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9"/>
  </p:notesMasterIdLst>
  <p:sldIdLst>
    <p:sldId id="273" r:id="rId2"/>
    <p:sldId id="257" r:id="rId3"/>
    <p:sldId id="269" r:id="rId4"/>
    <p:sldId id="266" r:id="rId5"/>
    <p:sldId id="267" r:id="rId6"/>
    <p:sldId id="258" r:id="rId7"/>
    <p:sldId id="268" r:id="rId8"/>
    <p:sldId id="260" r:id="rId9"/>
    <p:sldId id="261" r:id="rId10"/>
    <p:sldId id="283" r:id="rId11"/>
    <p:sldId id="281" r:id="rId12"/>
    <p:sldId id="264" r:id="rId13"/>
    <p:sldId id="277" r:id="rId14"/>
    <p:sldId id="276" r:id="rId15"/>
    <p:sldId id="279" r:id="rId16"/>
    <p:sldId id="282" r:id="rId17"/>
    <p:sldId id="284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2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152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74A4E-BE4D-4DCC-BA04-CFD9CF5FECF7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BA44D-116F-4ECC-84CA-BA28D60D9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E44-2B58-41A5-B954-BEB6F1392AE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301A-DC0F-478C-8127-6D2A318D463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E44-2B58-41A5-B954-BEB6F1392AE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301A-DC0F-478C-8127-6D2A318D4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E44-2B58-41A5-B954-BEB6F1392AE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301A-DC0F-478C-8127-6D2A318D4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E44-2B58-41A5-B954-BEB6F1392AE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301A-DC0F-478C-8127-6D2A318D4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E44-2B58-41A5-B954-BEB6F1392AE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301A-DC0F-478C-8127-6D2A318D463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E44-2B58-41A5-B954-BEB6F1392AE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301A-DC0F-478C-8127-6D2A318D4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E44-2B58-41A5-B954-BEB6F1392AE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301A-DC0F-478C-8127-6D2A318D4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E44-2B58-41A5-B954-BEB6F1392AE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301A-DC0F-478C-8127-6D2A318D4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E44-2B58-41A5-B954-BEB6F1392AE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301A-DC0F-478C-8127-6D2A318D4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E44-2B58-41A5-B954-BEB6F1392AE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301A-DC0F-478C-8127-6D2A318D4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E44-2B58-41A5-B954-BEB6F1392AE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CC301A-DC0F-478C-8127-6D2A318D46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025E44-2B58-41A5-B954-BEB6F1392AE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CC301A-DC0F-478C-8127-6D2A318D463D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7999040" cy="1828800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Dychmygu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dyfodol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amgen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ar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gyfer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canolbarth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Cymru</a:t>
            </a:r>
            <a:r>
              <a:rPr lang="en-GB" sz="3600" dirty="0">
                <a:solidFill>
                  <a:schemeClr val="tx1"/>
                </a:solidFill>
              </a:rPr>
              <a:t> / </a:t>
            </a:r>
            <a:r>
              <a:rPr lang="en-GB" sz="3600" dirty="0" smtClean="0">
                <a:solidFill>
                  <a:schemeClr val="tx1"/>
                </a:solidFill>
              </a:rPr>
              <a:t>Imagining </a:t>
            </a:r>
            <a:r>
              <a:rPr lang="en-GB" sz="3600" dirty="0">
                <a:solidFill>
                  <a:schemeClr val="tx1"/>
                </a:solidFill>
              </a:rPr>
              <a:t>alternative futures for mid </a:t>
            </a:r>
            <a:r>
              <a:rPr lang="en-GB" sz="3600" dirty="0" smtClean="0">
                <a:solidFill>
                  <a:schemeClr val="tx1"/>
                </a:solidFill>
              </a:rPr>
              <a:t>Wales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 dirty="0" smtClean="0">
                <a:latin typeface="+mj-lt"/>
              </a:rPr>
              <a:t>Alternative pasts, alternative presents</a:t>
            </a:r>
          </a:p>
          <a:p>
            <a:pPr marL="0" indent="0" algn="ctr">
              <a:buNone/>
            </a:pPr>
            <a:endParaRPr lang="en-GB" dirty="0" smtClean="0">
              <a:latin typeface="+mj-lt"/>
            </a:endParaRPr>
          </a:p>
          <a:p>
            <a:pPr marL="0" indent="0" algn="ctr">
              <a:buNone/>
            </a:pPr>
            <a:r>
              <a:rPr lang="en-GB" dirty="0" smtClean="0">
                <a:latin typeface="+mj-lt"/>
              </a:rPr>
              <a:t>Marc Welsh</a:t>
            </a:r>
            <a:endParaRPr lang="en-GB" dirty="0">
              <a:latin typeface="+mj-lt"/>
            </a:endParaRPr>
          </a:p>
        </p:txBody>
      </p:sp>
      <p:pic>
        <p:nvPicPr>
          <p:cNvPr id="5" name="Picture 12" descr="Image result for mid wales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t="14990" b="5593"/>
          <a:stretch/>
        </p:blipFill>
        <p:spPr bwMode="auto">
          <a:xfrm>
            <a:off x="0" y="4785134"/>
            <a:ext cx="3137020" cy="190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43" y="4785136"/>
            <a:ext cx="2953157" cy="19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midwalesopera.files.wordpress.com/2014/09/mwo-carmen-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6"/>
          <a:stretch/>
        </p:blipFill>
        <p:spPr bwMode="auto">
          <a:xfrm>
            <a:off x="3131840" y="4785134"/>
            <a:ext cx="3136705" cy="19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ttps://i2.wp.com/cwps.aber.ac.uk/wp-content/uploads/2017/04/logowhite300.png?zoom=1.25&amp;resize=300%2C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5" y="4223970"/>
            <a:ext cx="2361714" cy="5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1484784"/>
            <a:ext cx="5787425" cy="47678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EU </a:t>
            </a:r>
            <a:r>
              <a:rPr lang="en-GB" sz="1600" dirty="0" smtClean="0"/>
              <a:t>= 60</a:t>
            </a:r>
            <a:r>
              <a:rPr lang="en-GB" sz="1600" dirty="0"/>
              <a:t>% of Welsh exports (49% for UK)</a:t>
            </a:r>
          </a:p>
          <a:p>
            <a:pPr lvl="1"/>
            <a:r>
              <a:rPr lang="en-GB" sz="1600" dirty="0"/>
              <a:t>83% for food and live animals</a:t>
            </a:r>
          </a:p>
          <a:p>
            <a:pPr marL="277813" lvl="1" indent="-277813"/>
            <a:endParaRPr lang="en-GB" sz="1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1600" dirty="0"/>
              <a:t>£5.3 billion to Wales since 2000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About £250 million annually via CAP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Welsh Government spending 40 times greater over same </a:t>
            </a:r>
            <a:r>
              <a:rPr lang="en-GB" sz="1600" dirty="0" smtClean="0"/>
              <a:t>period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1200" dirty="0"/>
          </a:p>
          <a:p>
            <a:pPr marL="277813" lvl="1" indent="-277813"/>
            <a:r>
              <a:rPr lang="en-GB" sz="1600" dirty="0" smtClean="0"/>
              <a:t>EU </a:t>
            </a:r>
            <a:r>
              <a:rPr lang="en-GB" sz="1600" dirty="0"/>
              <a:t>reform </a:t>
            </a:r>
            <a:r>
              <a:rPr lang="en-GB" sz="1600" dirty="0" smtClean="0"/>
              <a:t>– resurgence ‘</a:t>
            </a:r>
            <a:r>
              <a:rPr lang="en-GB" sz="1600" dirty="0" err="1"/>
              <a:t>europe</a:t>
            </a:r>
            <a:r>
              <a:rPr lang="en-GB" sz="1600" dirty="0"/>
              <a:t> of the regions’?</a:t>
            </a:r>
          </a:p>
          <a:p>
            <a:pPr marL="277813" lvl="1" indent="-277813"/>
            <a:r>
              <a:rPr lang="en-GB" sz="1600" dirty="0"/>
              <a:t>National and local </a:t>
            </a:r>
            <a:r>
              <a:rPr lang="en-GB" sz="1600" dirty="0" smtClean="0"/>
              <a:t>schisms</a:t>
            </a:r>
          </a:p>
          <a:p>
            <a:pPr marL="277813" lvl="1" indent="-277813"/>
            <a:endParaRPr lang="en-GB" sz="1200" dirty="0" smtClean="0"/>
          </a:p>
          <a:p>
            <a:r>
              <a:rPr lang="en-GB" sz="1600" dirty="0" smtClean="0"/>
              <a:t>What comes next? </a:t>
            </a:r>
          </a:p>
          <a:p>
            <a:pPr lvl="1"/>
            <a:r>
              <a:rPr lang="en-GB" sz="1600" dirty="0" smtClean="0"/>
              <a:t>do things differently or more of the same thing, but differently?</a:t>
            </a:r>
            <a:endParaRPr lang="en-GB" sz="1600" dirty="0"/>
          </a:p>
          <a:p>
            <a:pPr marL="65151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zero tariff ‘global trading’ Britain?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2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Powers </a:t>
            </a:r>
            <a:r>
              <a:rPr lang="en-GB" sz="1600" dirty="0"/>
              <a:t>and responsibilities </a:t>
            </a:r>
            <a:endParaRPr lang="en-GB" sz="1600" dirty="0" smtClean="0"/>
          </a:p>
          <a:p>
            <a:pPr marL="65151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Bun fight - Westminster</a:t>
            </a:r>
            <a:r>
              <a:rPr lang="en-GB" sz="1600" dirty="0"/>
              <a:t>, Cardiff </a:t>
            </a:r>
            <a:endParaRPr lang="en-GB" sz="1600" dirty="0" smtClean="0"/>
          </a:p>
          <a:p>
            <a:pPr marL="925830" lvl="2" indent="-285750">
              <a:buFont typeface="Courier New" panose="02070309020205020404" pitchFamily="49" charset="0"/>
              <a:buChar char="o"/>
            </a:pPr>
            <a:r>
              <a:rPr lang="en-GB" sz="1300" dirty="0"/>
              <a:t>(</a:t>
            </a:r>
            <a:r>
              <a:rPr lang="en-GB" sz="1300" dirty="0" smtClean="0"/>
              <a:t>or </a:t>
            </a:r>
            <a:r>
              <a:rPr lang="en-GB" sz="1300" dirty="0"/>
              <a:t>Cardigan Bay</a:t>
            </a:r>
            <a:r>
              <a:rPr lang="en-GB" sz="1300" dirty="0" smtClean="0"/>
              <a:t>?)</a:t>
            </a:r>
            <a:endParaRPr lang="en-GB" sz="1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GB" dirty="0" err="1" smtClean="0"/>
              <a:t>Shhhh</a:t>
            </a:r>
            <a:r>
              <a:rPr lang="en-GB" dirty="0" smtClean="0"/>
              <a:t>  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3096"/>
            <a:ext cx="2769671" cy="2441778"/>
          </a:xfrm>
        </p:spPr>
      </p:pic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760389" cy="15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86" y="5742410"/>
            <a:ext cx="1546006" cy="99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Image result for merkel and may macr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2" t="12125" r="4775"/>
          <a:stretch/>
        </p:blipFill>
        <p:spPr bwMode="auto">
          <a:xfrm>
            <a:off x="6218900" y="2564904"/>
            <a:ext cx="2778955" cy="178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256898" cy="1143000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UK regional economies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733880"/>
          </a:xfrm>
        </p:spPr>
        <p:txBody>
          <a:bodyPr>
            <a:normAutofit fontScale="77500" lnSpcReduction="20000"/>
          </a:bodyPr>
          <a:lstStyle/>
          <a:p>
            <a:r>
              <a:rPr lang="en-GB" sz="2300" dirty="0" smtClean="0"/>
              <a:t>Regional economic imbalance</a:t>
            </a:r>
          </a:p>
          <a:p>
            <a:endParaRPr lang="en-GB" sz="2300" dirty="0" smtClean="0"/>
          </a:p>
          <a:p>
            <a:r>
              <a:rPr lang="en-GB" sz="2300" dirty="0" smtClean="0"/>
              <a:t>City </a:t>
            </a:r>
            <a:r>
              <a:rPr lang="en-GB" sz="2300" dirty="0"/>
              <a:t>Regions</a:t>
            </a:r>
          </a:p>
          <a:p>
            <a:pPr lvl="1"/>
            <a:r>
              <a:rPr lang="en-GB" sz="2300" dirty="0"/>
              <a:t>West </a:t>
            </a:r>
            <a:r>
              <a:rPr lang="en-GB" sz="2300" dirty="0" smtClean="0"/>
              <a:t>Midland, Greater Manchester, Liverpool, </a:t>
            </a:r>
            <a:r>
              <a:rPr lang="en-GB" sz="2300" dirty="0"/>
              <a:t>South West </a:t>
            </a:r>
            <a:r>
              <a:rPr lang="en-GB" sz="2300" dirty="0" smtClean="0"/>
              <a:t>England </a:t>
            </a:r>
            <a:endParaRPr lang="en-GB" sz="2300" dirty="0"/>
          </a:p>
          <a:p>
            <a:pPr lvl="2"/>
            <a:r>
              <a:rPr lang="en-GB" sz="2300" dirty="0" smtClean="0"/>
              <a:t>Mayors + </a:t>
            </a:r>
            <a:r>
              <a:rPr lang="en-GB" sz="2300" dirty="0"/>
              <a:t>powers </a:t>
            </a:r>
            <a:endParaRPr lang="en-GB" sz="2300" dirty="0" smtClean="0"/>
          </a:p>
          <a:p>
            <a:pPr lvl="2"/>
            <a:r>
              <a:rPr lang="en-GB" sz="2300" dirty="0" smtClean="0"/>
              <a:t>vary</a:t>
            </a:r>
            <a:r>
              <a:rPr lang="en-GB" sz="2300" dirty="0"/>
              <a:t>, include transport, FE </a:t>
            </a:r>
            <a:endParaRPr lang="en-GB" sz="2300" dirty="0" smtClean="0"/>
          </a:p>
          <a:p>
            <a:pPr marL="667512" lvl="2" indent="0">
              <a:buNone/>
            </a:pPr>
            <a:r>
              <a:rPr lang="en-GB" sz="2300" dirty="0"/>
              <a:t>	</a:t>
            </a:r>
            <a:r>
              <a:rPr lang="en-GB" sz="2300" dirty="0" smtClean="0"/>
              <a:t>education</a:t>
            </a:r>
            <a:r>
              <a:rPr lang="en-GB" sz="2300" dirty="0"/>
              <a:t>, housing, health, </a:t>
            </a:r>
            <a:endParaRPr lang="en-GB" sz="2300" dirty="0" smtClean="0"/>
          </a:p>
          <a:p>
            <a:pPr marL="667512" lvl="2" indent="0">
              <a:buNone/>
            </a:pPr>
            <a:r>
              <a:rPr lang="en-GB" sz="2300" dirty="0" smtClean="0"/>
              <a:t>	finance</a:t>
            </a:r>
            <a:endParaRPr lang="en-GB" sz="2300" dirty="0"/>
          </a:p>
          <a:p>
            <a:pPr lvl="1"/>
            <a:endParaRPr lang="en-GB" sz="2300" dirty="0" smtClean="0"/>
          </a:p>
          <a:p>
            <a:r>
              <a:rPr lang="en-GB" sz="2500" dirty="0" smtClean="0"/>
              <a:t>Local </a:t>
            </a:r>
            <a:r>
              <a:rPr lang="en-GB" sz="2500" dirty="0"/>
              <a:t>Enterprise Partnerships (LEPs) </a:t>
            </a:r>
          </a:p>
          <a:p>
            <a:pPr lvl="2"/>
            <a:r>
              <a:rPr lang="en-GB" sz="2300" dirty="0"/>
              <a:t>The Marches, Cheshire and Warrington </a:t>
            </a:r>
          </a:p>
          <a:p>
            <a:pPr lvl="2"/>
            <a:r>
              <a:rPr lang="en-GB" sz="2300" dirty="0"/>
              <a:t>investment in infrastructure, transport, housing, and industrial development sites</a:t>
            </a:r>
          </a:p>
          <a:p>
            <a:pPr lvl="1"/>
            <a:endParaRPr lang="en-GB" sz="2300" dirty="0" smtClean="0"/>
          </a:p>
          <a:p>
            <a:pPr lvl="1"/>
            <a:r>
              <a:rPr lang="en-GB" sz="2300" dirty="0" smtClean="0"/>
              <a:t>The </a:t>
            </a:r>
            <a:r>
              <a:rPr lang="en-GB" sz="2300" dirty="0"/>
              <a:t>Marches LEP (Shropshire, Telford and Wrekin, and Herefordshire) has secured £84 million investment via Local Growth Funds since </a:t>
            </a:r>
            <a:r>
              <a:rPr lang="en-GB" sz="2300" dirty="0" smtClean="0"/>
              <a:t>2015</a:t>
            </a:r>
            <a:endParaRPr lang="en-GB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33" y="2708920"/>
            <a:ext cx="4139952" cy="413693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8272207" y="609329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6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Regionalising Wales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56184"/>
            <a:ext cx="8229600" cy="522920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City Regions </a:t>
            </a:r>
            <a:r>
              <a:rPr lang="en-GB" dirty="0" smtClean="0"/>
              <a:t>/ City or ‘Growth Deals’ </a:t>
            </a:r>
          </a:p>
          <a:p>
            <a:pPr lvl="1"/>
            <a:r>
              <a:rPr lang="en-GB" dirty="0" smtClean="0"/>
              <a:t>include cash, projects, delivery mechanism, possible devolution of powers</a:t>
            </a:r>
          </a:p>
          <a:p>
            <a:endParaRPr lang="en-GB" sz="1900" dirty="0" smtClean="0"/>
          </a:p>
          <a:p>
            <a:pPr lvl="1"/>
            <a:r>
              <a:rPr lang="en-GB" dirty="0" smtClean="0"/>
              <a:t>‘Polycentric </a:t>
            </a:r>
            <a:r>
              <a:rPr lang="en-GB" dirty="0"/>
              <a:t>development’ – functional linkages </a:t>
            </a:r>
            <a:endParaRPr lang="en-GB" dirty="0" smtClean="0"/>
          </a:p>
          <a:p>
            <a:endParaRPr lang="en-GB" sz="1900" dirty="0" smtClean="0"/>
          </a:p>
          <a:p>
            <a:r>
              <a:rPr lang="en-GB" b="1" dirty="0" smtClean="0"/>
              <a:t>‘Growth Deals’ </a:t>
            </a:r>
            <a:r>
              <a:rPr lang="en-GB" dirty="0" smtClean="0"/>
              <a:t>= </a:t>
            </a:r>
            <a:r>
              <a:rPr lang="en-GB" sz="3300" dirty="0" smtClean="0"/>
              <a:t>£ </a:t>
            </a:r>
            <a:r>
              <a:rPr lang="en-GB" dirty="0" smtClean="0"/>
              <a:t>from Westminster government</a:t>
            </a:r>
          </a:p>
          <a:p>
            <a:endParaRPr lang="en-GB" sz="1900" dirty="0" smtClean="0"/>
          </a:p>
          <a:p>
            <a:r>
              <a:rPr lang="en-GB" b="1" dirty="0" smtClean="0"/>
              <a:t>Cardiff Capital Region City Deal </a:t>
            </a:r>
            <a:r>
              <a:rPr lang="en-GB" dirty="0" smtClean="0"/>
              <a:t>- £1.2 billion Investment Fund over 20 years – half from Welsh Government</a:t>
            </a:r>
          </a:p>
          <a:p>
            <a:pPr lvl="1"/>
            <a:r>
              <a:rPr lang="en-GB" dirty="0" smtClean="0"/>
              <a:t>10 local authorities - South Wales Metro, housing, employment and R&amp;D sites. </a:t>
            </a:r>
          </a:p>
          <a:p>
            <a:endParaRPr lang="en-GB" sz="1900" dirty="0" smtClean="0"/>
          </a:p>
          <a:p>
            <a:r>
              <a:rPr lang="en-GB" b="1" dirty="0" smtClean="0"/>
              <a:t>Swansea Bay City Deal </a:t>
            </a:r>
            <a:r>
              <a:rPr lang="en-GB" dirty="0" smtClean="0"/>
              <a:t>– £1.3 billion over 15 years – less central and Welsh government </a:t>
            </a:r>
            <a:r>
              <a:rPr lang="en-GB" dirty="0" err="1" smtClean="0"/>
              <a:t>funding,half</a:t>
            </a:r>
            <a:r>
              <a:rPr lang="en-GB" dirty="0" smtClean="0"/>
              <a:t> funding from private sector.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‘Regional Boards’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91" y="-27384"/>
            <a:ext cx="30358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7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Concerns about this model of development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Transparency – of decision </a:t>
            </a:r>
            <a:r>
              <a:rPr lang="en-GB" dirty="0"/>
              <a:t>and plan </a:t>
            </a:r>
            <a:r>
              <a:rPr lang="en-GB" dirty="0" smtClean="0"/>
              <a:t>making</a:t>
            </a:r>
            <a:endParaRPr lang="en-GB" dirty="0"/>
          </a:p>
          <a:p>
            <a:r>
              <a:rPr lang="en-GB" dirty="0"/>
              <a:t>Autonomy </a:t>
            </a:r>
            <a:r>
              <a:rPr lang="en-GB" dirty="0" smtClean="0"/>
              <a:t>–pool resources, lose some </a:t>
            </a:r>
            <a:r>
              <a:rPr lang="en-GB" dirty="0"/>
              <a:t>autonomy </a:t>
            </a:r>
            <a:endParaRPr lang="en-GB" dirty="0" smtClean="0"/>
          </a:p>
          <a:p>
            <a:r>
              <a:rPr lang="en-GB" dirty="0" smtClean="0"/>
              <a:t>Impact – core </a:t>
            </a:r>
            <a:r>
              <a:rPr lang="en-GB" dirty="0"/>
              <a:t>cities benefit but surrounding towns suffer?</a:t>
            </a:r>
          </a:p>
          <a:p>
            <a:r>
              <a:rPr lang="en-GB" dirty="0"/>
              <a:t>Capacity </a:t>
            </a:r>
            <a:r>
              <a:rPr lang="en-GB" dirty="0" smtClean="0"/>
              <a:t>–investment </a:t>
            </a:r>
            <a:r>
              <a:rPr lang="en-GB" dirty="0"/>
              <a:t>of time and </a:t>
            </a:r>
            <a:r>
              <a:rPr lang="en-GB" dirty="0" smtClean="0"/>
              <a:t>resource</a:t>
            </a:r>
            <a:endParaRPr lang="en-GB" dirty="0"/>
          </a:p>
          <a:p>
            <a:r>
              <a:rPr lang="en-GB" dirty="0"/>
              <a:t>Emphasis on economies, not people </a:t>
            </a:r>
            <a:r>
              <a:rPr lang="en-GB" dirty="0" smtClean="0"/>
              <a:t>- ‘</a:t>
            </a:r>
            <a:r>
              <a:rPr lang="en-GB" dirty="0"/>
              <a:t>inclusive growth</a:t>
            </a:r>
            <a:r>
              <a:rPr lang="en-GB" dirty="0" smtClean="0"/>
              <a:t>’? – trades unions</a:t>
            </a:r>
          </a:p>
          <a:p>
            <a:r>
              <a:rPr lang="en-GB" dirty="0" smtClean="0"/>
              <a:t>A </a:t>
            </a:r>
            <a:r>
              <a:rPr lang="en-GB" dirty="0"/>
              <a:t>race to the bottom </a:t>
            </a:r>
            <a:r>
              <a:rPr lang="en-GB" dirty="0" smtClean="0"/>
              <a:t>– competitive regions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Devolution </a:t>
            </a:r>
            <a:r>
              <a:rPr lang="en-GB" dirty="0"/>
              <a:t>deficit – </a:t>
            </a:r>
            <a:r>
              <a:rPr lang="en-GB" dirty="0" smtClean="0"/>
              <a:t>partly ties </a:t>
            </a:r>
            <a:r>
              <a:rPr lang="en-GB" dirty="0"/>
              <a:t>Welsh regions </a:t>
            </a:r>
            <a:r>
              <a:rPr lang="en-GB" dirty="0" smtClean="0"/>
              <a:t>to UK </a:t>
            </a:r>
            <a:r>
              <a:rPr lang="en-GB" dirty="0"/>
              <a:t>government economic </a:t>
            </a:r>
            <a:r>
              <a:rPr lang="en-GB" dirty="0" smtClean="0"/>
              <a:t>agenda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06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Regionalising Wales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6192918" cy="4695800"/>
          </a:xfrm>
        </p:spPr>
        <p:txBody>
          <a:bodyPr>
            <a:noAutofit/>
          </a:bodyPr>
          <a:lstStyle/>
          <a:p>
            <a:r>
              <a:rPr lang="en-GB" sz="2400" b="1" dirty="0"/>
              <a:t>North Wales Economic Ambition Board </a:t>
            </a:r>
            <a:endParaRPr lang="en-GB" sz="2400" b="1" dirty="0" smtClean="0"/>
          </a:p>
          <a:p>
            <a:endParaRPr lang="en-GB" sz="1200" b="1" dirty="0"/>
          </a:p>
          <a:p>
            <a:r>
              <a:rPr lang="en-GB" sz="2000" dirty="0" smtClean="0"/>
              <a:t>Infrastructure</a:t>
            </a:r>
            <a:r>
              <a:rPr lang="en-GB" sz="2000" dirty="0"/>
              <a:t>, skills base, business growth and innovation. </a:t>
            </a:r>
          </a:p>
          <a:p>
            <a:endParaRPr lang="en-GB" sz="1100" dirty="0" smtClean="0"/>
          </a:p>
          <a:p>
            <a:r>
              <a:rPr lang="en-GB" sz="2000" dirty="0" smtClean="0"/>
              <a:t>Orientated </a:t>
            </a:r>
            <a:r>
              <a:rPr lang="en-GB" sz="2000" dirty="0"/>
              <a:t>EAST – to the Northern </a:t>
            </a:r>
            <a:r>
              <a:rPr lang="en-GB" sz="2000" dirty="0" smtClean="0"/>
              <a:t>Powerhouse - </a:t>
            </a:r>
            <a:r>
              <a:rPr lang="en-GB" sz="2000" dirty="0"/>
              <a:t>and </a:t>
            </a:r>
            <a:r>
              <a:rPr lang="en-GB" sz="2000" dirty="0" smtClean="0"/>
              <a:t>WEST - </a:t>
            </a:r>
            <a:r>
              <a:rPr lang="en-GB" sz="2000" dirty="0"/>
              <a:t>to </a:t>
            </a:r>
            <a:r>
              <a:rPr lang="en-GB" sz="2000" dirty="0" smtClean="0"/>
              <a:t>Ireland</a:t>
            </a:r>
            <a:endParaRPr lang="en-GB" sz="2000" dirty="0"/>
          </a:p>
          <a:p>
            <a:r>
              <a:rPr lang="en-GB" sz="2000" dirty="0" smtClean="0"/>
              <a:t>Emphasis on: </a:t>
            </a:r>
            <a:r>
              <a:rPr lang="en-GB" sz="2000" dirty="0"/>
              <a:t>energy technologies, advanced manufacturing (e.g. aerospace), and digital technologies.</a:t>
            </a:r>
          </a:p>
          <a:p>
            <a:pPr lvl="1"/>
            <a:r>
              <a:rPr lang="en-GB" sz="1800" dirty="0" smtClean="0"/>
              <a:t>Sept </a:t>
            </a:r>
            <a:r>
              <a:rPr lang="en-GB" sz="1800" dirty="0"/>
              <a:t>2017 </a:t>
            </a:r>
            <a:r>
              <a:rPr lang="en-GB" sz="1800" dirty="0" smtClean="0"/>
              <a:t>- £</a:t>
            </a:r>
            <a:r>
              <a:rPr lang="en-GB" sz="1800" dirty="0"/>
              <a:t>240 </a:t>
            </a:r>
            <a:r>
              <a:rPr lang="en-GB" sz="1800" dirty="0" smtClean="0"/>
              <a:t>million UK </a:t>
            </a:r>
            <a:r>
              <a:rPr lang="en-GB" sz="1800" dirty="0"/>
              <a:t>and Welsh Government</a:t>
            </a:r>
            <a:r>
              <a:rPr lang="en-GB" sz="1800" dirty="0" smtClean="0"/>
              <a:t>.</a:t>
            </a:r>
          </a:p>
          <a:p>
            <a:endParaRPr lang="en-GB" sz="1200" dirty="0" smtClean="0"/>
          </a:p>
          <a:p>
            <a:r>
              <a:rPr lang="en-GB" sz="2000" spc="-150" dirty="0" smtClean="0"/>
              <a:t>Where does </a:t>
            </a:r>
            <a:r>
              <a:rPr lang="en-GB" sz="2000" b="1" spc="-150" dirty="0" smtClean="0"/>
              <a:t>Mid Wales </a:t>
            </a:r>
            <a:r>
              <a:rPr lang="en-GB" sz="2000" spc="-150" dirty="0" smtClean="0"/>
              <a:t>sit in this new arrangement?</a:t>
            </a:r>
          </a:p>
          <a:p>
            <a:endParaRPr lang="en-GB" sz="1100" dirty="0" smtClean="0"/>
          </a:p>
          <a:p>
            <a:pPr lvl="1"/>
            <a:r>
              <a:rPr lang="en-GB" sz="1800" dirty="0" smtClean="0"/>
              <a:t>Developing ideas - a ‘growth deal’</a:t>
            </a:r>
          </a:p>
        </p:txBody>
      </p:sp>
      <p:pic>
        <p:nvPicPr>
          <p:cNvPr id="4" name="Picture 2" descr="C:\Users\maw\Desktop\ScreenHunter_442 Nov. 07 19.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18" y="1988840"/>
            <a:ext cx="253039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static.wixstatic.com/media/8155ad_ea1c21cae4f14297833e299cf471ecd2~mv2.png_srz_228_264_85_22_0.50_1.20_0.00_pn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45932"/>
            <a:ext cx="2494898" cy="31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Regionalising Welsh Local Governance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Array of reforms and consultations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New </a:t>
            </a:r>
            <a:r>
              <a:rPr lang="en-GB" b="1" dirty="0"/>
              <a:t>Local Government Bill </a:t>
            </a:r>
            <a:r>
              <a:rPr lang="en-GB" dirty="0" smtClean="0"/>
              <a:t>- Welsh </a:t>
            </a:r>
            <a:r>
              <a:rPr lang="en-GB" dirty="0"/>
              <a:t>Government in 2018</a:t>
            </a:r>
          </a:p>
          <a:p>
            <a:pPr lvl="1"/>
            <a:r>
              <a:rPr lang="en-GB" dirty="0"/>
              <a:t>Councils account for 28% of public service </a:t>
            </a:r>
            <a:r>
              <a:rPr lang="en-GB" dirty="0" smtClean="0"/>
              <a:t>spending</a:t>
            </a:r>
            <a:endParaRPr lang="en-GB" dirty="0"/>
          </a:p>
          <a:p>
            <a:pPr lvl="1"/>
            <a:r>
              <a:rPr lang="en-GB" dirty="0"/>
              <a:t>Major emphasis on pooling working and resources</a:t>
            </a:r>
          </a:p>
          <a:p>
            <a:pPr lvl="1"/>
            <a:r>
              <a:rPr lang="en-GB" dirty="0" smtClean="0"/>
              <a:t>22 </a:t>
            </a:r>
            <a:r>
              <a:rPr lang="en-GB" dirty="0"/>
              <a:t>local authorities </a:t>
            </a:r>
            <a:r>
              <a:rPr lang="en-GB" dirty="0" smtClean="0"/>
              <a:t>retained but will </a:t>
            </a:r>
            <a:r>
              <a:rPr lang="en-GB" dirty="0"/>
              <a:t>be made to operate </a:t>
            </a:r>
            <a:r>
              <a:rPr lang="en-GB" dirty="0" smtClean="0"/>
              <a:t>regionally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of which </a:t>
            </a:r>
            <a:r>
              <a:rPr lang="en-GB" dirty="0" smtClean="0"/>
              <a:t>suggests </a:t>
            </a:r>
            <a:r>
              <a:rPr lang="en-GB" dirty="0"/>
              <a:t>that </a:t>
            </a:r>
            <a:r>
              <a:rPr lang="en-GB" dirty="0" smtClean="0"/>
              <a:t>politically and </a:t>
            </a:r>
            <a:r>
              <a:rPr lang="en-GB" dirty="0"/>
              <a:t>administratively </a:t>
            </a:r>
            <a:r>
              <a:rPr lang="en-GB" dirty="0" smtClean="0"/>
              <a:t>a </a:t>
            </a:r>
            <a:r>
              <a:rPr lang="en-GB" dirty="0"/>
              <a:t>new ‘Mid Wales Region’ is being </a:t>
            </a:r>
            <a:r>
              <a:rPr lang="en-GB" dirty="0" smtClean="0"/>
              <a:t>constructed around us</a:t>
            </a:r>
          </a:p>
          <a:p>
            <a:endParaRPr lang="en-GB" dirty="0" smtClean="0"/>
          </a:p>
          <a:p>
            <a:r>
              <a:rPr lang="en-GB" dirty="0" smtClean="0"/>
              <a:t>What sort of region, for what purpose?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6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Begs a </a:t>
            </a:r>
            <a:r>
              <a:rPr lang="en-GB" sz="4800" u="sng" dirty="0" smtClean="0"/>
              <a:t>lot</a:t>
            </a:r>
            <a:r>
              <a:rPr lang="en-GB" sz="4800" dirty="0" smtClean="0"/>
              <a:t> of questions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301608" cy="505584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Where is mid Wales? – is it fuzzy? Does it have meaning?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Is a GDP growth driven model right for mid Wales? </a:t>
            </a:r>
            <a:endParaRPr lang="en-GB" dirty="0" smtClean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is our </a:t>
            </a:r>
            <a:r>
              <a:rPr lang="en-GB" u="sng" dirty="0"/>
              <a:t>ambition</a:t>
            </a:r>
            <a:r>
              <a:rPr lang="en-GB" dirty="0"/>
              <a:t> here?</a:t>
            </a:r>
          </a:p>
          <a:p>
            <a:pPr lvl="1"/>
            <a:r>
              <a:rPr lang="en-GB" dirty="0" smtClean="0"/>
              <a:t>To </a:t>
            </a:r>
            <a:r>
              <a:rPr lang="en-GB" dirty="0"/>
              <a:t>fundamentally reshape our regional economy </a:t>
            </a:r>
            <a:r>
              <a:rPr lang="en-GB" dirty="0" smtClean="0"/>
              <a:t>(the ‘new town’ </a:t>
            </a:r>
            <a:r>
              <a:rPr lang="en-GB" dirty="0"/>
              <a:t>model</a:t>
            </a:r>
            <a:r>
              <a:rPr lang="en-GB" dirty="0" smtClean="0"/>
              <a:t>) or adapt it to retain qualities we value?</a:t>
            </a:r>
            <a:endParaRPr lang="en-GB" dirty="0"/>
          </a:p>
          <a:p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/>
              <a:t>Can we imagine a </a:t>
            </a:r>
            <a:r>
              <a:rPr lang="en-GB" dirty="0" smtClean="0"/>
              <a:t>radically different </a:t>
            </a:r>
            <a:r>
              <a:rPr lang="en-GB" dirty="0"/>
              <a:t>mid Wales? 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‘</a:t>
            </a:r>
            <a:r>
              <a:rPr lang="en-GB" dirty="0" err="1"/>
              <a:t>Re-wilded</a:t>
            </a:r>
            <a:r>
              <a:rPr lang="en-GB" dirty="0"/>
              <a:t>’, localised, low labour rather than low wage economy </a:t>
            </a:r>
            <a:endParaRPr lang="en-GB" dirty="0" smtClean="0"/>
          </a:p>
          <a:p>
            <a:pPr lvl="1">
              <a:spcAft>
                <a:spcPts val="600"/>
              </a:spcAft>
            </a:pPr>
            <a:r>
              <a:rPr lang="en-GB" dirty="0" smtClean="0"/>
              <a:t>Infrastructure fit for purpose</a:t>
            </a:r>
            <a:endParaRPr lang="en-GB" dirty="0" smtClean="0"/>
          </a:p>
          <a:p>
            <a:pPr marL="393192" lvl="1" indent="0">
              <a:spcAft>
                <a:spcPts val="600"/>
              </a:spcAft>
              <a:buNone/>
            </a:pPr>
            <a:endParaRPr lang="en-GB" sz="2200" dirty="0"/>
          </a:p>
          <a:p>
            <a:r>
              <a:rPr lang="en-GB" dirty="0" smtClean="0"/>
              <a:t>The wider world is moving on - automation – 3D printing - leisure time - smart tech and ‘smart cities’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oes the ‘smart rural’ provide a solution to the ‘rural premium’?</a:t>
            </a:r>
          </a:p>
          <a:p>
            <a:endParaRPr lang="en-GB" dirty="0" smtClean="0"/>
          </a:p>
          <a:p>
            <a:r>
              <a:rPr lang="en-GB" dirty="0" smtClean="0"/>
              <a:t>How do we sell mid wales -  also in terms of services and aspirations? (E.g. GPs, people)</a:t>
            </a:r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How do we harness skills, assets and capacities of the region to bind it together?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E.g. two universities, four FE campuses. What role do they play across the region in economic and community development?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What </a:t>
            </a:r>
            <a:r>
              <a:rPr lang="en-GB" dirty="0" smtClean="0"/>
              <a:t>powers might be needed to operate as a region? And what institutions?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71" y="0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Image result for high tech rural wal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r="4831"/>
          <a:stretch/>
        </p:blipFill>
        <p:spPr bwMode="auto">
          <a:xfrm>
            <a:off x="5769735" y="4690436"/>
            <a:ext cx="3374266" cy="210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 result for mid wales ar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t="14990" b="5593"/>
          <a:stretch/>
        </p:blipFill>
        <p:spPr bwMode="auto">
          <a:xfrm>
            <a:off x="0" y="4785134"/>
            <a:ext cx="3137020" cy="190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ttps://i2.wp.com/cwps.aber.ac.uk/wp-content/uploads/2017/04/logowhite300.png?zoom=1.25&amp;resize=300%2C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" y="116632"/>
            <a:ext cx="2361714" cy="5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result for where n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10" y="968870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high tech rural wa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" y="4690436"/>
            <a:ext cx="3144961" cy="20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Image result for sustainable wal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"/>
          <a:stretch/>
        </p:blipFill>
        <p:spPr bwMode="auto">
          <a:xfrm>
            <a:off x="3131840" y="4690437"/>
            <a:ext cx="3069337" cy="20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9" y="1052736"/>
            <a:ext cx="29288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Imagining mid Wales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389120"/>
          </a:xfrm>
        </p:spPr>
        <p:txBody>
          <a:bodyPr>
            <a:normAutofit/>
          </a:bodyPr>
          <a:lstStyle/>
          <a:p>
            <a:r>
              <a:rPr lang="en-GB" dirty="0" err="1" smtClean="0"/>
              <a:t>Nowism</a:t>
            </a:r>
            <a:endParaRPr lang="en-GB" dirty="0" smtClean="0"/>
          </a:p>
          <a:p>
            <a:r>
              <a:rPr lang="en-GB" dirty="0" smtClean="0"/>
              <a:t>Change</a:t>
            </a:r>
          </a:p>
          <a:p>
            <a:r>
              <a:rPr lang="en-GB" dirty="0" smtClean="0"/>
              <a:t>Migration</a:t>
            </a:r>
          </a:p>
          <a:p>
            <a:r>
              <a:rPr lang="en-GB" dirty="0" smtClean="0"/>
              <a:t>Industrial</a:t>
            </a:r>
          </a:p>
          <a:p>
            <a:r>
              <a:rPr lang="en-GB" dirty="0" smtClean="0"/>
              <a:t>A problem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56" y="1052736"/>
            <a:ext cx="5760640" cy="432048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157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836712"/>
            <a:ext cx="9144000" cy="4921150"/>
            <a:chOff x="0" y="836712"/>
            <a:chExt cx="9144000" cy="4921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00137"/>
              <a:ext cx="9144000" cy="46577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7504" y="836712"/>
              <a:ext cx="6984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Forests of Montgomeryshire -  from Saxton’s 1583 Map of Montgomeryshire</a:t>
              </a:r>
              <a:endParaRPr lang="en-GB" sz="1600" dirty="0"/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8956"/>
            <a:ext cx="8229600" cy="3864300"/>
          </a:xfrm>
          <a:effectLst>
            <a:glow>
              <a:schemeClr val="accent1"/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17302" y="5730874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Ancient Woodland Inventory 2011</a:t>
            </a:r>
            <a:endParaRPr lang="en-GB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00136"/>
            <a:ext cx="1691680" cy="256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3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331640" y="43755"/>
            <a:ext cx="6840760" cy="6769621"/>
            <a:chOff x="1331640" y="-27384"/>
            <a:chExt cx="6840760" cy="67696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11832"/>
              <a:ext cx="6579968" cy="67304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76056" y="-27384"/>
              <a:ext cx="30963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Source: Simon </a:t>
              </a:r>
              <a:r>
                <a:rPr lang="en-GB" sz="1050" b="1" dirty="0" err="1" smtClean="0"/>
                <a:t>Mallett</a:t>
              </a:r>
              <a:r>
                <a:rPr lang="en-GB" sz="1050" b="1" dirty="0" smtClean="0"/>
                <a:t>, renewables-map.co.uk</a:t>
              </a:r>
              <a:endParaRPr lang="en-GB" sz="105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" y="1278085"/>
            <a:ext cx="9144000" cy="4390689"/>
            <a:chOff x="1" y="1278085"/>
            <a:chExt cx="9144000" cy="43906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" r="1660"/>
            <a:stretch/>
          </p:blipFill>
          <p:spPr>
            <a:xfrm>
              <a:off x="1" y="1278085"/>
              <a:ext cx="9144000" cy="41290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" y="5407164"/>
              <a:ext cx="6372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/>
                <a:t>Source: </a:t>
              </a:r>
              <a:r>
                <a:rPr lang="en-GB" sz="1050" dirty="0" err="1" smtClean="0"/>
                <a:t>Bartholemews</a:t>
              </a:r>
              <a:r>
                <a:rPr lang="en-GB" sz="1050" dirty="0"/>
                <a:t> </a:t>
              </a:r>
              <a:r>
                <a:rPr lang="en-GB" sz="1050" dirty="0" smtClean="0"/>
                <a:t>Half Inch 1897 / OS Open Topographic Map - National Library of Scotland</a:t>
              </a:r>
              <a:endParaRPr lang="en-GB" sz="105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83964" y="1324609"/>
            <a:ext cx="6614469" cy="3951116"/>
            <a:chOff x="1983964" y="1324609"/>
            <a:chExt cx="6614469" cy="3951116"/>
          </a:xfrm>
        </p:grpSpPr>
        <p:sp>
          <p:nvSpPr>
            <p:cNvPr id="12" name="Right Arrow 11"/>
            <p:cNvSpPr/>
            <p:nvPr/>
          </p:nvSpPr>
          <p:spPr>
            <a:xfrm rot="1681337">
              <a:off x="6808499" y="1387293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 rot="1681337">
              <a:off x="1983964" y="1387293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 rot="1681337">
              <a:off x="7456572" y="5195387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Arrow 14"/>
            <p:cNvSpPr/>
            <p:nvPr/>
          </p:nvSpPr>
          <p:spPr>
            <a:xfrm rot="1681337">
              <a:off x="7888620" y="3590171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Arrow 15"/>
            <p:cNvSpPr/>
            <p:nvPr/>
          </p:nvSpPr>
          <p:spPr>
            <a:xfrm rot="1681337">
              <a:off x="3188236" y="3598500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 rot="1681337">
              <a:off x="2776053" y="5203717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ight Arrow 17"/>
            <p:cNvSpPr/>
            <p:nvPr/>
          </p:nvSpPr>
          <p:spPr>
            <a:xfrm rot="1681337">
              <a:off x="8382409" y="1324609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ight Arrow 18"/>
            <p:cNvSpPr/>
            <p:nvPr/>
          </p:nvSpPr>
          <p:spPr>
            <a:xfrm rot="1681337">
              <a:off x="3648656" y="1324609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1321160"/>
            <a:ext cx="6835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1897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536504" y="1342160"/>
            <a:ext cx="6835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6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732100"/>
            <a:ext cx="9036496" cy="5937260"/>
          </a:xfrm>
          <a:prstGeom prst="rect">
            <a:avLst/>
          </a:prstGeom>
        </p:spPr>
      </p:pic>
      <p:pic>
        <p:nvPicPr>
          <p:cNvPr id="7170" name="Picture 2" descr="\\research.disk.aber.ac.uk\global-rural\WP3\Projects\Exhibition\Images\Master Plan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" y="764704"/>
            <a:ext cx="9144000" cy="594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5" y="732100"/>
            <a:ext cx="8229600" cy="5040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3200" u="sng" dirty="0" smtClean="0"/>
              <a:t>Solving Mid Wales – A New Town in Mid-Wales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396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07088" cy="708688"/>
          </a:xfrm>
        </p:spPr>
        <p:txBody>
          <a:bodyPr>
            <a:noAutofit/>
          </a:bodyPr>
          <a:lstStyle/>
          <a:p>
            <a:r>
              <a:rPr lang="en-GB" sz="3600" dirty="0" smtClean="0"/>
              <a:t>DBRW - Mid Wales Development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6192688" cy="438912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Particular vision of mid Wales</a:t>
            </a:r>
          </a:p>
          <a:p>
            <a:r>
              <a:rPr lang="en-GB" sz="2000" dirty="0" smtClean="0"/>
              <a:t>Experimental - visible</a:t>
            </a:r>
          </a:p>
          <a:p>
            <a:r>
              <a:rPr lang="en-GB" sz="2000" dirty="0" smtClean="0"/>
              <a:t>Complex political relationships </a:t>
            </a:r>
          </a:p>
          <a:p>
            <a:pPr lvl="1"/>
            <a:r>
              <a:rPr lang="en-GB" sz="1800" dirty="0" smtClean="0"/>
              <a:t>e.g. Dyfed vs Ceredigion District – and tensions with WDA</a:t>
            </a:r>
          </a:p>
          <a:p>
            <a:r>
              <a:rPr lang="en-GB" sz="2000" dirty="0" smtClean="0"/>
              <a:t>Concern with emigration was replaced with concern over immigration</a:t>
            </a:r>
          </a:p>
          <a:p>
            <a:endParaRPr lang="en-GB" dirty="0"/>
          </a:p>
        </p:txBody>
      </p:sp>
      <p:pic>
        <p:nvPicPr>
          <p:cNvPr id="2050" name="Picture 2" descr="\\research.disk.aber.ac.uk\global-rural\WP3\Projects\Exhibition\Images\70s to 00s images\welsh products owls high re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21" y="4116319"/>
            <a:ext cx="2078791" cy="27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108822"/>
            <a:ext cx="2208428" cy="274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\\research.disk.aber.ac.uk\global-rural\WP3\Projects\Exhibition\Images\Mid Wales Stampede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13" y="4116320"/>
            <a:ext cx="3995936" cy="27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1052736"/>
            <a:ext cx="5987008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Where is this ‘mid-Wales’?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67365"/>
            <a:ext cx="2390317" cy="2937899"/>
          </a:xfrm>
        </p:spPr>
      </p:pic>
      <p:pic>
        <p:nvPicPr>
          <p:cNvPr id="5" name="Picture 4" descr="C:\Users\maw\Desktop\ScreenHunter_19 Feb. 27 21.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244" y="908720"/>
            <a:ext cx="2503476" cy="27259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5" descr="Image result for wales nhs trusts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76433"/>
            <a:ext cx="2393068" cy="29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where is mid wa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244" y="3634705"/>
            <a:ext cx="2503476" cy="2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23528" y="147979"/>
            <a:ext cx="8594924" cy="6597352"/>
            <a:chOff x="9525" y="1"/>
            <a:chExt cx="6074642" cy="40050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" t="24749"/>
            <a:stretch/>
          </p:blipFill>
          <p:spPr>
            <a:xfrm>
              <a:off x="18628" y="1"/>
              <a:ext cx="6065539" cy="4005064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9525" y="2400269"/>
              <a:ext cx="1552575" cy="1009883"/>
            </a:xfrm>
            <a:custGeom>
              <a:avLst/>
              <a:gdLst>
                <a:gd name="connsiteX0" fmla="*/ 1066800 w 1552575"/>
                <a:gd name="connsiteY0" fmla="*/ 9556 h 1009883"/>
                <a:gd name="connsiteX1" fmla="*/ 933450 w 1552575"/>
                <a:gd name="connsiteY1" fmla="*/ 31 h 1009883"/>
                <a:gd name="connsiteX2" fmla="*/ 628650 w 1552575"/>
                <a:gd name="connsiteY2" fmla="*/ 19081 h 1009883"/>
                <a:gd name="connsiteX3" fmla="*/ 495300 w 1552575"/>
                <a:gd name="connsiteY3" fmla="*/ 38131 h 1009883"/>
                <a:gd name="connsiteX4" fmla="*/ 428625 w 1552575"/>
                <a:gd name="connsiteY4" fmla="*/ 47656 h 1009883"/>
                <a:gd name="connsiteX5" fmla="*/ 361950 w 1552575"/>
                <a:gd name="connsiteY5" fmla="*/ 66706 h 1009883"/>
                <a:gd name="connsiteX6" fmla="*/ 333375 w 1552575"/>
                <a:gd name="connsiteY6" fmla="*/ 76231 h 1009883"/>
                <a:gd name="connsiteX7" fmla="*/ 295275 w 1552575"/>
                <a:gd name="connsiteY7" fmla="*/ 85756 h 1009883"/>
                <a:gd name="connsiteX8" fmla="*/ 219075 w 1552575"/>
                <a:gd name="connsiteY8" fmla="*/ 123856 h 1009883"/>
                <a:gd name="connsiteX9" fmla="*/ 180975 w 1552575"/>
                <a:gd name="connsiteY9" fmla="*/ 133381 h 1009883"/>
                <a:gd name="connsiteX10" fmla="*/ 95250 w 1552575"/>
                <a:gd name="connsiteY10" fmla="*/ 171481 h 1009883"/>
                <a:gd name="connsiteX11" fmla="*/ 66675 w 1552575"/>
                <a:gd name="connsiteY11" fmla="*/ 190531 h 1009883"/>
                <a:gd name="connsiteX12" fmla="*/ 47625 w 1552575"/>
                <a:gd name="connsiteY12" fmla="*/ 219106 h 1009883"/>
                <a:gd name="connsiteX13" fmla="*/ 19050 w 1552575"/>
                <a:gd name="connsiteY13" fmla="*/ 228631 h 1009883"/>
                <a:gd name="connsiteX14" fmla="*/ 0 w 1552575"/>
                <a:gd name="connsiteY14" fmla="*/ 295306 h 1009883"/>
                <a:gd name="connsiteX15" fmla="*/ 9525 w 1552575"/>
                <a:gd name="connsiteY15" fmla="*/ 381031 h 1009883"/>
                <a:gd name="connsiteX16" fmla="*/ 19050 w 1552575"/>
                <a:gd name="connsiteY16" fmla="*/ 409606 h 1009883"/>
                <a:gd name="connsiteX17" fmla="*/ 104775 w 1552575"/>
                <a:gd name="connsiteY17" fmla="*/ 495331 h 1009883"/>
                <a:gd name="connsiteX18" fmla="*/ 161925 w 1552575"/>
                <a:gd name="connsiteY18" fmla="*/ 533431 h 1009883"/>
                <a:gd name="connsiteX19" fmla="*/ 238125 w 1552575"/>
                <a:gd name="connsiteY19" fmla="*/ 590581 h 1009883"/>
                <a:gd name="connsiteX20" fmla="*/ 323850 w 1552575"/>
                <a:gd name="connsiteY20" fmla="*/ 647731 h 1009883"/>
                <a:gd name="connsiteX21" fmla="*/ 390525 w 1552575"/>
                <a:gd name="connsiteY21" fmla="*/ 676306 h 1009883"/>
                <a:gd name="connsiteX22" fmla="*/ 457200 w 1552575"/>
                <a:gd name="connsiteY22" fmla="*/ 704881 h 1009883"/>
                <a:gd name="connsiteX23" fmla="*/ 523875 w 1552575"/>
                <a:gd name="connsiteY23" fmla="*/ 733456 h 1009883"/>
                <a:gd name="connsiteX24" fmla="*/ 552450 w 1552575"/>
                <a:gd name="connsiteY24" fmla="*/ 752506 h 1009883"/>
                <a:gd name="connsiteX25" fmla="*/ 628650 w 1552575"/>
                <a:gd name="connsiteY25" fmla="*/ 781081 h 1009883"/>
                <a:gd name="connsiteX26" fmla="*/ 695325 w 1552575"/>
                <a:gd name="connsiteY26" fmla="*/ 819181 h 1009883"/>
                <a:gd name="connsiteX27" fmla="*/ 733425 w 1552575"/>
                <a:gd name="connsiteY27" fmla="*/ 828706 h 1009883"/>
                <a:gd name="connsiteX28" fmla="*/ 800100 w 1552575"/>
                <a:gd name="connsiteY28" fmla="*/ 866806 h 1009883"/>
                <a:gd name="connsiteX29" fmla="*/ 847725 w 1552575"/>
                <a:gd name="connsiteY29" fmla="*/ 885856 h 1009883"/>
                <a:gd name="connsiteX30" fmla="*/ 952500 w 1552575"/>
                <a:gd name="connsiteY30" fmla="*/ 943006 h 1009883"/>
                <a:gd name="connsiteX31" fmla="*/ 1066800 w 1552575"/>
                <a:gd name="connsiteY31" fmla="*/ 971581 h 1009883"/>
                <a:gd name="connsiteX32" fmla="*/ 1104900 w 1552575"/>
                <a:gd name="connsiteY32" fmla="*/ 981106 h 1009883"/>
                <a:gd name="connsiteX33" fmla="*/ 1133475 w 1552575"/>
                <a:gd name="connsiteY33" fmla="*/ 1000156 h 1009883"/>
                <a:gd name="connsiteX34" fmla="*/ 1419225 w 1552575"/>
                <a:gd name="connsiteY34" fmla="*/ 1000156 h 1009883"/>
                <a:gd name="connsiteX35" fmla="*/ 1457325 w 1552575"/>
                <a:gd name="connsiteY35" fmla="*/ 990631 h 1009883"/>
                <a:gd name="connsiteX36" fmla="*/ 1495425 w 1552575"/>
                <a:gd name="connsiteY36" fmla="*/ 933481 h 1009883"/>
                <a:gd name="connsiteX37" fmla="*/ 1533525 w 1552575"/>
                <a:gd name="connsiteY37" fmla="*/ 866806 h 1009883"/>
                <a:gd name="connsiteX38" fmla="*/ 1552575 w 1552575"/>
                <a:gd name="connsiteY38" fmla="*/ 800131 h 1009883"/>
                <a:gd name="connsiteX39" fmla="*/ 1514475 w 1552575"/>
                <a:gd name="connsiteY39" fmla="*/ 581056 h 1009883"/>
                <a:gd name="connsiteX40" fmla="*/ 1457325 w 1552575"/>
                <a:gd name="connsiteY40" fmla="*/ 514381 h 1009883"/>
                <a:gd name="connsiteX41" fmla="*/ 1419225 w 1552575"/>
                <a:gd name="connsiteY41" fmla="*/ 457231 h 1009883"/>
                <a:gd name="connsiteX42" fmla="*/ 1390650 w 1552575"/>
                <a:gd name="connsiteY42" fmla="*/ 419131 h 1009883"/>
                <a:gd name="connsiteX43" fmla="*/ 1371600 w 1552575"/>
                <a:gd name="connsiteY43" fmla="*/ 390556 h 1009883"/>
                <a:gd name="connsiteX44" fmla="*/ 1304925 w 1552575"/>
                <a:gd name="connsiteY44" fmla="*/ 333406 h 1009883"/>
                <a:gd name="connsiteX45" fmla="*/ 1276350 w 1552575"/>
                <a:gd name="connsiteY45" fmla="*/ 295306 h 1009883"/>
                <a:gd name="connsiteX46" fmla="*/ 1247775 w 1552575"/>
                <a:gd name="connsiteY46" fmla="*/ 266731 h 1009883"/>
                <a:gd name="connsiteX47" fmla="*/ 1181100 w 1552575"/>
                <a:gd name="connsiteY47" fmla="*/ 200056 h 1009883"/>
                <a:gd name="connsiteX48" fmla="*/ 1152525 w 1552575"/>
                <a:gd name="connsiteY48" fmla="*/ 171481 h 1009883"/>
                <a:gd name="connsiteX49" fmla="*/ 1133475 w 1552575"/>
                <a:gd name="connsiteY49" fmla="*/ 142906 h 1009883"/>
                <a:gd name="connsiteX50" fmla="*/ 1104900 w 1552575"/>
                <a:gd name="connsiteY50" fmla="*/ 123856 h 1009883"/>
                <a:gd name="connsiteX51" fmla="*/ 1057275 w 1552575"/>
                <a:gd name="connsiteY51" fmla="*/ 85756 h 1009883"/>
                <a:gd name="connsiteX52" fmla="*/ 1038225 w 1552575"/>
                <a:gd name="connsiteY52" fmla="*/ 57181 h 1009883"/>
                <a:gd name="connsiteX53" fmla="*/ 1000125 w 1552575"/>
                <a:gd name="connsiteY53" fmla="*/ 38131 h 100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52575" h="1009883">
                  <a:moveTo>
                    <a:pt x="1066800" y="9556"/>
                  </a:moveTo>
                  <a:cubicBezTo>
                    <a:pt x="1022350" y="6381"/>
                    <a:pt x="978013" y="31"/>
                    <a:pt x="933450" y="31"/>
                  </a:cubicBezTo>
                  <a:cubicBezTo>
                    <a:pt x="669058" y="31"/>
                    <a:pt x="766689" y="-1625"/>
                    <a:pt x="628650" y="19081"/>
                  </a:cubicBezTo>
                  <a:lnTo>
                    <a:pt x="495300" y="38131"/>
                  </a:lnTo>
                  <a:lnTo>
                    <a:pt x="428625" y="47656"/>
                  </a:lnTo>
                  <a:cubicBezTo>
                    <a:pt x="360112" y="70494"/>
                    <a:pt x="445671" y="42786"/>
                    <a:pt x="361950" y="66706"/>
                  </a:cubicBezTo>
                  <a:cubicBezTo>
                    <a:pt x="352296" y="69464"/>
                    <a:pt x="343029" y="73473"/>
                    <a:pt x="333375" y="76231"/>
                  </a:cubicBezTo>
                  <a:cubicBezTo>
                    <a:pt x="320788" y="79827"/>
                    <a:pt x="307359" y="80721"/>
                    <a:pt x="295275" y="85756"/>
                  </a:cubicBezTo>
                  <a:cubicBezTo>
                    <a:pt x="269061" y="96678"/>
                    <a:pt x="246625" y="116968"/>
                    <a:pt x="219075" y="123856"/>
                  </a:cubicBezTo>
                  <a:cubicBezTo>
                    <a:pt x="206375" y="127031"/>
                    <a:pt x="193394" y="129241"/>
                    <a:pt x="180975" y="133381"/>
                  </a:cubicBezTo>
                  <a:cubicBezTo>
                    <a:pt x="156481" y="141546"/>
                    <a:pt x="118485" y="158204"/>
                    <a:pt x="95250" y="171481"/>
                  </a:cubicBezTo>
                  <a:cubicBezTo>
                    <a:pt x="85311" y="177161"/>
                    <a:pt x="76200" y="184181"/>
                    <a:pt x="66675" y="190531"/>
                  </a:cubicBezTo>
                  <a:cubicBezTo>
                    <a:pt x="60325" y="200056"/>
                    <a:pt x="56564" y="211955"/>
                    <a:pt x="47625" y="219106"/>
                  </a:cubicBezTo>
                  <a:cubicBezTo>
                    <a:pt x="39785" y="225378"/>
                    <a:pt x="26150" y="221531"/>
                    <a:pt x="19050" y="228631"/>
                  </a:cubicBezTo>
                  <a:cubicBezTo>
                    <a:pt x="14495" y="233186"/>
                    <a:pt x="82" y="294976"/>
                    <a:pt x="0" y="295306"/>
                  </a:cubicBezTo>
                  <a:cubicBezTo>
                    <a:pt x="3175" y="323881"/>
                    <a:pt x="4798" y="352671"/>
                    <a:pt x="9525" y="381031"/>
                  </a:cubicBezTo>
                  <a:cubicBezTo>
                    <a:pt x="11176" y="390935"/>
                    <a:pt x="12622" y="401893"/>
                    <a:pt x="19050" y="409606"/>
                  </a:cubicBezTo>
                  <a:cubicBezTo>
                    <a:pt x="44921" y="440651"/>
                    <a:pt x="76200" y="466756"/>
                    <a:pt x="104775" y="495331"/>
                  </a:cubicBezTo>
                  <a:cubicBezTo>
                    <a:pt x="120964" y="511520"/>
                    <a:pt x="145736" y="517242"/>
                    <a:pt x="161925" y="533431"/>
                  </a:cubicBezTo>
                  <a:cubicBezTo>
                    <a:pt x="208758" y="580264"/>
                    <a:pt x="171848" y="547974"/>
                    <a:pt x="238125" y="590581"/>
                  </a:cubicBezTo>
                  <a:cubicBezTo>
                    <a:pt x="267013" y="609152"/>
                    <a:pt x="294602" y="629732"/>
                    <a:pt x="323850" y="647731"/>
                  </a:cubicBezTo>
                  <a:cubicBezTo>
                    <a:pt x="372165" y="677463"/>
                    <a:pt x="347607" y="657912"/>
                    <a:pt x="390525" y="676306"/>
                  </a:cubicBezTo>
                  <a:cubicBezTo>
                    <a:pt x="472915" y="711616"/>
                    <a:pt x="390187" y="682543"/>
                    <a:pt x="457200" y="704881"/>
                  </a:cubicBezTo>
                  <a:cubicBezTo>
                    <a:pt x="528939" y="752707"/>
                    <a:pt x="437765" y="696552"/>
                    <a:pt x="523875" y="733456"/>
                  </a:cubicBezTo>
                  <a:cubicBezTo>
                    <a:pt x="534397" y="737965"/>
                    <a:pt x="542511" y="746826"/>
                    <a:pt x="552450" y="752506"/>
                  </a:cubicBezTo>
                  <a:cubicBezTo>
                    <a:pt x="591190" y="774643"/>
                    <a:pt x="586980" y="770663"/>
                    <a:pt x="628650" y="781081"/>
                  </a:cubicBezTo>
                  <a:cubicBezTo>
                    <a:pt x="652337" y="796872"/>
                    <a:pt x="667703" y="808823"/>
                    <a:pt x="695325" y="819181"/>
                  </a:cubicBezTo>
                  <a:cubicBezTo>
                    <a:pt x="707582" y="823778"/>
                    <a:pt x="721168" y="824109"/>
                    <a:pt x="733425" y="828706"/>
                  </a:cubicBezTo>
                  <a:cubicBezTo>
                    <a:pt x="800221" y="853754"/>
                    <a:pt x="744830" y="839171"/>
                    <a:pt x="800100" y="866806"/>
                  </a:cubicBezTo>
                  <a:cubicBezTo>
                    <a:pt x="815393" y="874452"/>
                    <a:pt x="832432" y="878210"/>
                    <a:pt x="847725" y="885856"/>
                  </a:cubicBezTo>
                  <a:cubicBezTo>
                    <a:pt x="899886" y="911937"/>
                    <a:pt x="866166" y="921422"/>
                    <a:pt x="952500" y="943006"/>
                  </a:cubicBezTo>
                  <a:lnTo>
                    <a:pt x="1066800" y="971581"/>
                  </a:lnTo>
                  <a:lnTo>
                    <a:pt x="1104900" y="981106"/>
                  </a:lnTo>
                  <a:cubicBezTo>
                    <a:pt x="1114425" y="987456"/>
                    <a:pt x="1122369" y="997380"/>
                    <a:pt x="1133475" y="1000156"/>
                  </a:cubicBezTo>
                  <a:cubicBezTo>
                    <a:pt x="1214578" y="1020432"/>
                    <a:pt x="1355240" y="1003203"/>
                    <a:pt x="1419225" y="1000156"/>
                  </a:cubicBezTo>
                  <a:cubicBezTo>
                    <a:pt x="1431925" y="996981"/>
                    <a:pt x="1445959" y="997126"/>
                    <a:pt x="1457325" y="990631"/>
                  </a:cubicBezTo>
                  <a:cubicBezTo>
                    <a:pt x="1491320" y="971205"/>
                    <a:pt x="1482892" y="962724"/>
                    <a:pt x="1495425" y="933481"/>
                  </a:cubicBezTo>
                  <a:cubicBezTo>
                    <a:pt x="1545522" y="816589"/>
                    <a:pt x="1485696" y="962465"/>
                    <a:pt x="1533525" y="866806"/>
                  </a:cubicBezTo>
                  <a:cubicBezTo>
                    <a:pt x="1540357" y="853141"/>
                    <a:pt x="1549523" y="812338"/>
                    <a:pt x="1552575" y="800131"/>
                  </a:cubicBezTo>
                  <a:cubicBezTo>
                    <a:pt x="1542947" y="718297"/>
                    <a:pt x="1546363" y="652803"/>
                    <a:pt x="1514475" y="581056"/>
                  </a:cubicBezTo>
                  <a:cubicBezTo>
                    <a:pt x="1499861" y="548174"/>
                    <a:pt x="1480929" y="543886"/>
                    <a:pt x="1457325" y="514381"/>
                  </a:cubicBezTo>
                  <a:cubicBezTo>
                    <a:pt x="1443022" y="496503"/>
                    <a:pt x="1431925" y="476281"/>
                    <a:pt x="1419225" y="457231"/>
                  </a:cubicBezTo>
                  <a:cubicBezTo>
                    <a:pt x="1410419" y="444022"/>
                    <a:pt x="1399877" y="432049"/>
                    <a:pt x="1390650" y="419131"/>
                  </a:cubicBezTo>
                  <a:cubicBezTo>
                    <a:pt x="1383996" y="409816"/>
                    <a:pt x="1379050" y="399248"/>
                    <a:pt x="1371600" y="390556"/>
                  </a:cubicBezTo>
                  <a:cubicBezTo>
                    <a:pt x="1340804" y="354627"/>
                    <a:pt x="1338630" y="355876"/>
                    <a:pt x="1304925" y="333406"/>
                  </a:cubicBezTo>
                  <a:cubicBezTo>
                    <a:pt x="1295400" y="320706"/>
                    <a:pt x="1286681" y="307359"/>
                    <a:pt x="1276350" y="295306"/>
                  </a:cubicBezTo>
                  <a:cubicBezTo>
                    <a:pt x="1267584" y="285079"/>
                    <a:pt x="1256045" y="277364"/>
                    <a:pt x="1247775" y="266731"/>
                  </a:cubicBezTo>
                  <a:cubicBezTo>
                    <a:pt x="1194280" y="197952"/>
                    <a:pt x="1235704" y="218257"/>
                    <a:pt x="1181100" y="200056"/>
                  </a:cubicBezTo>
                  <a:cubicBezTo>
                    <a:pt x="1171575" y="190531"/>
                    <a:pt x="1161149" y="181829"/>
                    <a:pt x="1152525" y="171481"/>
                  </a:cubicBezTo>
                  <a:cubicBezTo>
                    <a:pt x="1145196" y="162687"/>
                    <a:pt x="1141570" y="151001"/>
                    <a:pt x="1133475" y="142906"/>
                  </a:cubicBezTo>
                  <a:cubicBezTo>
                    <a:pt x="1125380" y="134811"/>
                    <a:pt x="1114425" y="130206"/>
                    <a:pt x="1104900" y="123856"/>
                  </a:cubicBezTo>
                  <a:cubicBezTo>
                    <a:pt x="1050305" y="41964"/>
                    <a:pt x="1123000" y="138336"/>
                    <a:pt x="1057275" y="85756"/>
                  </a:cubicBezTo>
                  <a:cubicBezTo>
                    <a:pt x="1048336" y="78605"/>
                    <a:pt x="1046320" y="65276"/>
                    <a:pt x="1038225" y="57181"/>
                  </a:cubicBezTo>
                  <a:cubicBezTo>
                    <a:pt x="1017414" y="36370"/>
                    <a:pt x="1018212" y="38131"/>
                    <a:pt x="1000125" y="38131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00375" y="89834"/>
              <a:ext cx="2439059" cy="1005541"/>
            </a:xfrm>
            <a:custGeom>
              <a:avLst/>
              <a:gdLst>
                <a:gd name="connsiteX0" fmla="*/ 1104900 w 2439059"/>
                <a:gd name="connsiteY0" fmla="*/ 72091 h 1005541"/>
                <a:gd name="connsiteX1" fmla="*/ 1057275 w 2439059"/>
                <a:gd name="connsiteY1" fmla="*/ 43516 h 1005541"/>
                <a:gd name="connsiteX2" fmla="*/ 533400 w 2439059"/>
                <a:gd name="connsiteY2" fmla="*/ 62566 h 1005541"/>
                <a:gd name="connsiteX3" fmla="*/ 485775 w 2439059"/>
                <a:gd name="connsiteY3" fmla="*/ 81616 h 1005541"/>
                <a:gd name="connsiteX4" fmla="*/ 447675 w 2439059"/>
                <a:gd name="connsiteY4" fmla="*/ 100666 h 1005541"/>
                <a:gd name="connsiteX5" fmla="*/ 371475 w 2439059"/>
                <a:gd name="connsiteY5" fmla="*/ 119716 h 1005541"/>
                <a:gd name="connsiteX6" fmla="*/ 266700 w 2439059"/>
                <a:gd name="connsiteY6" fmla="*/ 176866 h 1005541"/>
                <a:gd name="connsiteX7" fmla="*/ 219075 w 2439059"/>
                <a:gd name="connsiteY7" fmla="*/ 195916 h 1005541"/>
                <a:gd name="connsiteX8" fmla="*/ 190500 w 2439059"/>
                <a:gd name="connsiteY8" fmla="*/ 214966 h 1005541"/>
                <a:gd name="connsiteX9" fmla="*/ 142875 w 2439059"/>
                <a:gd name="connsiteY9" fmla="*/ 234016 h 1005541"/>
                <a:gd name="connsiteX10" fmla="*/ 114300 w 2439059"/>
                <a:gd name="connsiteY10" fmla="*/ 262591 h 1005541"/>
                <a:gd name="connsiteX11" fmla="*/ 76200 w 2439059"/>
                <a:gd name="connsiteY11" fmla="*/ 281641 h 1005541"/>
                <a:gd name="connsiteX12" fmla="*/ 47625 w 2439059"/>
                <a:gd name="connsiteY12" fmla="*/ 329266 h 1005541"/>
                <a:gd name="connsiteX13" fmla="*/ 9525 w 2439059"/>
                <a:gd name="connsiteY13" fmla="*/ 405466 h 1005541"/>
                <a:gd name="connsiteX14" fmla="*/ 0 w 2439059"/>
                <a:gd name="connsiteY14" fmla="*/ 491191 h 1005541"/>
                <a:gd name="connsiteX15" fmla="*/ 28575 w 2439059"/>
                <a:gd name="connsiteY15" fmla="*/ 624541 h 1005541"/>
                <a:gd name="connsiteX16" fmla="*/ 66675 w 2439059"/>
                <a:gd name="connsiteY16" fmla="*/ 681691 h 1005541"/>
                <a:gd name="connsiteX17" fmla="*/ 95250 w 2439059"/>
                <a:gd name="connsiteY17" fmla="*/ 710266 h 1005541"/>
                <a:gd name="connsiteX18" fmla="*/ 123825 w 2439059"/>
                <a:gd name="connsiteY18" fmla="*/ 748366 h 1005541"/>
                <a:gd name="connsiteX19" fmla="*/ 152400 w 2439059"/>
                <a:gd name="connsiteY19" fmla="*/ 767416 h 1005541"/>
                <a:gd name="connsiteX20" fmla="*/ 257175 w 2439059"/>
                <a:gd name="connsiteY20" fmla="*/ 853141 h 1005541"/>
                <a:gd name="connsiteX21" fmla="*/ 314325 w 2439059"/>
                <a:gd name="connsiteY21" fmla="*/ 872191 h 1005541"/>
                <a:gd name="connsiteX22" fmla="*/ 400050 w 2439059"/>
                <a:gd name="connsiteY22" fmla="*/ 910291 h 1005541"/>
                <a:gd name="connsiteX23" fmla="*/ 428625 w 2439059"/>
                <a:gd name="connsiteY23" fmla="*/ 919816 h 1005541"/>
                <a:gd name="connsiteX24" fmla="*/ 457200 w 2439059"/>
                <a:gd name="connsiteY24" fmla="*/ 929341 h 1005541"/>
                <a:gd name="connsiteX25" fmla="*/ 485775 w 2439059"/>
                <a:gd name="connsiteY25" fmla="*/ 948391 h 1005541"/>
                <a:gd name="connsiteX26" fmla="*/ 542925 w 2439059"/>
                <a:gd name="connsiteY26" fmla="*/ 957916 h 1005541"/>
                <a:gd name="connsiteX27" fmla="*/ 771525 w 2439059"/>
                <a:gd name="connsiteY27" fmla="*/ 986491 h 1005541"/>
                <a:gd name="connsiteX28" fmla="*/ 904875 w 2439059"/>
                <a:gd name="connsiteY28" fmla="*/ 1005541 h 1005541"/>
                <a:gd name="connsiteX29" fmla="*/ 1143000 w 2439059"/>
                <a:gd name="connsiteY29" fmla="*/ 996016 h 1005541"/>
                <a:gd name="connsiteX30" fmla="*/ 1200150 w 2439059"/>
                <a:gd name="connsiteY30" fmla="*/ 986491 h 1005541"/>
                <a:gd name="connsiteX31" fmla="*/ 1390650 w 2439059"/>
                <a:gd name="connsiteY31" fmla="*/ 976966 h 1005541"/>
                <a:gd name="connsiteX32" fmla="*/ 1438275 w 2439059"/>
                <a:gd name="connsiteY32" fmla="*/ 967441 h 1005541"/>
                <a:gd name="connsiteX33" fmla="*/ 1504950 w 2439059"/>
                <a:gd name="connsiteY33" fmla="*/ 957916 h 1005541"/>
                <a:gd name="connsiteX34" fmla="*/ 1600200 w 2439059"/>
                <a:gd name="connsiteY34" fmla="*/ 938866 h 1005541"/>
                <a:gd name="connsiteX35" fmla="*/ 1676400 w 2439059"/>
                <a:gd name="connsiteY35" fmla="*/ 929341 h 1005541"/>
                <a:gd name="connsiteX36" fmla="*/ 1724025 w 2439059"/>
                <a:gd name="connsiteY36" fmla="*/ 919816 h 1005541"/>
                <a:gd name="connsiteX37" fmla="*/ 1838325 w 2439059"/>
                <a:gd name="connsiteY37" fmla="*/ 900766 h 1005541"/>
                <a:gd name="connsiteX38" fmla="*/ 1943100 w 2439059"/>
                <a:gd name="connsiteY38" fmla="*/ 881716 h 1005541"/>
                <a:gd name="connsiteX39" fmla="*/ 2038350 w 2439059"/>
                <a:gd name="connsiteY39" fmla="*/ 862666 h 1005541"/>
                <a:gd name="connsiteX40" fmla="*/ 2085975 w 2439059"/>
                <a:gd name="connsiteY40" fmla="*/ 853141 h 1005541"/>
                <a:gd name="connsiteX41" fmla="*/ 2124075 w 2439059"/>
                <a:gd name="connsiteY41" fmla="*/ 843616 h 1005541"/>
                <a:gd name="connsiteX42" fmla="*/ 2181225 w 2439059"/>
                <a:gd name="connsiteY42" fmla="*/ 824566 h 1005541"/>
                <a:gd name="connsiteX43" fmla="*/ 2209800 w 2439059"/>
                <a:gd name="connsiteY43" fmla="*/ 795991 h 1005541"/>
                <a:gd name="connsiteX44" fmla="*/ 2238375 w 2439059"/>
                <a:gd name="connsiteY44" fmla="*/ 786466 h 1005541"/>
                <a:gd name="connsiteX45" fmla="*/ 2314575 w 2439059"/>
                <a:gd name="connsiteY45" fmla="*/ 757891 h 1005541"/>
                <a:gd name="connsiteX46" fmla="*/ 2343150 w 2439059"/>
                <a:gd name="connsiteY46" fmla="*/ 738841 h 1005541"/>
                <a:gd name="connsiteX47" fmla="*/ 2381250 w 2439059"/>
                <a:gd name="connsiteY47" fmla="*/ 719791 h 1005541"/>
                <a:gd name="connsiteX48" fmla="*/ 2419350 w 2439059"/>
                <a:gd name="connsiteY48" fmla="*/ 662641 h 1005541"/>
                <a:gd name="connsiteX49" fmla="*/ 2428875 w 2439059"/>
                <a:gd name="connsiteY49" fmla="*/ 624541 h 1005541"/>
                <a:gd name="connsiteX50" fmla="*/ 2428875 w 2439059"/>
                <a:gd name="connsiteY50" fmla="*/ 367366 h 1005541"/>
                <a:gd name="connsiteX51" fmla="*/ 2409825 w 2439059"/>
                <a:gd name="connsiteY51" fmla="*/ 310216 h 1005541"/>
                <a:gd name="connsiteX52" fmla="*/ 2381250 w 2439059"/>
                <a:gd name="connsiteY52" fmla="*/ 281641 h 1005541"/>
                <a:gd name="connsiteX53" fmla="*/ 2362200 w 2439059"/>
                <a:gd name="connsiteY53" fmla="*/ 253066 h 1005541"/>
                <a:gd name="connsiteX54" fmla="*/ 2333625 w 2439059"/>
                <a:gd name="connsiteY54" fmla="*/ 234016 h 1005541"/>
                <a:gd name="connsiteX55" fmla="*/ 2266950 w 2439059"/>
                <a:gd name="connsiteY55" fmla="*/ 176866 h 1005541"/>
                <a:gd name="connsiteX56" fmla="*/ 2238375 w 2439059"/>
                <a:gd name="connsiteY56" fmla="*/ 167341 h 1005541"/>
                <a:gd name="connsiteX57" fmla="*/ 2143125 w 2439059"/>
                <a:gd name="connsiteY57" fmla="*/ 119716 h 1005541"/>
                <a:gd name="connsiteX58" fmla="*/ 2114550 w 2439059"/>
                <a:gd name="connsiteY58" fmla="*/ 100666 h 1005541"/>
                <a:gd name="connsiteX59" fmla="*/ 2076450 w 2439059"/>
                <a:gd name="connsiteY59" fmla="*/ 81616 h 1005541"/>
                <a:gd name="connsiteX60" fmla="*/ 2019300 w 2439059"/>
                <a:gd name="connsiteY60" fmla="*/ 62566 h 1005541"/>
                <a:gd name="connsiteX61" fmla="*/ 1981200 w 2439059"/>
                <a:gd name="connsiteY61" fmla="*/ 53041 h 1005541"/>
                <a:gd name="connsiteX62" fmla="*/ 1905000 w 2439059"/>
                <a:gd name="connsiteY62" fmla="*/ 24466 h 1005541"/>
                <a:gd name="connsiteX63" fmla="*/ 1724025 w 2439059"/>
                <a:gd name="connsiteY63" fmla="*/ 14941 h 1005541"/>
                <a:gd name="connsiteX64" fmla="*/ 1276350 w 2439059"/>
                <a:gd name="connsiteY64" fmla="*/ 14941 h 1005541"/>
                <a:gd name="connsiteX65" fmla="*/ 1219200 w 2439059"/>
                <a:gd name="connsiteY65" fmla="*/ 24466 h 1005541"/>
                <a:gd name="connsiteX66" fmla="*/ 1143000 w 2439059"/>
                <a:gd name="connsiteY66" fmla="*/ 33991 h 1005541"/>
                <a:gd name="connsiteX67" fmla="*/ 981075 w 2439059"/>
                <a:gd name="connsiteY67" fmla="*/ 43516 h 10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439059" h="1005541">
                  <a:moveTo>
                    <a:pt x="1104900" y="72091"/>
                  </a:moveTo>
                  <a:cubicBezTo>
                    <a:pt x="1089025" y="62566"/>
                    <a:pt x="1075776" y="44201"/>
                    <a:pt x="1057275" y="43516"/>
                  </a:cubicBezTo>
                  <a:lnTo>
                    <a:pt x="533400" y="62566"/>
                  </a:lnTo>
                  <a:cubicBezTo>
                    <a:pt x="517525" y="68916"/>
                    <a:pt x="501399" y="74672"/>
                    <a:pt x="485775" y="81616"/>
                  </a:cubicBezTo>
                  <a:cubicBezTo>
                    <a:pt x="472800" y="87383"/>
                    <a:pt x="460726" y="95073"/>
                    <a:pt x="447675" y="100666"/>
                  </a:cubicBezTo>
                  <a:cubicBezTo>
                    <a:pt x="422047" y="111649"/>
                    <a:pt x="399428" y="114125"/>
                    <a:pt x="371475" y="119716"/>
                  </a:cubicBezTo>
                  <a:cubicBezTo>
                    <a:pt x="332338" y="145807"/>
                    <a:pt x="320724" y="155256"/>
                    <a:pt x="266700" y="176866"/>
                  </a:cubicBezTo>
                  <a:cubicBezTo>
                    <a:pt x="250825" y="183216"/>
                    <a:pt x="234368" y="188270"/>
                    <a:pt x="219075" y="195916"/>
                  </a:cubicBezTo>
                  <a:cubicBezTo>
                    <a:pt x="208836" y="201036"/>
                    <a:pt x="200739" y="209846"/>
                    <a:pt x="190500" y="214966"/>
                  </a:cubicBezTo>
                  <a:cubicBezTo>
                    <a:pt x="175207" y="222612"/>
                    <a:pt x="158750" y="227666"/>
                    <a:pt x="142875" y="234016"/>
                  </a:cubicBezTo>
                  <a:cubicBezTo>
                    <a:pt x="133350" y="243541"/>
                    <a:pt x="125261" y="254761"/>
                    <a:pt x="114300" y="262591"/>
                  </a:cubicBezTo>
                  <a:cubicBezTo>
                    <a:pt x="102746" y="270844"/>
                    <a:pt x="86240" y="271601"/>
                    <a:pt x="76200" y="281641"/>
                  </a:cubicBezTo>
                  <a:cubicBezTo>
                    <a:pt x="63109" y="294732"/>
                    <a:pt x="56402" y="312966"/>
                    <a:pt x="47625" y="329266"/>
                  </a:cubicBezTo>
                  <a:cubicBezTo>
                    <a:pt x="34161" y="354270"/>
                    <a:pt x="9525" y="405466"/>
                    <a:pt x="9525" y="405466"/>
                  </a:cubicBezTo>
                  <a:cubicBezTo>
                    <a:pt x="6350" y="434041"/>
                    <a:pt x="0" y="462440"/>
                    <a:pt x="0" y="491191"/>
                  </a:cubicBezTo>
                  <a:cubicBezTo>
                    <a:pt x="0" y="517389"/>
                    <a:pt x="10856" y="597963"/>
                    <a:pt x="28575" y="624541"/>
                  </a:cubicBezTo>
                  <a:lnTo>
                    <a:pt x="66675" y="681691"/>
                  </a:lnTo>
                  <a:cubicBezTo>
                    <a:pt x="74147" y="692899"/>
                    <a:pt x="86484" y="700039"/>
                    <a:pt x="95250" y="710266"/>
                  </a:cubicBezTo>
                  <a:cubicBezTo>
                    <a:pt x="105581" y="722319"/>
                    <a:pt x="112600" y="737141"/>
                    <a:pt x="123825" y="748366"/>
                  </a:cubicBezTo>
                  <a:cubicBezTo>
                    <a:pt x="131920" y="756461"/>
                    <a:pt x="143606" y="760087"/>
                    <a:pt x="152400" y="767416"/>
                  </a:cubicBezTo>
                  <a:cubicBezTo>
                    <a:pt x="189683" y="798486"/>
                    <a:pt x="202589" y="834946"/>
                    <a:pt x="257175" y="853141"/>
                  </a:cubicBezTo>
                  <a:lnTo>
                    <a:pt x="314325" y="872191"/>
                  </a:lnTo>
                  <a:cubicBezTo>
                    <a:pt x="359608" y="902380"/>
                    <a:pt x="332040" y="887621"/>
                    <a:pt x="400050" y="910291"/>
                  </a:cubicBezTo>
                  <a:lnTo>
                    <a:pt x="428625" y="919816"/>
                  </a:lnTo>
                  <a:lnTo>
                    <a:pt x="457200" y="929341"/>
                  </a:lnTo>
                  <a:cubicBezTo>
                    <a:pt x="466725" y="935691"/>
                    <a:pt x="474915" y="944771"/>
                    <a:pt x="485775" y="948391"/>
                  </a:cubicBezTo>
                  <a:cubicBezTo>
                    <a:pt x="504097" y="954498"/>
                    <a:pt x="523924" y="954461"/>
                    <a:pt x="542925" y="957916"/>
                  </a:cubicBezTo>
                  <a:cubicBezTo>
                    <a:pt x="675468" y="982015"/>
                    <a:pt x="479140" y="955714"/>
                    <a:pt x="771525" y="986491"/>
                  </a:cubicBezTo>
                  <a:cubicBezTo>
                    <a:pt x="816180" y="991191"/>
                    <a:pt x="904875" y="1005541"/>
                    <a:pt x="904875" y="1005541"/>
                  </a:cubicBezTo>
                  <a:cubicBezTo>
                    <a:pt x="984250" y="1002366"/>
                    <a:pt x="1063726" y="1001130"/>
                    <a:pt x="1143000" y="996016"/>
                  </a:cubicBezTo>
                  <a:cubicBezTo>
                    <a:pt x="1162273" y="994773"/>
                    <a:pt x="1180894" y="987972"/>
                    <a:pt x="1200150" y="986491"/>
                  </a:cubicBezTo>
                  <a:cubicBezTo>
                    <a:pt x="1263542" y="981615"/>
                    <a:pt x="1327150" y="980141"/>
                    <a:pt x="1390650" y="976966"/>
                  </a:cubicBezTo>
                  <a:cubicBezTo>
                    <a:pt x="1406525" y="973791"/>
                    <a:pt x="1422306" y="970103"/>
                    <a:pt x="1438275" y="967441"/>
                  </a:cubicBezTo>
                  <a:cubicBezTo>
                    <a:pt x="1460420" y="963750"/>
                    <a:pt x="1482861" y="961932"/>
                    <a:pt x="1504950" y="957916"/>
                  </a:cubicBezTo>
                  <a:cubicBezTo>
                    <a:pt x="1632227" y="934775"/>
                    <a:pt x="1426217" y="963721"/>
                    <a:pt x="1600200" y="938866"/>
                  </a:cubicBezTo>
                  <a:cubicBezTo>
                    <a:pt x="1625540" y="935246"/>
                    <a:pt x="1651100" y="933233"/>
                    <a:pt x="1676400" y="929341"/>
                  </a:cubicBezTo>
                  <a:cubicBezTo>
                    <a:pt x="1692401" y="926879"/>
                    <a:pt x="1708082" y="922629"/>
                    <a:pt x="1724025" y="919816"/>
                  </a:cubicBezTo>
                  <a:lnTo>
                    <a:pt x="1838325" y="900766"/>
                  </a:lnTo>
                  <a:cubicBezTo>
                    <a:pt x="1894352" y="882090"/>
                    <a:pt x="1848860" y="895179"/>
                    <a:pt x="1943100" y="881716"/>
                  </a:cubicBezTo>
                  <a:cubicBezTo>
                    <a:pt x="2021491" y="870517"/>
                    <a:pt x="1975868" y="876551"/>
                    <a:pt x="2038350" y="862666"/>
                  </a:cubicBezTo>
                  <a:cubicBezTo>
                    <a:pt x="2054154" y="859154"/>
                    <a:pt x="2070171" y="856653"/>
                    <a:pt x="2085975" y="853141"/>
                  </a:cubicBezTo>
                  <a:cubicBezTo>
                    <a:pt x="2098754" y="850301"/>
                    <a:pt x="2111536" y="847378"/>
                    <a:pt x="2124075" y="843616"/>
                  </a:cubicBezTo>
                  <a:cubicBezTo>
                    <a:pt x="2143309" y="837846"/>
                    <a:pt x="2181225" y="824566"/>
                    <a:pt x="2181225" y="824566"/>
                  </a:cubicBezTo>
                  <a:cubicBezTo>
                    <a:pt x="2190750" y="815041"/>
                    <a:pt x="2198592" y="803463"/>
                    <a:pt x="2209800" y="795991"/>
                  </a:cubicBezTo>
                  <a:cubicBezTo>
                    <a:pt x="2218154" y="790422"/>
                    <a:pt x="2228974" y="789991"/>
                    <a:pt x="2238375" y="786466"/>
                  </a:cubicBezTo>
                  <a:cubicBezTo>
                    <a:pt x="2329490" y="752298"/>
                    <a:pt x="2249715" y="779511"/>
                    <a:pt x="2314575" y="757891"/>
                  </a:cubicBezTo>
                  <a:cubicBezTo>
                    <a:pt x="2324100" y="751541"/>
                    <a:pt x="2333211" y="744521"/>
                    <a:pt x="2343150" y="738841"/>
                  </a:cubicBezTo>
                  <a:cubicBezTo>
                    <a:pt x="2355478" y="731796"/>
                    <a:pt x="2371210" y="729831"/>
                    <a:pt x="2381250" y="719791"/>
                  </a:cubicBezTo>
                  <a:cubicBezTo>
                    <a:pt x="2397439" y="703602"/>
                    <a:pt x="2419350" y="662641"/>
                    <a:pt x="2419350" y="662641"/>
                  </a:cubicBezTo>
                  <a:cubicBezTo>
                    <a:pt x="2422525" y="649941"/>
                    <a:pt x="2427024" y="637500"/>
                    <a:pt x="2428875" y="624541"/>
                  </a:cubicBezTo>
                  <a:cubicBezTo>
                    <a:pt x="2442548" y="528830"/>
                    <a:pt x="2442361" y="470762"/>
                    <a:pt x="2428875" y="367366"/>
                  </a:cubicBezTo>
                  <a:cubicBezTo>
                    <a:pt x="2426278" y="347454"/>
                    <a:pt x="2424024" y="324415"/>
                    <a:pt x="2409825" y="310216"/>
                  </a:cubicBezTo>
                  <a:cubicBezTo>
                    <a:pt x="2400300" y="300691"/>
                    <a:pt x="2389874" y="291989"/>
                    <a:pt x="2381250" y="281641"/>
                  </a:cubicBezTo>
                  <a:cubicBezTo>
                    <a:pt x="2373921" y="272847"/>
                    <a:pt x="2370295" y="261161"/>
                    <a:pt x="2362200" y="253066"/>
                  </a:cubicBezTo>
                  <a:cubicBezTo>
                    <a:pt x="2354105" y="244971"/>
                    <a:pt x="2342419" y="241345"/>
                    <a:pt x="2333625" y="234016"/>
                  </a:cubicBezTo>
                  <a:cubicBezTo>
                    <a:pt x="2296774" y="203307"/>
                    <a:pt x="2312350" y="202809"/>
                    <a:pt x="2266950" y="176866"/>
                  </a:cubicBezTo>
                  <a:cubicBezTo>
                    <a:pt x="2258233" y="171885"/>
                    <a:pt x="2247900" y="170516"/>
                    <a:pt x="2238375" y="167341"/>
                  </a:cubicBezTo>
                  <a:cubicBezTo>
                    <a:pt x="2184617" y="113583"/>
                    <a:pt x="2237919" y="157634"/>
                    <a:pt x="2143125" y="119716"/>
                  </a:cubicBezTo>
                  <a:cubicBezTo>
                    <a:pt x="2132496" y="115464"/>
                    <a:pt x="2124489" y="106346"/>
                    <a:pt x="2114550" y="100666"/>
                  </a:cubicBezTo>
                  <a:cubicBezTo>
                    <a:pt x="2102222" y="93621"/>
                    <a:pt x="2089633" y="86889"/>
                    <a:pt x="2076450" y="81616"/>
                  </a:cubicBezTo>
                  <a:cubicBezTo>
                    <a:pt x="2057806" y="74158"/>
                    <a:pt x="2038781" y="67436"/>
                    <a:pt x="2019300" y="62566"/>
                  </a:cubicBezTo>
                  <a:cubicBezTo>
                    <a:pt x="2006600" y="59391"/>
                    <a:pt x="1993457" y="57638"/>
                    <a:pt x="1981200" y="53041"/>
                  </a:cubicBezTo>
                  <a:cubicBezTo>
                    <a:pt x="1941625" y="38200"/>
                    <a:pt x="1947440" y="28156"/>
                    <a:pt x="1905000" y="24466"/>
                  </a:cubicBezTo>
                  <a:cubicBezTo>
                    <a:pt x="1844819" y="19233"/>
                    <a:pt x="1784350" y="18116"/>
                    <a:pt x="1724025" y="14941"/>
                  </a:cubicBezTo>
                  <a:cubicBezTo>
                    <a:pt x="1534022" y="-8809"/>
                    <a:pt x="1629352" y="-748"/>
                    <a:pt x="1276350" y="14941"/>
                  </a:cubicBezTo>
                  <a:cubicBezTo>
                    <a:pt x="1257056" y="15798"/>
                    <a:pt x="1238319" y="21735"/>
                    <a:pt x="1219200" y="24466"/>
                  </a:cubicBezTo>
                  <a:cubicBezTo>
                    <a:pt x="1193860" y="28086"/>
                    <a:pt x="1168516" y="31950"/>
                    <a:pt x="1143000" y="33991"/>
                  </a:cubicBezTo>
                  <a:cubicBezTo>
                    <a:pt x="1089104" y="38303"/>
                    <a:pt x="981075" y="43516"/>
                    <a:pt x="981075" y="43516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22908" y="923925"/>
              <a:ext cx="563317" cy="723900"/>
            </a:xfrm>
            <a:custGeom>
              <a:avLst/>
              <a:gdLst>
                <a:gd name="connsiteX0" fmla="*/ 334717 w 563317"/>
                <a:gd name="connsiteY0" fmla="*/ 9525 h 723900"/>
                <a:gd name="connsiteX1" fmla="*/ 287092 w 563317"/>
                <a:gd name="connsiteY1" fmla="*/ 0 h 723900"/>
                <a:gd name="connsiteX2" fmla="*/ 201367 w 563317"/>
                <a:gd name="connsiteY2" fmla="*/ 28575 h 723900"/>
                <a:gd name="connsiteX3" fmla="*/ 153742 w 563317"/>
                <a:gd name="connsiteY3" fmla="*/ 66675 h 723900"/>
                <a:gd name="connsiteX4" fmla="*/ 115642 w 563317"/>
                <a:gd name="connsiteY4" fmla="*/ 85725 h 723900"/>
                <a:gd name="connsiteX5" fmla="*/ 58492 w 563317"/>
                <a:gd name="connsiteY5" fmla="*/ 123825 h 723900"/>
                <a:gd name="connsiteX6" fmla="*/ 29917 w 563317"/>
                <a:gd name="connsiteY6" fmla="*/ 142875 h 723900"/>
                <a:gd name="connsiteX7" fmla="*/ 20392 w 563317"/>
                <a:gd name="connsiteY7" fmla="*/ 381000 h 723900"/>
                <a:gd name="connsiteX8" fmla="*/ 29917 w 563317"/>
                <a:gd name="connsiteY8" fmla="*/ 419100 h 723900"/>
                <a:gd name="connsiteX9" fmla="*/ 48967 w 563317"/>
                <a:gd name="connsiteY9" fmla="*/ 514350 h 723900"/>
                <a:gd name="connsiteX10" fmla="*/ 68017 w 563317"/>
                <a:gd name="connsiteY10" fmla="*/ 561975 h 723900"/>
                <a:gd name="connsiteX11" fmla="*/ 96592 w 563317"/>
                <a:gd name="connsiteY11" fmla="*/ 590550 h 723900"/>
                <a:gd name="connsiteX12" fmla="*/ 201367 w 563317"/>
                <a:gd name="connsiteY12" fmla="*/ 647700 h 723900"/>
                <a:gd name="connsiteX13" fmla="*/ 239467 w 563317"/>
                <a:gd name="connsiteY13" fmla="*/ 657225 h 723900"/>
                <a:gd name="connsiteX14" fmla="*/ 410917 w 563317"/>
                <a:gd name="connsiteY14" fmla="*/ 704850 h 723900"/>
                <a:gd name="connsiteX15" fmla="*/ 477592 w 563317"/>
                <a:gd name="connsiteY15" fmla="*/ 723900 h 723900"/>
                <a:gd name="connsiteX16" fmla="*/ 506167 w 563317"/>
                <a:gd name="connsiteY16" fmla="*/ 714375 h 723900"/>
                <a:gd name="connsiteX17" fmla="*/ 525217 w 563317"/>
                <a:gd name="connsiteY17" fmla="*/ 628650 h 723900"/>
                <a:gd name="connsiteX18" fmla="*/ 544267 w 563317"/>
                <a:gd name="connsiteY18" fmla="*/ 533400 h 723900"/>
                <a:gd name="connsiteX19" fmla="*/ 553792 w 563317"/>
                <a:gd name="connsiteY19" fmla="*/ 447675 h 723900"/>
                <a:gd name="connsiteX20" fmla="*/ 563317 w 563317"/>
                <a:gd name="connsiteY20" fmla="*/ 381000 h 723900"/>
                <a:gd name="connsiteX21" fmla="*/ 553792 w 563317"/>
                <a:gd name="connsiteY21" fmla="*/ 247650 h 723900"/>
                <a:gd name="connsiteX22" fmla="*/ 525217 w 563317"/>
                <a:gd name="connsiteY22" fmla="*/ 209550 h 723900"/>
                <a:gd name="connsiteX23" fmla="*/ 506167 w 563317"/>
                <a:gd name="connsiteY23" fmla="*/ 180975 h 723900"/>
                <a:gd name="connsiteX24" fmla="*/ 449017 w 563317"/>
                <a:gd name="connsiteY24" fmla="*/ 114300 h 723900"/>
                <a:gd name="connsiteX25" fmla="*/ 420442 w 563317"/>
                <a:gd name="connsiteY25" fmla="*/ 104775 h 723900"/>
                <a:gd name="connsiteX26" fmla="*/ 391867 w 563317"/>
                <a:gd name="connsiteY26" fmla="*/ 76200 h 723900"/>
                <a:gd name="connsiteX27" fmla="*/ 344242 w 563317"/>
                <a:gd name="connsiteY27" fmla="*/ 66675 h 723900"/>
                <a:gd name="connsiteX28" fmla="*/ 287092 w 563317"/>
                <a:gd name="connsiteY28" fmla="*/ 47625 h 723900"/>
                <a:gd name="connsiteX29" fmla="*/ 258517 w 563317"/>
                <a:gd name="connsiteY29" fmla="*/ 38100 h 723900"/>
                <a:gd name="connsiteX30" fmla="*/ 210892 w 563317"/>
                <a:gd name="connsiteY30" fmla="*/ 1905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63317" h="723900">
                  <a:moveTo>
                    <a:pt x="334717" y="9525"/>
                  </a:moveTo>
                  <a:cubicBezTo>
                    <a:pt x="318842" y="6350"/>
                    <a:pt x="303281" y="0"/>
                    <a:pt x="287092" y="0"/>
                  </a:cubicBezTo>
                  <a:cubicBezTo>
                    <a:pt x="258996" y="0"/>
                    <a:pt x="224608" y="13081"/>
                    <a:pt x="201367" y="28575"/>
                  </a:cubicBezTo>
                  <a:cubicBezTo>
                    <a:pt x="184451" y="39852"/>
                    <a:pt x="170658" y="55398"/>
                    <a:pt x="153742" y="66675"/>
                  </a:cubicBezTo>
                  <a:cubicBezTo>
                    <a:pt x="141928" y="74551"/>
                    <a:pt x="127196" y="77472"/>
                    <a:pt x="115642" y="85725"/>
                  </a:cubicBezTo>
                  <a:cubicBezTo>
                    <a:pt x="53212" y="130318"/>
                    <a:pt x="119789" y="103393"/>
                    <a:pt x="58492" y="123825"/>
                  </a:cubicBezTo>
                  <a:cubicBezTo>
                    <a:pt x="48967" y="130175"/>
                    <a:pt x="38012" y="134780"/>
                    <a:pt x="29917" y="142875"/>
                  </a:cubicBezTo>
                  <a:cubicBezTo>
                    <a:pt x="-28927" y="201719"/>
                    <a:pt x="16506" y="330486"/>
                    <a:pt x="20392" y="381000"/>
                  </a:cubicBezTo>
                  <a:cubicBezTo>
                    <a:pt x="21396" y="394052"/>
                    <a:pt x="27350" y="406263"/>
                    <a:pt x="29917" y="419100"/>
                  </a:cubicBezTo>
                  <a:cubicBezTo>
                    <a:pt x="36951" y="454272"/>
                    <a:pt x="37905" y="481164"/>
                    <a:pt x="48967" y="514350"/>
                  </a:cubicBezTo>
                  <a:cubicBezTo>
                    <a:pt x="54374" y="530570"/>
                    <a:pt x="58955" y="547476"/>
                    <a:pt x="68017" y="561975"/>
                  </a:cubicBezTo>
                  <a:cubicBezTo>
                    <a:pt x="75156" y="573398"/>
                    <a:pt x="85698" y="582627"/>
                    <a:pt x="96592" y="590550"/>
                  </a:cubicBezTo>
                  <a:cubicBezTo>
                    <a:pt x="143349" y="624555"/>
                    <a:pt x="157099" y="635052"/>
                    <a:pt x="201367" y="647700"/>
                  </a:cubicBezTo>
                  <a:cubicBezTo>
                    <a:pt x="213954" y="651296"/>
                    <a:pt x="226767" y="654050"/>
                    <a:pt x="239467" y="657225"/>
                  </a:cubicBezTo>
                  <a:cubicBezTo>
                    <a:pt x="328428" y="716532"/>
                    <a:pt x="273801" y="693424"/>
                    <a:pt x="410917" y="704850"/>
                  </a:cubicBezTo>
                  <a:cubicBezTo>
                    <a:pt x="424392" y="709342"/>
                    <a:pt x="465632" y="723900"/>
                    <a:pt x="477592" y="723900"/>
                  </a:cubicBezTo>
                  <a:cubicBezTo>
                    <a:pt x="487632" y="723900"/>
                    <a:pt x="496642" y="717550"/>
                    <a:pt x="506167" y="714375"/>
                  </a:cubicBezTo>
                  <a:cubicBezTo>
                    <a:pt x="516359" y="673606"/>
                    <a:pt x="517155" y="672989"/>
                    <a:pt x="525217" y="628650"/>
                  </a:cubicBezTo>
                  <a:cubicBezTo>
                    <a:pt x="540786" y="543018"/>
                    <a:pt x="527420" y="600790"/>
                    <a:pt x="544267" y="533400"/>
                  </a:cubicBezTo>
                  <a:cubicBezTo>
                    <a:pt x="547442" y="504825"/>
                    <a:pt x="550226" y="476204"/>
                    <a:pt x="553792" y="447675"/>
                  </a:cubicBezTo>
                  <a:cubicBezTo>
                    <a:pt x="556577" y="425398"/>
                    <a:pt x="563317" y="403451"/>
                    <a:pt x="563317" y="381000"/>
                  </a:cubicBezTo>
                  <a:cubicBezTo>
                    <a:pt x="563317" y="336437"/>
                    <a:pt x="563459" y="291152"/>
                    <a:pt x="553792" y="247650"/>
                  </a:cubicBezTo>
                  <a:cubicBezTo>
                    <a:pt x="550348" y="232153"/>
                    <a:pt x="534444" y="222468"/>
                    <a:pt x="525217" y="209550"/>
                  </a:cubicBezTo>
                  <a:cubicBezTo>
                    <a:pt x="518563" y="200235"/>
                    <a:pt x="512821" y="190290"/>
                    <a:pt x="506167" y="180975"/>
                  </a:cubicBezTo>
                  <a:cubicBezTo>
                    <a:pt x="494163" y="164169"/>
                    <a:pt x="467899" y="126888"/>
                    <a:pt x="449017" y="114300"/>
                  </a:cubicBezTo>
                  <a:cubicBezTo>
                    <a:pt x="440663" y="108731"/>
                    <a:pt x="429967" y="107950"/>
                    <a:pt x="420442" y="104775"/>
                  </a:cubicBezTo>
                  <a:cubicBezTo>
                    <a:pt x="410917" y="95250"/>
                    <a:pt x="403915" y="82224"/>
                    <a:pt x="391867" y="76200"/>
                  </a:cubicBezTo>
                  <a:cubicBezTo>
                    <a:pt x="377387" y="68960"/>
                    <a:pt x="359861" y="70935"/>
                    <a:pt x="344242" y="66675"/>
                  </a:cubicBezTo>
                  <a:cubicBezTo>
                    <a:pt x="324869" y="61391"/>
                    <a:pt x="306142" y="53975"/>
                    <a:pt x="287092" y="47625"/>
                  </a:cubicBezTo>
                  <a:lnTo>
                    <a:pt x="258517" y="38100"/>
                  </a:lnTo>
                  <a:cubicBezTo>
                    <a:pt x="210754" y="22179"/>
                    <a:pt x="231494" y="39652"/>
                    <a:pt x="210892" y="1905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36408" y="147979"/>
            <a:ext cx="2723424" cy="3497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23888"/>
            <a:r>
              <a:rPr lang="en-GB" sz="3200" smtClean="0">
                <a:solidFill>
                  <a:schemeClr val="tx1"/>
                </a:solidFill>
              </a:rPr>
              <a:t/>
            </a:r>
            <a:br>
              <a:rPr lang="en-GB" sz="3200" smtClean="0">
                <a:solidFill>
                  <a:schemeClr val="tx1"/>
                </a:solidFill>
              </a:rPr>
            </a:br>
            <a:r>
              <a:rPr lang="en-GB" sz="3200" smtClean="0">
                <a:solidFill>
                  <a:schemeClr val="tx1"/>
                </a:solidFill>
              </a:rPr>
              <a:t>Revised Boundary Commission</a:t>
            </a:r>
            <a:br>
              <a:rPr lang="en-GB" sz="3200" smtClean="0">
                <a:solidFill>
                  <a:schemeClr val="tx1"/>
                </a:solidFill>
              </a:rPr>
            </a:br>
            <a:r>
              <a:rPr lang="en-GB" sz="3200" smtClean="0">
                <a:solidFill>
                  <a:schemeClr val="tx1"/>
                </a:solidFill>
              </a:rPr>
              <a:t>Proposals</a:t>
            </a:r>
            <a:br>
              <a:rPr lang="en-GB" sz="3200" smtClean="0">
                <a:solidFill>
                  <a:schemeClr val="tx1"/>
                </a:solidFill>
              </a:rPr>
            </a:br>
            <a:r>
              <a:rPr lang="en-GB" sz="3200" smtClean="0">
                <a:solidFill>
                  <a:schemeClr val="tx1"/>
                </a:solidFill>
              </a:rPr>
              <a:t>2017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8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8296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same but different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196181"/>
              </p:ext>
            </p:extLst>
          </p:nvPr>
        </p:nvGraphicFramePr>
        <p:xfrm>
          <a:off x="467544" y="1013794"/>
          <a:ext cx="8280920" cy="5727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477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Ceredigion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Powys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Wales</a:t>
                      </a:r>
                      <a:endParaRPr lang="en-GB" dirty="0"/>
                    </a:p>
                  </a:txBody>
                  <a:tcPr/>
                </a:tc>
              </a:tr>
              <a:tr h="31881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Popn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74,100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132,200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3,113,200</a:t>
                      </a:r>
                      <a:endParaRPr lang="en-GB" sz="1400" dirty="0"/>
                    </a:p>
                  </a:txBody>
                  <a:tcPr/>
                </a:tc>
              </a:tr>
              <a:tr h="31881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In</a:t>
                      </a:r>
                      <a:r>
                        <a:rPr lang="en-GB" sz="1400" baseline="0" dirty="0" smtClean="0"/>
                        <a:t> employment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63%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78%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71.5%</a:t>
                      </a:r>
                      <a:endParaRPr lang="en-GB" sz="1400" dirty="0"/>
                    </a:p>
                  </a:txBody>
                  <a:tcPr/>
                </a:tc>
              </a:tr>
              <a:tr h="550673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Share</a:t>
                      </a:r>
                      <a:r>
                        <a:rPr lang="en-GB" sz="1400" baseline="0" dirty="0" smtClean="0"/>
                        <a:t> unemployed students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54%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23%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28%</a:t>
                      </a:r>
                      <a:endParaRPr lang="en-GB" sz="1400" dirty="0"/>
                    </a:p>
                  </a:txBody>
                  <a:tcPr/>
                </a:tc>
              </a:tr>
              <a:tr h="5506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Population projection to 2039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+ 6,700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- 10,300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+ 167,500</a:t>
                      </a:r>
                      <a:endParaRPr lang="en-GB" sz="1400" dirty="0"/>
                    </a:p>
                  </a:txBody>
                  <a:tcPr/>
                </a:tc>
              </a:tr>
              <a:tr h="5506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Gross Weekly Pay (2016)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£462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£489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£498</a:t>
                      </a:r>
                      <a:endParaRPr lang="en-GB" sz="1400" dirty="0"/>
                    </a:p>
                  </a:txBody>
                  <a:tcPr/>
                </a:tc>
              </a:tr>
              <a:tr h="5506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Industries –</a:t>
                      </a:r>
                    </a:p>
                    <a:p>
                      <a:r>
                        <a:rPr lang="en-GB" sz="1400" dirty="0" smtClean="0"/>
                        <a:t>      Manufacturing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3.6%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12.5% (17.5%</a:t>
                      </a:r>
                      <a:r>
                        <a:rPr lang="en-GB" sz="1400" baseline="0" dirty="0" smtClean="0"/>
                        <a:t> Mont)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11.4%</a:t>
                      </a:r>
                      <a:endParaRPr lang="en-GB" sz="1400" dirty="0"/>
                    </a:p>
                  </a:txBody>
                  <a:tcPr/>
                </a:tc>
              </a:tr>
              <a:tr h="31881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Education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21%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8%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10%</a:t>
                      </a:r>
                      <a:endParaRPr lang="en-GB" sz="1400" dirty="0"/>
                    </a:p>
                  </a:txBody>
                  <a:tcPr/>
                </a:tc>
              </a:tr>
              <a:tr h="550673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Accommodation and Food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14.3%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12.5%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8.9%</a:t>
                      </a:r>
                      <a:endParaRPr lang="en-GB" sz="1400" dirty="0"/>
                    </a:p>
                  </a:txBody>
                  <a:tcPr/>
                </a:tc>
              </a:tr>
              <a:tr h="5506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Residents over 65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20.6%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26.3%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20.4</a:t>
                      </a:r>
                      <a:endParaRPr lang="en-GB" sz="1400" dirty="0"/>
                    </a:p>
                  </a:txBody>
                  <a:tcPr/>
                </a:tc>
              </a:tr>
              <a:tr h="5506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Residents</a:t>
                      </a:r>
                      <a:r>
                        <a:rPr lang="en-GB" sz="1400" baseline="0" dirty="0" smtClean="0"/>
                        <a:t> speak Welsh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47.3%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18.6%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19%</a:t>
                      </a:r>
                      <a:endParaRPr lang="en-GB" sz="1400" dirty="0"/>
                    </a:p>
                  </a:txBody>
                  <a:tcPr/>
                </a:tc>
              </a:tr>
              <a:tr h="5506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Average house price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£170,000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£169,000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£145,000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maw\Desktop\ScreenHunter_421 Aug. 31 19.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77472"/>
            <a:ext cx="24193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Austerity Wales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981193" cy="4389120"/>
          </a:xfrm>
        </p:spPr>
        <p:txBody>
          <a:bodyPr>
            <a:normAutofit fontScale="92500"/>
          </a:bodyPr>
          <a:lstStyle/>
          <a:p>
            <a:r>
              <a:rPr lang="en-GB" sz="2200" dirty="0" smtClean="0"/>
              <a:t>Cuts - central government (DWP </a:t>
            </a:r>
            <a:r>
              <a:rPr lang="en-GB" sz="2200" dirty="0" err="1" smtClean="0"/>
              <a:t>etc</a:t>
            </a:r>
            <a:r>
              <a:rPr lang="en-GB" sz="2200" dirty="0" smtClean="0"/>
              <a:t>)  and block grant </a:t>
            </a:r>
          </a:p>
          <a:p>
            <a:pPr lvl="1"/>
            <a:r>
              <a:rPr lang="en-GB" sz="2200" dirty="0" smtClean="0"/>
              <a:t>£16.5 billion in 2011 cut to £15.3 billion in 2015</a:t>
            </a:r>
          </a:p>
          <a:p>
            <a:pPr lvl="1"/>
            <a:r>
              <a:rPr lang="en-GB" sz="2200" dirty="0" smtClean="0"/>
              <a:t>Council budgets hit hard</a:t>
            </a:r>
          </a:p>
          <a:p>
            <a:pPr lvl="1"/>
            <a:endParaRPr lang="en-GB" sz="2200" dirty="0" smtClean="0"/>
          </a:p>
          <a:p>
            <a:r>
              <a:rPr lang="en-GB" sz="2200" dirty="0" smtClean="0"/>
              <a:t>Fiscal deficit </a:t>
            </a:r>
          </a:p>
          <a:p>
            <a:endParaRPr lang="en-GB" sz="2200" dirty="0" smtClean="0"/>
          </a:p>
          <a:p>
            <a:r>
              <a:rPr lang="en-GB" sz="2200" dirty="0" smtClean="0"/>
              <a:t>Employment </a:t>
            </a:r>
            <a:r>
              <a:rPr lang="en-GB" sz="2200" dirty="0"/>
              <a:t>rates </a:t>
            </a:r>
            <a:r>
              <a:rPr lang="en-GB" sz="2200" dirty="0" smtClean="0"/>
              <a:t>rising (</a:t>
            </a:r>
            <a:r>
              <a:rPr lang="en-GB" sz="2200" dirty="0"/>
              <a:t>66% in 2011, 71% in 2016)</a:t>
            </a:r>
          </a:p>
          <a:p>
            <a:r>
              <a:rPr lang="en-GB" sz="2200" dirty="0"/>
              <a:t>Exports increasing (£15.9 billion to June 2017)</a:t>
            </a:r>
          </a:p>
          <a:p>
            <a:pPr lvl="1"/>
            <a:r>
              <a:rPr lang="en-GB" sz="2200" dirty="0"/>
              <a:t>Machinery and transport equipment makes up 53% of exports</a:t>
            </a:r>
          </a:p>
          <a:p>
            <a:pPr lvl="1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31" y="1484784"/>
            <a:ext cx="2705405" cy="207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12" y="3556304"/>
            <a:ext cx="2698442" cy="236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8866</TotalTime>
  <Words>937</Words>
  <Application>Microsoft Office PowerPoint</Application>
  <PresentationFormat>On-screen Show (4:3)</PresentationFormat>
  <Paragraphs>183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Dychmygu dyfodol amgen ar gyfer canolbarth Cymru / Imagining alternative futures for mid Wales</vt:lpstr>
      <vt:lpstr>Imagining mid Wales</vt:lpstr>
      <vt:lpstr>PowerPoint Presentation</vt:lpstr>
      <vt:lpstr>PowerPoint Presentation</vt:lpstr>
      <vt:lpstr>Solving Mid Wales – A New Town in Mid-Wales</vt:lpstr>
      <vt:lpstr>DBRW - Mid Wales Development</vt:lpstr>
      <vt:lpstr>Where is this ‘mid-Wales’?</vt:lpstr>
      <vt:lpstr>The same but different</vt:lpstr>
      <vt:lpstr>Austerity Wales</vt:lpstr>
      <vt:lpstr>Shhhh  …</vt:lpstr>
      <vt:lpstr>UK regional economies</vt:lpstr>
      <vt:lpstr>Regionalising Wales</vt:lpstr>
      <vt:lpstr>Concerns about this model of development</vt:lpstr>
      <vt:lpstr>Regionalising Wales</vt:lpstr>
      <vt:lpstr>Regionalising Welsh Local Governance</vt:lpstr>
      <vt:lpstr>Begs a lot of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James Welsh [maw]</dc:creator>
  <cp:lastModifiedBy>Marcus James Welsh [maw]</cp:lastModifiedBy>
  <cp:revision>100</cp:revision>
  <cp:lastPrinted>2017-11-09T13:49:59Z</cp:lastPrinted>
  <dcterms:created xsi:type="dcterms:W3CDTF">2017-11-03T13:59:53Z</dcterms:created>
  <dcterms:modified xsi:type="dcterms:W3CDTF">2017-11-09T17:53:15Z</dcterms:modified>
</cp:coreProperties>
</file>