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1" r:id="rId5"/>
    <p:sldId id="262" r:id="rId6"/>
    <p:sldId id="263" r:id="rId7"/>
    <p:sldId id="293" r:id="rId8"/>
    <p:sldId id="294" r:id="rId9"/>
    <p:sldId id="264" r:id="rId10"/>
    <p:sldId id="295" r:id="rId11"/>
    <p:sldId id="265" r:id="rId12"/>
    <p:sldId id="267" r:id="rId13"/>
    <p:sldId id="266" r:id="rId14"/>
    <p:sldId id="271"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72" d="100"/>
          <a:sy n="72"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Population</a:t>
            </a:r>
            <a:r>
              <a:rPr lang="en-GB" baseline="0"/>
              <a:t> of Gort</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1"/>
          <c:order val="1"/>
          <c:tx>
            <c:strRef>
              <c:f>Sheet1!$B$2</c:f>
              <c:strCache>
                <c:ptCount val="1"/>
                <c:pt idx="0">
                  <c:v>Total Population</c:v>
                </c:pt>
              </c:strCache>
            </c:strRef>
          </c:tx>
          <c:spPr>
            <a:solidFill>
              <a:schemeClr val="accent2"/>
            </a:solidFill>
            <a:ln>
              <a:noFill/>
            </a:ln>
            <a:effectLst/>
          </c:spPr>
          <c:cat>
            <c:numRef>
              <c:f>Sheet1!$A$3:$A$8</c:f>
              <c:numCache>
                <c:formatCode>General</c:formatCode>
                <c:ptCount val="6"/>
                <c:pt idx="0">
                  <c:v>1996</c:v>
                </c:pt>
                <c:pt idx="1">
                  <c:v>2002</c:v>
                </c:pt>
                <c:pt idx="2">
                  <c:v>2006</c:v>
                </c:pt>
                <c:pt idx="3">
                  <c:v>2008</c:v>
                </c:pt>
                <c:pt idx="4">
                  <c:v>2012</c:v>
                </c:pt>
                <c:pt idx="5">
                  <c:v>2015</c:v>
                </c:pt>
              </c:numCache>
            </c:numRef>
          </c:cat>
          <c:val>
            <c:numRef>
              <c:f>Sheet1!$B$3:$B$8</c:f>
              <c:numCache>
                <c:formatCode>General</c:formatCode>
                <c:ptCount val="6"/>
                <c:pt idx="0">
                  <c:v>1182</c:v>
                </c:pt>
                <c:pt idx="1">
                  <c:v>1779</c:v>
                </c:pt>
                <c:pt idx="2">
                  <c:v>2691</c:v>
                </c:pt>
                <c:pt idx="3">
                  <c:v>3100</c:v>
                </c:pt>
                <c:pt idx="4">
                  <c:v>2618</c:v>
                </c:pt>
                <c:pt idx="5">
                  <c:v>2500</c:v>
                </c:pt>
              </c:numCache>
            </c:numRef>
          </c:val>
          <c:extLst>
            <c:ext xmlns:c16="http://schemas.microsoft.com/office/drawing/2014/chart" uri="{C3380CC4-5D6E-409C-BE32-E72D297353CC}">
              <c16:uniqueId val="{00000000-CB22-4E97-B7B1-841E84EDDC5F}"/>
            </c:ext>
          </c:extLst>
        </c:ser>
        <c:ser>
          <c:idx val="2"/>
          <c:order val="2"/>
          <c:tx>
            <c:strRef>
              <c:f>Sheet1!$C$2</c:f>
              <c:strCache>
                <c:ptCount val="1"/>
                <c:pt idx="0">
                  <c:v>Brazilian residents</c:v>
                </c:pt>
              </c:strCache>
            </c:strRef>
          </c:tx>
          <c:spPr>
            <a:solidFill>
              <a:srgbClr val="FFFF00"/>
            </a:solidFill>
            <a:ln>
              <a:noFill/>
            </a:ln>
            <a:effectLst/>
          </c:spPr>
          <c:cat>
            <c:numRef>
              <c:f>Sheet1!$A$3:$A$8</c:f>
              <c:numCache>
                <c:formatCode>General</c:formatCode>
                <c:ptCount val="6"/>
                <c:pt idx="0">
                  <c:v>1996</c:v>
                </c:pt>
                <c:pt idx="1">
                  <c:v>2002</c:v>
                </c:pt>
                <c:pt idx="2">
                  <c:v>2006</c:v>
                </c:pt>
                <c:pt idx="3">
                  <c:v>2008</c:v>
                </c:pt>
                <c:pt idx="4">
                  <c:v>2012</c:v>
                </c:pt>
                <c:pt idx="5">
                  <c:v>2015</c:v>
                </c:pt>
              </c:numCache>
            </c:numRef>
          </c:cat>
          <c:val>
            <c:numRef>
              <c:f>Sheet1!$C$3:$C$8</c:f>
              <c:numCache>
                <c:formatCode>General</c:formatCode>
                <c:ptCount val="6"/>
                <c:pt idx="0">
                  <c:v>0</c:v>
                </c:pt>
                <c:pt idx="1">
                  <c:v>200</c:v>
                </c:pt>
                <c:pt idx="2">
                  <c:v>900</c:v>
                </c:pt>
                <c:pt idx="3">
                  <c:v>1600</c:v>
                </c:pt>
                <c:pt idx="4">
                  <c:v>500</c:v>
                </c:pt>
                <c:pt idx="5">
                  <c:v>400</c:v>
                </c:pt>
              </c:numCache>
            </c:numRef>
          </c:val>
          <c:extLst>
            <c:ext xmlns:c16="http://schemas.microsoft.com/office/drawing/2014/chart" uri="{C3380CC4-5D6E-409C-BE32-E72D297353CC}">
              <c16:uniqueId val="{00000001-CB22-4E97-B7B1-841E84EDDC5F}"/>
            </c:ext>
          </c:extLst>
        </c:ser>
        <c:dLbls>
          <c:showLegendKey val="0"/>
          <c:showVal val="0"/>
          <c:showCatName val="0"/>
          <c:showSerName val="0"/>
          <c:showPercent val="0"/>
          <c:showBubbleSize val="0"/>
        </c:dLbls>
        <c:axId val="377738112"/>
        <c:axId val="377738504"/>
        <c:extLst>
          <c:ext xmlns:c15="http://schemas.microsoft.com/office/drawing/2012/chart" uri="{02D57815-91ED-43cb-92C2-25804820EDAC}">
            <c15:filteredAreaSeries>
              <c15:ser>
                <c:idx val="0"/>
                <c:order val="0"/>
                <c:tx>
                  <c:strRef>
                    <c:extLst>
                      <c:ext uri="{02D57815-91ED-43cb-92C2-25804820EDAC}">
                        <c15:formulaRef>
                          <c15:sqref>Sheet1!$A$2</c15:sqref>
                        </c15:formulaRef>
                      </c:ext>
                    </c:extLst>
                    <c:strCache>
                      <c:ptCount val="1"/>
                      <c:pt idx="0">
                        <c:v>Year</c:v>
                      </c:pt>
                    </c:strCache>
                  </c:strRef>
                </c:tx>
                <c:spPr>
                  <a:solidFill>
                    <a:schemeClr val="accent1"/>
                  </a:solidFill>
                  <a:ln>
                    <a:noFill/>
                  </a:ln>
                  <a:effectLst/>
                </c:spPr>
                <c:cat>
                  <c:numRef>
                    <c:extLst>
                      <c:ext uri="{02D57815-91ED-43cb-92C2-25804820EDAC}">
                        <c15:formulaRef>
                          <c15:sqref>Sheet1!$A$3:$A$8</c15:sqref>
                        </c15:formulaRef>
                      </c:ext>
                    </c:extLst>
                    <c:numCache>
                      <c:formatCode>General</c:formatCode>
                      <c:ptCount val="6"/>
                      <c:pt idx="0">
                        <c:v>1996</c:v>
                      </c:pt>
                      <c:pt idx="1">
                        <c:v>2002</c:v>
                      </c:pt>
                      <c:pt idx="2">
                        <c:v>2006</c:v>
                      </c:pt>
                      <c:pt idx="3">
                        <c:v>2008</c:v>
                      </c:pt>
                      <c:pt idx="4">
                        <c:v>2012</c:v>
                      </c:pt>
                      <c:pt idx="5">
                        <c:v>2015</c:v>
                      </c:pt>
                    </c:numCache>
                  </c:numRef>
                </c:cat>
                <c:val>
                  <c:numRef>
                    <c:extLst>
                      <c:ext uri="{02D57815-91ED-43cb-92C2-25804820EDAC}">
                        <c15:formulaRef>
                          <c15:sqref>Sheet1!$A$3:$A$8</c15:sqref>
                        </c15:formulaRef>
                      </c:ext>
                    </c:extLst>
                    <c:numCache>
                      <c:formatCode>General</c:formatCode>
                      <c:ptCount val="6"/>
                      <c:pt idx="0">
                        <c:v>1996</c:v>
                      </c:pt>
                      <c:pt idx="1">
                        <c:v>2002</c:v>
                      </c:pt>
                      <c:pt idx="2">
                        <c:v>2006</c:v>
                      </c:pt>
                      <c:pt idx="3">
                        <c:v>2008</c:v>
                      </c:pt>
                      <c:pt idx="4">
                        <c:v>2012</c:v>
                      </c:pt>
                      <c:pt idx="5">
                        <c:v>2015</c:v>
                      </c:pt>
                    </c:numCache>
                  </c:numRef>
                </c:val>
                <c:extLst>
                  <c:ext xmlns:c16="http://schemas.microsoft.com/office/drawing/2014/chart" uri="{C3380CC4-5D6E-409C-BE32-E72D297353CC}">
                    <c16:uniqueId val="{00000002-CB22-4E97-B7B1-841E84EDDC5F}"/>
                  </c:ext>
                </c:extLst>
              </c15:ser>
            </c15:filteredAreaSeries>
          </c:ext>
        </c:extLst>
      </c:areaChart>
      <c:catAx>
        <c:axId val="377738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738504"/>
        <c:crosses val="autoZero"/>
        <c:auto val="1"/>
        <c:lblAlgn val="ctr"/>
        <c:lblOffset val="100"/>
        <c:noMultiLvlLbl val="0"/>
      </c:catAx>
      <c:valAx>
        <c:axId val="377738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7381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Ballyhaunis</a:t>
            </a:r>
            <a:r>
              <a:rPr lang="en-GB" baseline="0"/>
              <a:t> Population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1"/>
          <c:order val="1"/>
          <c:tx>
            <c:strRef>
              <c:f>Sheet1!$B$22</c:f>
              <c:strCache>
                <c:ptCount val="1"/>
                <c:pt idx="0">
                  <c:v>Total Population</c:v>
                </c:pt>
              </c:strCache>
            </c:strRef>
          </c:tx>
          <c:spPr>
            <a:solidFill>
              <a:schemeClr val="accent2"/>
            </a:solidFill>
            <a:ln w="25400">
              <a:noFill/>
            </a:ln>
            <a:effectLst/>
          </c:spPr>
          <c:cat>
            <c:numRef>
              <c:f>Sheet1!$A$23:$A$26</c:f>
              <c:numCache>
                <c:formatCode>General</c:formatCode>
                <c:ptCount val="4"/>
                <c:pt idx="0">
                  <c:v>1996</c:v>
                </c:pt>
                <c:pt idx="1">
                  <c:v>2001</c:v>
                </c:pt>
                <c:pt idx="2">
                  <c:v>2006</c:v>
                </c:pt>
                <c:pt idx="3">
                  <c:v>2011</c:v>
                </c:pt>
              </c:numCache>
            </c:numRef>
          </c:cat>
          <c:val>
            <c:numRef>
              <c:f>Sheet1!$B$23:$B$26</c:f>
              <c:numCache>
                <c:formatCode>General</c:formatCode>
                <c:ptCount val="4"/>
                <c:pt idx="0">
                  <c:v>1287</c:v>
                </c:pt>
                <c:pt idx="1">
                  <c:v>1358</c:v>
                </c:pt>
                <c:pt idx="2">
                  <c:v>1672</c:v>
                </c:pt>
                <c:pt idx="3">
                  <c:v>2299</c:v>
                </c:pt>
              </c:numCache>
            </c:numRef>
          </c:val>
          <c:extLst>
            <c:ext xmlns:c16="http://schemas.microsoft.com/office/drawing/2014/chart" uri="{C3380CC4-5D6E-409C-BE32-E72D297353CC}">
              <c16:uniqueId val="{00000000-F915-43FF-8B4D-389AA74672FE}"/>
            </c:ext>
          </c:extLst>
        </c:ser>
        <c:ser>
          <c:idx val="2"/>
          <c:order val="2"/>
          <c:tx>
            <c:strRef>
              <c:f>Sheet1!$C$22</c:f>
              <c:strCache>
                <c:ptCount val="1"/>
                <c:pt idx="0">
                  <c:v>Non-Irish Nationals</c:v>
                </c:pt>
              </c:strCache>
            </c:strRef>
          </c:tx>
          <c:spPr>
            <a:solidFill>
              <a:schemeClr val="accent6">
                <a:lumMod val="75000"/>
              </a:schemeClr>
            </a:solidFill>
            <a:ln w="25400">
              <a:noFill/>
            </a:ln>
            <a:effectLst/>
          </c:spPr>
          <c:cat>
            <c:numRef>
              <c:f>Sheet1!$A$23:$A$26</c:f>
              <c:numCache>
                <c:formatCode>General</c:formatCode>
                <c:ptCount val="4"/>
                <c:pt idx="0">
                  <c:v>1996</c:v>
                </c:pt>
                <c:pt idx="1">
                  <c:v>2001</c:v>
                </c:pt>
                <c:pt idx="2">
                  <c:v>2006</c:v>
                </c:pt>
                <c:pt idx="3">
                  <c:v>2011</c:v>
                </c:pt>
              </c:numCache>
            </c:numRef>
          </c:cat>
          <c:val>
            <c:numRef>
              <c:f>Sheet1!$C$23:$C$26</c:f>
              <c:numCache>
                <c:formatCode>General</c:formatCode>
                <c:ptCount val="4"/>
                <c:pt idx="0">
                  <c:v>100</c:v>
                </c:pt>
                <c:pt idx="1">
                  <c:v>269</c:v>
                </c:pt>
                <c:pt idx="2">
                  <c:v>587</c:v>
                </c:pt>
                <c:pt idx="3">
                  <c:v>953</c:v>
                </c:pt>
              </c:numCache>
            </c:numRef>
          </c:val>
          <c:extLst>
            <c:ext xmlns:c16="http://schemas.microsoft.com/office/drawing/2014/chart" uri="{C3380CC4-5D6E-409C-BE32-E72D297353CC}">
              <c16:uniqueId val="{00000001-F915-43FF-8B4D-389AA74672FE}"/>
            </c:ext>
          </c:extLst>
        </c:ser>
        <c:ser>
          <c:idx val="3"/>
          <c:order val="3"/>
          <c:tx>
            <c:strRef>
              <c:f>Sheet1!$D$22</c:f>
              <c:strCache>
                <c:ptCount val="1"/>
                <c:pt idx="0">
                  <c:v>Asylum Seekers &amp; Refugees</c:v>
                </c:pt>
              </c:strCache>
            </c:strRef>
          </c:tx>
          <c:spPr>
            <a:solidFill>
              <a:srgbClr val="FF0000"/>
            </a:solidFill>
            <a:ln w="25400">
              <a:noFill/>
            </a:ln>
            <a:effectLst/>
          </c:spPr>
          <c:cat>
            <c:numRef>
              <c:f>Sheet1!$A$23:$A$26</c:f>
              <c:numCache>
                <c:formatCode>General</c:formatCode>
                <c:ptCount val="4"/>
                <c:pt idx="0">
                  <c:v>1996</c:v>
                </c:pt>
                <c:pt idx="1">
                  <c:v>2001</c:v>
                </c:pt>
                <c:pt idx="2">
                  <c:v>2006</c:v>
                </c:pt>
                <c:pt idx="3">
                  <c:v>2011</c:v>
                </c:pt>
              </c:numCache>
            </c:numRef>
          </c:cat>
          <c:val>
            <c:numRef>
              <c:f>Sheet1!$D$23:$D$26</c:f>
              <c:numCache>
                <c:formatCode>General</c:formatCode>
                <c:ptCount val="4"/>
                <c:pt idx="0">
                  <c:v>0</c:v>
                </c:pt>
                <c:pt idx="1">
                  <c:v>85</c:v>
                </c:pt>
                <c:pt idx="2">
                  <c:v>300</c:v>
                </c:pt>
                <c:pt idx="3">
                  <c:v>360</c:v>
                </c:pt>
              </c:numCache>
            </c:numRef>
          </c:val>
          <c:extLst>
            <c:ext xmlns:c16="http://schemas.microsoft.com/office/drawing/2014/chart" uri="{C3380CC4-5D6E-409C-BE32-E72D297353CC}">
              <c16:uniqueId val="{00000002-F915-43FF-8B4D-389AA74672FE}"/>
            </c:ext>
          </c:extLst>
        </c:ser>
        <c:dLbls>
          <c:showLegendKey val="0"/>
          <c:showVal val="0"/>
          <c:showCatName val="0"/>
          <c:showSerName val="0"/>
          <c:showPercent val="0"/>
          <c:showBubbleSize val="0"/>
        </c:dLbls>
        <c:axId val="335666008"/>
        <c:axId val="340314432"/>
        <c:extLst>
          <c:ext xmlns:c15="http://schemas.microsoft.com/office/drawing/2012/chart" uri="{02D57815-91ED-43cb-92C2-25804820EDAC}">
            <c15:filteredAreaSeries>
              <c15:ser>
                <c:idx val="0"/>
                <c:order val="0"/>
                <c:tx>
                  <c:strRef>
                    <c:extLst>
                      <c:ext uri="{02D57815-91ED-43cb-92C2-25804820EDAC}">
                        <c15:formulaRef>
                          <c15:sqref>Sheet1!$A$22</c15:sqref>
                        </c15:formulaRef>
                      </c:ext>
                    </c:extLst>
                    <c:strCache>
                      <c:ptCount val="1"/>
                      <c:pt idx="0">
                        <c:v>Year</c:v>
                      </c:pt>
                    </c:strCache>
                  </c:strRef>
                </c:tx>
                <c:spPr>
                  <a:solidFill>
                    <a:schemeClr val="accent1"/>
                  </a:solidFill>
                  <a:ln w="25400">
                    <a:noFill/>
                  </a:ln>
                  <a:effectLst/>
                </c:spPr>
                <c:cat>
                  <c:numRef>
                    <c:extLst>
                      <c:ext uri="{02D57815-91ED-43cb-92C2-25804820EDAC}">
                        <c15:formulaRef>
                          <c15:sqref>Sheet1!$A$23:$A$26</c15:sqref>
                        </c15:formulaRef>
                      </c:ext>
                    </c:extLst>
                    <c:numCache>
                      <c:formatCode>General</c:formatCode>
                      <c:ptCount val="4"/>
                      <c:pt idx="0">
                        <c:v>1996</c:v>
                      </c:pt>
                      <c:pt idx="1">
                        <c:v>2001</c:v>
                      </c:pt>
                      <c:pt idx="2">
                        <c:v>2006</c:v>
                      </c:pt>
                      <c:pt idx="3">
                        <c:v>2011</c:v>
                      </c:pt>
                    </c:numCache>
                  </c:numRef>
                </c:cat>
                <c:val>
                  <c:numRef>
                    <c:extLst>
                      <c:ext uri="{02D57815-91ED-43cb-92C2-25804820EDAC}">
                        <c15:formulaRef>
                          <c15:sqref>Sheet1!$A$23:$A$26</c15:sqref>
                        </c15:formulaRef>
                      </c:ext>
                    </c:extLst>
                    <c:numCache>
                      <c:formatCode>General</c:formatCode>
                      <c:ptCount val="4"/>
                      <c:pt idx="0">
                        <c:v>1996</c:v>
                      </c:pt>
                      <c:pt idx="1">
                        <c:v>2001</c:v>
                      </c:pt>
                      <c:pt idx="2">
                        <c:v>2006</c:v>
                      </c:pt>
                      <c:pt idx="3">
                        <c:v>2011</c:v>
                      </c:pt>
                    </c:numCache>
                  </c:numRef>
                </c:val>
                <c:extLst>
                  <c:ext xmlns:c16="http://schemas.microsoft.com/office/drawing/2014/chart" uri="{C3380CC4-5D6E-409C-BE32-E72D297353CC}">
                    <c16:uniqueId val="{00000003-F915-43FF-8B4D-389AA74672FE}"/>
                  </c:ext>
                </c:extLst>
              </c15:ser>
            </c15:filteredAreaSeries>
          </c:ext>
        </c:extLst>
      </c:areaChart>
      <c:catAx>
        <c:axId val="335666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314432"/>
        <c:crosses val="autoZero"/>
        <c:auto val="1"/>
        <c:lblAlgn val="ctr"/>
        <c:lblOffset val="100"/>
        <c:noMultiLvlLbl val="0"/>
      </c:catAx>
      <c:valAx>
        <c:axId val="34031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666008"/>
        <c:crosses val="autoZero"/>
        <c:crossBetween val="midCat"/>
      </c:valAx>
      <c:spPr>
        <a:noFill/>
        <a:ln>
          <a:noFill/>
        </a:ln>
        <a:effectLst/>
      </c:spPr>
    </c:plotArea>
    <c:legend>
      <c:legendPos val="b"/>
      <c:layout>
        <c:manualLayout>
          <c:xMode val="edge"/>
          <c:yMode val="edge"/>
          <c:x val="6.9384190741671632E-3"/>
          <c:y val="0.8564333624963546"/>
          <c:w val="0.95759897122510096"/>
          <c:h val="0.115788859725867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dirty="0"/>
              <a:t>Nationality</a:t>
            </a:r>
            <a:r>
              <a:rPr lang="en-GB" sz="1800" baseline="0" dirty="0"/>
              <a:t> of pupils at </a:t>
            </a:r>
            <a:r>
              <a:rPr lang="en-GB" sz="1800" baseline="0" dirty="0" err="1"/>
              <a:t>Ballyhaunis</a:t>
            </a:r>
            <a:r>
              <a:rPr lang="en-GB" sz="1800" baseline="0" dirty="0"/>
              <a:t> Elementary School 2014-15</a:t>
            </a:r>
            <a:endParaRPr lang="en-GB"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DC-4188-AE18-5913C32905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DC-4188-AE18-5913C32905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DC-4188-AE18-5913C32905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FDC-4188-AE18-5913C32905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FDC-4188-AE18-5913C32905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FDC-4188-AE18-5913C32905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FDC-4188-AE18-5913C32905C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FDC-4188-AE18-5913C32905C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FDC-4188-AE18-5913C32905C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FDC-4188-AE18-5913C32905C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FDC-4188-AE18-5913C32905CA}"/>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FDC-4188-AE18-5913C32905CA}"/>
              </c:ext>
            </c:extLst>
          </c:dPt>
          <c:cat>
            <c:strRef>
              <c:f>Sheet1!$A$2:$A$13</c:f>
              <c:strCache>
                <c:ptCount val="12"/>
                <c:pt idx="0">
                  <c:v>Irish</c:v>
                </c:pt>
                <c:pt idx="1">
                  <c:v>Pakistani</c:v>
                </c:pt>
                <c:pt idx="2">
                  <c:v>Syrian</c:v>
                </c:pt>
                <c:pt idx="3">
                  <c:v>Lithuanian</c:v>
                </c:pt>
                <c:pt idx="4">
                  <c:v>Polish</c:v>
                </c:pt>
                <c:pt idx="5">
                  <c:v>Czech or Slovak</c:v>
                </c:pt>
                <c:pt idx="6">
                  <c:v>Bulgarian</c:v>
                </c:pt>
                <c:pt idx="7">
                  <c:v>African</c:v>
                </c:pt>
                <c:pt idx="8">
                  <c:v>Brazilian</c:v>
                </c:pt>
                <c:pt idx="9">
                  <c:v>Other European</c:v>
                </c:pt>
                <c:pt idx="10">
                  <c:v>American</c:v>
                </c:pt>
                <c:pt idx="11">
                  <c:v>Other Asian</c:v>
                </c:pt>
              </c:strCache>
            </c:strRef>
          </c:cat>
          <c:val>
            <c:numRef>
              <c:f>Sheet1!$B$2:$B$13</c:f>
              <c:numCache>
                <c:formatCode>General</c:formatCode>
                <c:ptCount val="12"/>
                <c:pt idx="0">
                  <c:v>136</c:v>
                </c:pt>
                <c:pt idx="1">
                  <c:v>63</c:v>
                </c:pt>
                <c:pt idx="2">
                  <c:v>29</c:v>
                </c:pt>
                <c:pt idx="3">
                  <c:v>25</c:v>
                </c:pt>
                <c:pt idx="4">
                  <c:v>20</c:v>
                </c:pt>
                <c:pt idx="5">
                  <c:v>14</c:v>
                </c:pt>
                <c:pt idx="6">
                  <c:v>10</c:v>
                </c:pt>
                <c:pt idx="7">
                  <c:v>8</c:v>
                </c:pt>
                <c:pt idx="8">
                  <c:v>5</c:v>
                </c:pt>
                <c:pt idx="9">
                  <c:v>4</c:v>
                </c:pt>
                <c:pt idx="10">
                  <c:v>4</c:v>
                </c:pt>
                <c:pt idx="11">
                  <c:v>3</c:v>
                </c:pt>
              </c:numCache>
            </c:numRef>
          </c:val>
          <c:extLst>
            <c:ext xmlns:c16="http://schemas.microsoft.com/office/drawing/2014/chart" uri="{C3380CC4-5D6E-409C-BE32-E72D297353CC}">
              <c16:uniqueId val="{00000018-0FDC-4188-AE18-5913C32905CA}"/>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6"/>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7"/>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8"/>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9"/>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3470363079615044"/>
          <c:y val="0.24838874307378245"/>
          <c:w val="0.34862970253718284"/>
          <c:h val="0.703129921259842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922140-34AC-4C0E-B87D-687CF0CD1FA6}"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45072-8534-4925-A1A7-32A9726F13FC}"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64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922140-34AC-4C0E-B87D-687CF0CD1FA6}"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247631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922140-34AC-4C0E-B87D-687CF0CD1FA6}"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361912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922140-34AC-4C0E-B87D-687CF0CD1FA6}"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97193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22140-34AC-4C0E-B87D-687CF0CD1FA6}"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45072-8534-4925-A1A7-32A9726F13FC}"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51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922140-34AC-4C0E-B87D-687CF0CD1FA6}" type="datetimeFigureOut">
              <a:rPr lang="en-GB" smtClean="0"/>
              <a:t>28/08/2017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244688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922140-34AC-4C0E-B87D-687CF0CD1FA6}" type="datetimeFigureOut">
              <a:rPr lang="en-GB" smtClean="0"/>
              <a:t>28/08/2017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45329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922140-34AC-4C0E-B87D-687CF0CD1FA6}" type="datetimeFigureOut">
              <a:rPr lang="en-GB" smtClean="0"/>
              <a:t>28/08/2017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417482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922140-34AC-4C0E-B87D-687CF0CD1FA6}" type="datetimeFigureOut">
              <a:rPr lang="en-GB" smtClean="0"/>
              <a:t>28/08/2017</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408698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3922140-34AC-4C0E-B87D-687CF0CD1FA6}" type="datetimeFigureOut">
              <a:rPr lang="en-GB" smtClean="0"/>
              <a:t>28/08/2017</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9C45072-8534-4925-A1A7-32A9726F13FC}" type="slidenum">
              <a:rPr lang="en-GB" smtClean="0"/>
              <a:t>‹#›</a:t>
            </a:fld>
            <a:endParaRPr lang="en-GB"/>
          </a:p>
        </p:txBody>
      </p:sp>
    </p:spTree>
    <p:extLst>
      <p:ext uri="{BB962C8B-B14F-4D97-AF65-F5344CB8AC3E}">
        <p14:creationId xmlns:p14="http://schemas.microsoft.com/office/powerpoint/2010/main" val="390247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922140-34AC-4C0E-B87D-687CF0CD1FA6}" type="datetimeFigureOut">
              <a:rPr lang="en-GB" smtClean="0"/>
              <a:t>28/08/2017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416340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3922140-34AC-4C0E-B87D-687CF0CD1FA6}" type="datetimeFigureOut">
              <a:rPr lang="en-GB" smtClean="0"/>
              <a:t>28/08/2017</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9C45072-8534-4925-A1A7-32A9726F13FC}"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2001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ber.ac.uk/images/id-2007/emf/aber-uni-logo.emf" TargetMode="External"/><Relationship Id="rId7" Type="http://schemas.openxmlformats.org/officeDocument/2006/relationships/image" Target="../media/image5.jpeg"/><Relationship Id="rId2" Type="http://schemas.openxmlformats.org/officeDocument/2006/relationships/hyperlink" Target="mailto:m.woods@aber.ac.uk"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gif"/><Relationship Id="rId7" Type="http://schemas.openxmlformats.org/officeDocument/2006/relationships/image" Target="../media/image34.png"/><Relationship Id="rId2" Type="http://schemas.openxmlformats.org/officeDocument/2006/relationships/chart" Target="../charts/chart3.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5072873" cy="3566160"/>
          </a:xfrm>
        </p:spPr>
        <p:txBody>
          <a:bodyPr>
            <a:normAutofit/>
          </a:bodyPr>
          <a:lstStyle/>
          <a:p>
            <a:r>
              <a:rPr lang="en-GB" sz="4800" b="1" dirty="0"/>
              <a:t>Precarious rural cosmopolitanism and neoliberal globalization in Irish small towns</a:t>
            </a:r>
            <a:br>
              <a:rPr lang="en-GB" sz="2800" b="1" dirty="0"/>
            </a:br>
            <a:endParaRPr lang="en-GB" sz="2800" b="1" dirty="0"/>
          </a:p>
        </p:txBody>
      </p:sp>
      <p:sp>
        <p:nvSpPr>
          <p:cNvPr id="3" name="Subtitle 2"/>
          <p:cNvSpPr>
            <a:spLocks noGrp="1"/>
          </p:cNvSpPr>
          <p:nvPr>
            <p:ph type="subTitle" idx="1"/>
          </p:nvPr>
        </p:nvSpPr>
        <p:spPr>
          <a:xfrm>
            <a:off x="825038" y="4455620"/>
            <a:ext cx="3721204" cy="1460919"/>
          </a:xfrm>
        </p:spPr>
        <p:txBody>
          <a:bodyPr>
            <a:normAutofit fontScale="62500" lnSpcReduction="20000"/>
          </a:bodyPr>
          <a:lstStyle/>
          <a:p>
            <a:r>
              <a:rPr lang="en-GB" sz="3400" b="1" cap="none" dirty="0">
                <a:solidFill>
                  <a:schemeClr val="accent1">
                    <a:lumMod val="50000"/>
                  </a:schemeClr>
                </a:solidFill>
              </a:rPr>
              <a:t>Michael Woods</a:t>
            </a:r>
          </a:p>
          <a:p>
            <a:r>
              <a:rPr lang="en-GB" sz="3400" i="1" cap="none" dirty="0">
                <a:solidFill>
                  <a:schemeClr val="accent1">
                    <a:lumMod val="50000"/>
                  </a:schemeClr>
                </a:solidFill>
              </a:rPr>
              <a:t>Aberystwyth University</a:t>
            </a:r>
          </a:p>
          <a:p>
            <a:r>
              <a:rPr lang="en-GB" cap="none" dirty="0">
                <a:solidFill>
                  <a:schemeClr val="accent1">
                    <a:lumMod val="50000"/>
                  </a:schemeClr>
                </a:solidFill>
                <a:hlinkClick r:id="rId2"/>
              </a:rPr>
              <a:t>m.woods@aber.ac.uk</a:t>
            </a:r>
            <a:endParaRPr lang="en-GB" cap="none" dirty="0">
              <a:solidFill>
                <a:schemeClr val="accent1">
                  <a:lumMod val="50000"/>
                </a:schemeClr>
              </a:solidFill>
            </a:endParaRPr>
          </a:p>
          <a:p>
            <a:r>
              <a:rPr lang="en-GB" cap="none" dirty="0">
                <a:solidFill>
                  <a:schemeClr val="accent1">
                    <a:lumMod val="50000"/>
                  </a:schemeClr>
                </a:solidFill>
              </a:rPr>
              <a:t>Twitter: @</a:t>
            </a:r>
            <a:r>
              <a:rPr lang="en-GB" cap="none" dirty="0" err="1">
                <a:solidFill>
                  <a:schemeClr val="accent1">
                    <a:lumMod val="50000"/>
                  </a:schemeClr>
                </a:solidFill>
              </a:rPr>
              <a:t>globalrural</a:t>
            </a:r>
            <a:endParaRPr lang="en-GB" cap="none" dirty="0">
              <a:solidFill>
                <a:schemeClr val="accent1">
                  <a:lumMod val="50000"/>
                </a:schemeClr>
              </a:solidFill>
            </a:endParaRPr>
          </a:p>
        </p:txBody>
      </p:sp>
      <p:pic>
        <p:nvPicPr>
          <p:cNvPr id="5" name="Picture 4" descr="Photo of Aberystwyth University Logo.">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7429" y="5598621"/>
            <a:ext cx="1541812" cy="3179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encrypted-tbn1.gstatic.com/images?q=tbn:ANd9GcQKao9gPMQm9W707LzESir-WHdZIVFxYRu9P7P49dzQH52SQmwV"/>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17237" y="5437112"/>
            <a:ext cx="730477" cy="640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57409" y="4554102"/>
            <a:ext cx="2160240" cy="946037"/>
          </a:xfrm>
          <a:prstGeom prst="rect">
            <a:avLst/>
          </a:prstGeom>
        </p:spPr>
      </p:pic>
      <p:sp>
        <p:nvSpPr>
          <p:cNvPr id="8" name="TextBox 7"/>
          <p:cNvSpPr txBox="1"/>
          <p:nvPr/>
        </p:nvSpPr>
        <p:spPr>
          <a:xfrm>
            <a:off x="436728" y="6482687"/>
            <a:ext cx="6277971" cy="369332"/>
          </a:xfrm>
          <a:prstGeom prst="rect">
            <a:avLst/>
          </a:prstGeom>
          <a:noFill/>
        </p:spPr>
        <p:txBody>
          <a:bodyPr wrap="square" rtlCol="0">
            <a:spAutoFit/>
          </a:bodyPr>
          <a:lstStyle/>
          <a:p>
            <a:r>
              <a:rPr lang="en-GB" dirty="0">
                <a:solidFill>
                  <a:schemeClr val="bg1"/>
                </a:solidFill>
              </a:rPr>
              <a:t>Slides available at: http://globalruralproject.wordpress.com</a:t>
            </a:r>
          </a:p>
        </p:txBody>
      </p:sp>
      <p:sp>
        <p:nvSpPr>
          <p:cNvPr id="9" name="TextBox 8"/>
          <p:cNvSpPr txBox="1"/>
          <p:nvPr/>
        </p:nvSpPr>
        <p:spPr>
          <a:xfrm>
            <a:off x="5337429" y="3943481"/>
            <a:ext cx="2079808" cy="215444"/>
          </a:xfrm>
          <a:prstGeom prst="rect">
            <a:avLst/>
          </a:prstGeom>
          <a:noFill/>
        </p:spPr>
        <p:txBody>
          <a:bodyPr wrap="square" rtlCol="0">
            <a:spAutoFit/>
          </a:bodyPr>
          <a:lstStyle/>
          <a:p>
            <a:r>
              <a:rPr lang="en-GB" sz="800" dirty="0">
                <a:solidFill>
                  <a:schemeClr val="bg1"/>
                </a:solidFill>
              </a:rPr>
              <a:t>Queensland State Archives </a:t>
            </a: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t="14674" b="12929"/>
          <a:stretch/>
        </p:blipFill>
        <p:spPr>
          <a:xfrm rot="5400000">
            <a:off x="5579489" y="1278263"/>
            <a:ext cx="3594252" cy="1951630"/>
          </a:xfrm>
          <a:prstGeom prst="rect">
            <a:avLst/>
          </a:prstGeom>
        </p:spPr>
      </p:pic>
    </p:spTree>
    <p:extLst>
      <p:ext uri="{BB962C8B-B14F-4D97-AF65-F5344CB8AC3E}">
        <p14:creationId xmlns:p14="http://schemas.microsoft.com/office/powerpoint/2010/main" val="17410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Cosmopolitan subjects</a:t>
            </a:r>
          </a:p>
        </p:txBody>
      </p:sp>
      <p:sp>
        <p:nvSpPr>
          <p:cNvPr id="3" name="Content Placeholder 2"/>
          <p:cNvSpPr>
            <a:spLocks noGrp="1"/>
          </p:cNvSpPr>
          <p:nvPr>
            <p:ph idx="1"/>
          </p:nvPr>
        </p:nvSpPr>
        <p:spPr/>
        <p:txBody>
          <a:bodyPr/>
          <a:lstStyle/>
          <a:p>
            <a:r>
              <a:rPr lang="en-GB" dirty="0"/>
              <a:t>Migration as part of broader neoliberal globalization and internationalization of labour markets</a:t>
            </a:r>
          </a:p>
          <a:p>
            <a:r>
              <a:rPr lang="en-GB" dirty="0"/>
              <a:t>Catalysts for specific impacts included individuals crossing multiple worlds – Irish abattoir manager in Brazil; London-based </a:t>
            </a:r>
            <a:r>
              <a:rPr lang="en-GB" dirty="0" err="1"/>
              <a:t>Pakistanti</a:t>
            </a:r>
            <a:r>
              <a:rPr lang="en-GB" dirty="0"/>
              <a:t> trader looking for source of halal meat</a:t>
            </a:r>
          </a:p>
          <a:p>
            <a:r>
              <a:rPr lang="en-GB" dirty="0"/>
              <a:t>Role of transversal actors (Radford 2016) – community members able to cross boundaries, e.g. </a:t>
            </a:r>
            <a:r>
              <a:rPr lang="en-GB" dirty="0" err="1"/>
              <a:t>Portugese</a:t>
            </a:r>
            <a:r>
              <a:rPr lang="en-GB" dirty="0"/>
              <a:t>-speaking priest in </a:t>
            </a:r>
            <a:r>
              <a:rPr lang="en-GB" dirty="0" err="1"/>
              <a:t>Gort</a:t>
            </a:r>
            <a:r>
              <a:rPr lang="en-GB" dirty="0"/>
              <a:t>; Head teacher in </a:t>
            </a:r>
            <a:r>
              <a:rPr lang="en-GB" dirty="0" err="1"/>
              <a:t>Ballyhaunis</a:t>
            </a:r>
            <a:r>
              <a:rPr lang="en-GB" dirty="0"/>
              <a:t> who had worked in Kuwait</a:t>
            </a:r>
          </a:p>
          <a:p>
            <a:r>
              <a:rPr lang="en-GB" dirty="0"/>
              <a:t>Migrants as mobile cosmopolitan subjects – moving on, moving back, living ‘bifocal lives’ (</a:t>
            </a:r>
            <a:r>
              <a:rPr lang="en-GB" dirty="0" err="1"/>
              <a:t>Skaptadottir</a:t>
            </a:r>
            <a:r>
              <a:rPr lang="en-GB" dirty="0"/>
              <a:t> &amp; </a:t>
            </a:r>
            <a:r>
              <a:rPr lang="en-GB" dirty="0" err="1"/>
              <a:t>Wojtynska</a:t>
            </a:r>
            <a:r>
              <a:rPr lang="en-GB" dirty="0"/>
              <a:t> 2008)</a:t>
            </a:r>
          </a:p>
          <a:p>
            <a:r>
              <a:rPr lang="en-GB" dirty="0"/>
              <a:t>Migrants helping later migrants</a:t>
            </a:r>
          </a:p>
        </p:txBody>
      </p:sp>
    </p:spTree>
    <p:extLst>
      <p:ext uri="{BB962C8B-B14F-4D97-AF65-F5344CB8AC3E}">
        <p14:creationId xmlns:p14="http://schemas.microsoft.com/office/powerpoint/2010/main" val="867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Conviviality and Respect</a:t>
            </a:r>
          </a:p>
        </p:txBody>
      </p:sp>
      <p:sp>
        <p:nvSpPr>
          <p:cNvPr id="3" name="Content Placeholder 2"/>
          <p:cNvSpPr>
            <a:spLocks noGrp="1"/>
          </p:cNvSpPr>
          <p:nvPr>
            <p:ph idx="1"/>
          </p:nvPr>
        </p:nvSpPr>
        <p:spPr/>
        <p:txBody>
          <a:bodyPr/>
          <a:lstStyle/>
          <a:p>
            <a:pPr algn="just"/>
            <a:r>
              <a:rPr lang="en-GB" dirty="0"/>
              <a:t>“You actually do feel part of the town even, [people would say..] ‘Hello, How are You?’ I didn’t realise at the time that ‘How are you?’ is only a formal greeting. I felt they’re actually interested in how I am, and that was making me feel [welcome], it was nice and friendly people.” (N, Immigrant, </a:t>
            </a:r>
            <a:r>
              <a:rPr lang="en-GB" dirty="0" err="1"/>
              <a:t>Ballyhaunis</a:t>
            </a:r>
            <a:r>
              <a:rPr lang="en-GB" dirty="0"/>
              <a:t>)</a:t>
            </a:r>
          </a:p>
          <a:p>
            <a:pPr algn="just"/>
            <a:endParaRPr lang="en-GB" dirty="0"/>
          </a:p>
          <a:p>
            <a:pPr algn="just"/>
            <a:r>
              <a:rPr lang="en-GB" dirty="0"/>
              <a:t>“There has to be mutual respect. Mutual respect of us, of the newcomers, traditions and background. At the same time we would expect that they would respect the culture and background of the community that they are joining. So while [the Irish] remain the biggest group among a huge diversity of groups … that also puts an obligation on us to take the lead.” (G, Community leader, </a:t>
            </a:r>
            <a:r>
              <a:rPr lang="en-GB" dirty="0" err="1"/>
              <a:t>Ballyhaunis</a:t>
            </a:r>
            <a:r>
              <a:rPr lang="en-GB" dirty="0"/>
              <a:t>)</a:t>
            </a:r>
          </a:p>
        </p:txBody>
      </p:sp>
    </p:spTree>
    <p:extLst>
      <p:ext uri="{BB962C8B-B14F-4D97-AF65-F5344CB8AC3E}">
        <p14:creationId xmlns:p14="http://schemas.microsoft.com/office/powerpoint/2010/main" val="166313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Hybridity</a:t>
            </a:r>
          </a:p>
        </p:txBody>
      </p:sp>
      <p:sp>
        <p:nvSpPr>
          <p:cNvPr id="3" name="Content Placeholder 2"/>
          <p:cNvSpPr>
            <a:spLocks noGrp="1"/>
          </p:cNvSpPr>
          <p:nvPr>
            <p:ph idx="1"/>
          </p:nvPr>
        </p:nvSpPr>
        <p:spPr>
          <a:xfrm>
            <a:off x="822960" y="1845734"/>
            <a:ext cx="3680606" cy="4023360"/>
          </a:xfrm>
        </p:spPr>
        <p:txBody>
          <a:bodyPr>
            <a:normAutofit/>
          </a:bodyPr>
          <a:lstStyle/>
          <a:p>
            <a:pPr algn="just"/>
            <a:r>
              <a:rPr lang="en-GB" b="1" i="1" dirty="0"/>
              <a:t>In </a:t>
            </a:r>
            <a:r>
              <a:rPr lang="en-GB" b="1" i="1" dirty="0" err="1"/>
              <a:t>Ballyhaunis</a:t>
            </a:r>
            <a:r>
              <a:rPr lang="en-GB" b="1" i="1" dirty="0"/>
              <a:t>: </a:t>
            </a:r>
            <a:r>
              <a:rPr lang="en-GB" dirty="0"/>
              <a:t>Mosque, Islamic burial ground, halal shops, cricket club, Polish shops and products, Polish language school, books in Polish, Urdu </a:t>
            </a:r>
            <a:r>
              <a:rPr lang="en-GB" dirty="0" err="1"/>
              <a:t>etc</a:t>
            </a:r>
            <a:r>
              <a:rPr lang="en-GB" dirty="0"/>
              <a:t> in local library, ‘exotic’ plants in community garden</a:t>
            </a:r>
          </a:p>
        </p:txBody>
      </p:sp>
      <p:sp>
        <p:nvSpPr>
          <p:cNvPr id="4" name="Content Placeholder 3"/>
          <p:cNvSpPr>
            <a:spLocks noGrp="1"/>
          </p:cNvSpPr>
          <p:nvPr>
            <p:ph sz="half" idx="4294967295"/>
          </p:nvPr>
        </p:nvSpPr>
        <p:spPr>
          <a:xfrm>
            <a:off x="4938667" y="3944938"/>
            <a:ext cx="3657600" cy="2913062"/>
          </a:xfrm>
        </p:spPr>
        <p:txBody>
          <a:bodyPr>
            <a:normAutofit/>
          </a:bodyPr>
          <a:lstStyle/>
          <a:p>
            <a:pPr algn="just"/>
            <a:r>
              <a:rPr lang="en-GB" b="1" i="1" dirty="0"/>
              <a:t>In </a:t>
            </a:r>
            <a:r>
              <a:rPr lang="en-GB" b="1" i="1" dirty="0" err="1"/>
              <a:t>Gort</a:t>
            </a:r>
            <a:r>
              <a:rPr lang="en-GB" b="1" i="1" dirty="0"/>
              <a:t>: </a:t>
            </a:r>
            <a:r>
              <a:rPr lang="en-GB" dirty="0"/>
              <a:t>Brazilian food shop and hairdressers, money transfer office, internet café, Brazilian Pentecostal churches, Brazilian football teams in local league, bilingual signage, Brazilian flags during soccer world cup</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1700" y="1976232"/>
            <a:ext cx="1998133" cy="14986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8889" r="60556" b="15432"/>
          <a:stretch/>
        </p:blipFill>
        <p:spPr>
          <a:xfrm rot="5400000">
            <a:off x="7121181" y="1682520"/>
            <a:ext cx="1311872" cy="16383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826" y="4227619"/>
            <a:ext cx="2188633" cy="164147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8057" y="4227619"/>
            <a:ext cx="1902030" cy="1426523"/>
          </a:xfrm>
          <a:prstGeom prst="rect">
            <a:avLst/>
          </a:prstGeom>
        </p:spPr>
      </p:pic>
    </p:spTree>
    <p:extLst>
      <p:ext uri="{BB962C8B-B14F-4D97-AF65-F5344CB8AC3E}">
        <p14:creationId xmlns:p14="http://schemas.microsoft.com/office/powerpoint/2010/main" val="24880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Hybridity</a:t>
            </a:r>
          </a:p>
        </p:txBody>
      </p:sp>
      <p:sp>
        <p:nvSpPr>
          <p:cNvPr id="3" name="Content Placeholder 2"/>
          <p:cNvSpPr>
            <a:spLocks noGrp="1"/>
          </p:cNvSpPr>
          <p:nvPr>
            <p:ph idx="1"/>
          </p:nvPr>
        </p:nvSpPr>
        <p:spPr/>
        <p:txBody>
          <a:bodyPr/>
          <a:lstStyle/>
          <a:p>
            <a:pPr algn="just"/>
            <a:r>
              <a:rPr lang="en-GB" dirty="0"/>
              <a:t>“We have the Polish shop. We have two Muslim businesses. A very small way but it has begun, but again these shops should be supported by more than their own friends and their own communities” (G, Community leader, </a:t>
            </a:r>
            <a:r>
              <a:rPr lang="en-GB" dirty="0" err="1"/>
              <a:t>Ballyhaunis</a:t>
            </a:r>
            <a:r>
              <a:rPr lang="en-GB" dirty="0"/>
              <a:t>)</a:t>
            </a:r>
          </a:p>
          <a:p>
            <a:endParaRPr lang="en-GB" dirty="0"/>
          </a:p>
          <a:p>
            <a:pPr marL="0" indent="0" algn="just">
              <a:buNone/>
            </a:pPr>
            <a:r>
              <a:rPr lang="en-GB" dirty="0"/>
              <a:t>“I know now some groups would pride themselves in saying ‘well actually, we’ve got two Syrians and a guy from Nigeria and it’s a great contribution to our team’” (S, Community worker, </a:t>
            </a:r>
            <a:r>
              <a:rPr lang="en-GB" dirty="0" err="1"/>
              <a:t>Ballyhaunis</a:t>
            </a:r>
            <a:r>
              <a:rPr lang="en-GB" dirty="0"/>
              <a:t>)</a:t>
            </a:r>
          </a:p>
        </p:txBody>
      </p:sp>
    </p:spTree>
    <p:extLst>
      <p:ext uri="{BB962C8B-B14F-4D97-AF65-F5344CB8AC3E}">
        <p14:creationId xmlns:p14="http://schemas.microsoft.com/office/powerpoint/2010/main" val="191259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Hybridity</a:t>
            </a:r>
          </a:p>
        </p:txBody>
      </p:sp>
      <p:sp>
        <p:nvSpPr>
          <p:cNvPr id="3" name="Content Placeholder 2"/>
          <p:cNvSpPr>
            <a:spLocks noGrp="1"/>
          </p:cNvSpPr>
          <p:nvPr>
            <p:ph idx="1"/>
          </p:nvPr>
        </p:nvSpPr>
        <p:spPr>
          <a:xfrm>
            <a:off x="822960" y="1845734"/>
            <a:ext cx="4718032" cy="4023360"/>
          </a:xfrm>
        </p:spPr>
        <p:txBody>
          <a:bodyPr/>
          <a:lstStyle/>
          <a:p>
            <a:pPr algn="just"/>
            <a:r>
              <a:rPr lang="en-GB" b="1" dirty="0" err="1"/>
              <a:t>Ballyhaunis</a:t>
            </a:r>
            <a:r>
              <a:rPr lang="en-GB" b="1" dirty="0"/>
              <a:t> Gathering 2013: </a:t>
            </a:r>
          </a:p>
          <a:p>
            <a:pPr algn="just"/>
            <a:r>
              <a:rPr lang="en-GB" dirty="0"/>
              <a:t>“We would celebrate both our heritage and diversity here … We had the sports clubs, the drama club. We invited all of the different religions or different nationalities. We had something like 42 national flags. So we had a procession from the town all the way up [to the holy well]. So we kind of recreated a fifth century village out at the well, and it was through music, dance and everything, and we stopped at the Mosque on the way out and two of the local guys did a reading” (S, Priest, </a:t>
            </a:r>
            <a:r>
              <a:rPr lang="en-GB" dirty="0" err="1"/>
              <a:t>Ballyhaunis</a:t>
            </a:r>
            <a:r>
              <a:rPr lang="en-GB" dirty="0"/>
              <a:t>)</a:t>
            </a:r>
          </a:p>
        </p:txBody>
      </p:sp>
      <p:pic>
        <p:nvPicPr>
          <p:cNvPr id="4" name="Picture 3"/>
          <p:cNvPicPr>
            <a:picLocks noChangeAspect="1"/>
          </p:cNvPicPr>
          <p:nvPr/>
        </p:nvPicPr>
        <p:blipFill>
          <a:blip r:embed="rId2"/>
          <a:stretch>
            <a:fillRect/>
          </a:stretch>
        </p:blipFill>
        <p:spPr>
          <a:xfrm>
            <a:off x="6038210" y="1974020"/>
            <a:ext cx="2581275" cy="4029075"/>
          </a:xfrm>
          <a:prstGeom prst="rect">
            <a:avLst/>
          </a:prstGeom>
        </p:spPr>
      </p:pic>
    </p:spTree>
    <p:extLst>
      <p:ext uri="{BB962C8B-B14F-4D97-AF65-F5344CB8AC3E}">
        <p14:creationId xmlns:p14="http://schemas.microsoft.com/office/powerpoint/2010/main" val="122833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47877" y="1948748"/>
            <a:ext cx="2473585" cy="2070671"/>
          </a:xfrm>
          <a:prstGeom prst="rect">
            <a:avLst/>
          </a:prstGeom>
        </p:spPr>
      </p:pic>
      <p:sp>
        <p:nvSpPr>
          <p:cNvPr id="2" name="Title 1"/>
          <p:cNvSpPr>
            <a:spLocks noGrp="1"/>
          </p:cNvSpPr>
          <p:nvPr>
            <p:ph type="title"/>
          </p:nvPr>
        </p:nvSpPr>
        <p:spPr/>
        <p:txBody>
          <a:bodyPr>
            <a:normAutofit/>
          </a:bodyPr>
          <a:lstStyle/>
          <a:p>
            <a:r>
              <a:rPr lang="en-GB" sz="4400" dirty="0"/>
              <a:t>Manufactured Multiculturalism?</a:t>
            </a:r>
          </a:p>
        </p:txBody>
      </p:sp>
      <p:sp>
        <p:nvSpPr>
          <p:cNvPr id="3" name="Content Placeholder 2"/>
          <p:cNvSpPr>
            <a:spLocks noGrp="1"/>
          </p:cNvSpPr>
          <p:nvPr>
            <p:ph idx="1"/>
          </p:nvPr>
        </p:nvSpPr>
        <p:spPr>
          <a:xfrm>
            <a:off x="822959" y="1845734"/>
            <a:ext cx="4431429" cy="4023360"/>
          </a:xfrm>
        </p:spPr>
        <p:txBody>
          <a:bodyPr/>
          <a:lstStyle/>
          <a:p>
            <a:pPr marL="180000" indent="-180000">
              <a:buFont typeface="Arial" panose="020B0604020202020204" pitchFamily="34" charset="0"/>
              <a:buChar char="•"/>
            </a:pPr>
            <a:r>
              <a:rPr lang="en-GB" dirty="0"/>
              <a:t>Little evidence of national or local state intervention to support or promote multi-culturalism in either town</a:t>
            </a:r>
          </a:p>
          <a:p>
            <a:pPr marL="180000" indent="-180000">
              <a:buFont typeface="Arial" panose="020B0604020202020204" pitchFamily="34" charset="0"/>
              <a:buChar char="•"/>
            </a:pPr>
            <a:r>
              <a:rPr lang="en-GB" dirty="0"/>
              <a:t>No additional funding for towns or schools to adapt to increased pressures from migration</a:t>
            </a:r>
          </a:p>
          <a:p>
            <a:pPr marL="180000" indent="-180000">
              <a:buFont typeface="Arial" panose="020B0604020202020204" pitchFamily="34" charset="0"/>
              <a:buChar char="•"/>
            </a:pPr>
            <a:r>
              <a:rPr lang="en-GB" dirty="0"/>
              <a:t>Initiatives by civil society groups to promote multi-culturalism have had mixed success</a:t>
            </a:r>
          </a:p>
          <a:p>
            <a:pPr marL="180000" indent="-180000">
              <a:buFont typeface="Arial" panose="020B0604020202020204" pitchFamily="34" charset="0"/>
              <a:buChar char="•"/>
            </a:pPr>
            <a:r>
              <a:rPr lang="en-GB" dirty="0"/>
              <a:t>Cosmopolitanism from the bottom up through everyday engagements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35215" y="4472808"/>
            <a:ext cx="1912407" cy="14284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812" y="3370581"/>
            <a:ext cx="2039172" cy="2808671"/>
          </a:xfrm>
          <a:prstGeom prst="rect">
            <a:avLst/>
          </a:prstGeom>
        </p:spPr>
      </p:pic>
    </p:spTree>
    <p:extLst>
      <p:ext uri="{BB962C8B-B14F-4D97-AF65-F5344CB8AC3E}">
        <p14:creationId xmlns:p14="http://schemas.microsoft.com/office/powerpoint/2010/main" val="75567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Spaces of Engagement</a:t>
            </a:r>
          </a:p>
        </p:txBody>
      </p:sp>
      <p:sp>
        <p:nvSpPr>
          <p:cNvPr id="4" name="TextBox 3"/>
          <p:cNvSpPr txBox="1"/>
          <p:nvPr/>
        </p:nvSpPr>
        <p:spPr>
          <a:xfrm>
            <a:off x="822959" y="1910687"/>
            <a:ext cx="4349541" cy="923330"/>
          </a:xfrm>
          <a:prstGeom prst="rect">
            <a:avLst/>
          </a:prstGeom>
          <a:noFill/>
        </p:spPr>
        <p:txBody>
          <a:bodyPr wrap="square" rtlCol="0">
            <a:spAutoFit/>
          </a:bodyPr>
          <a:lstStyle/>
          <a:p>
            <a:r>
              <a:rPr lang="en-GB" b="1" dirty="0"/>
              <a:t>Library: </a:t>
            </a:r>
            <a:r>
              <a:rPr lang="en-GB" dirty="0"/>
              <a:t>“She’s the public, and she’s almost always there. She’s welcoming. She’s mixing” (N, Immigrant, </a:t>
            </a:r>
            <a:r>
              <a:rPr lang="en-GB" dirty="0" err="1"/>
              <a:t>Ballyhaunis</a:t>
            </a:r>
            <a:r>
              <a:rPr lang="en-GB" dirty="0"/>
              <a:t>)</a:t>
            </a:r>
          </a:p>
        </p:txBody>
      </p:sp>
      <p:sp>
        <p:nvSpPr>
          <p:cNvPr id="6" name="TextBox 5"/>
          <p:cNvSpPr txBox="1"/>
          <p:nvPr/>
        </p:nvSpPr>
        <p:spPr>
          <a:xfrm>
            <a:off x="822959" y="3212060"/>
            <a:ext cx="7747836" cy="1200329"/>
          </a:xfrm>
          <a:prstGeom prst="rect">
            <a:avLst/>
          </a:prstGeom>
          <a:noFill/>
        </p:spPr>
        <p:txBody>
          <a:bodyPr wrap="square" rtlCol="0">
            <a:spAutoFit/>
          </a:bodyPr>
          <a:lstStyle/>
          <a:p>
            <a:r>
              <a:rPr lang="en-GB" b="1" dirty="0"/>
              <a:t>Playground: </a:t>
            </a:r>
            <a:r>
              <a:rPr lang="en-GB" dirty="0"/>
              <a:t>“We have the playground and this multi-use games area and again that shows when you’ve got the space that people can access there’s great integration, for example, in those places among the teenage culture” (S, Community Worker, </a:t>
            </a:r>
            <a:r>
              <a:rPr lang="en-GB" dirty="0" err="1"/>
              <a:t>Ballyhaunis</a:t>
            </a:r>
            <a:r>
              <a:rPr lang="en-GB" dirty="0"/>
              <a:t>)</a:t>
            </a:r>
          </a:p>
        </p:txBody>
      </p:sp>
      <p:sp>
        <p:nvSpPr>
          <p:cNvPr id="7" name="TextBox 6"/>
          <p:cNvSpPr txBox="1"/>
          <p:nvPr/>
        </p:nvSpPr>
        <p:spPr>
          <a:xfrm>
            <a:off x="822959" y="4790432"/>
            <a:ext cx="4349541" cy="1477328"/>
          </a:xfrm>
          <a:prstGeom prst="rect">
            <a:avLst/>
          </a:prstGeom>
          <a:noFill/>
        </p:spPr>
        <p:txBody>
          <a:bodyPr wrap="square" rtlCol="0">
            <a:spAutoFit/>
          </a:bodyPr>
          <a:lstStyle/>
          <a:p>
            <a:r>
              <a:rPr lang="en-GB" b="1" dirty="0"/>
              <a:t>Pubs and Clubs (for some): </a:t>
            </a:r>
            <a:r>
              <a:rPr lang="en-GB" dirty="0"/>
              <a:t>“On Wednesday night there used to be a men’s night up in one of the local pubs, a singing night, but it was the Brazilian men singing” (A, Community Worker, </a:t>
            </a:r>
            <a:r>
              <a:rPr lang="en-GB" dirty="0" err="1"/>
              <a:t>Gort</a:t>
            </a:r>
            <a:r>
              <a:rPr lang="en-GB" dirty="0"/>
              <a:t>)</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0105" b="19219"/>
          <a:stretch/>
        </p:blipFill>
        <p:spPr>
          <a:xfrm>
            <a:off x="5308979" y="1910687"/>
            <a:ext cx="2292824" cy="1210346"/>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3649" b="25452"/>
          <a:stretch/>
        </p:blipFill>
        <p:spPr>
          <a:xfrm>
            <a:off x="5308979" y="4740743"/>
            <a:ext cx="2947292" cy="1346157"/>
          </a:xfrm>
          <a:prstGeom prst="rect">
            <a:avLst/>
          </a:prstGeom>
        </p:spPr>
      </p:pic>
    </p:spTree>
    <p:extLst>
      <p:ext uri="{BB962C8B-B14F-4D97-AF65-F5344CB8AC3E}">
        <p14:creationId xmlns:p14="http://schemas.microsoft.com/office/powerpoint/2010/main" val="3639924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Spaces of Engagement: Churches</a:t>
            </a:r>
          </a:p>
        </p:txBody>
      </p:sp>
      <p:sp>
        <p:nvSpPr>
          <p:cNvPr id="3" name="Content Placeholder 2"/>
          <p:cNvSpPr>
            <a:spLocks noGrp="1"/>
          </p:cNvSpPr>
          <p:nvPr>
            <p:ph idx="1"/>
          </p:nvPr>
        </p:nvSpPr>
        <p:spPr>
          <a:xfrm>
            <a:off x="822959" y="1845734"/>
            <a:ext cx="5673375" cy="4023360"/>
          </a:xfrm>
        </p:spPr>
        <p:txBody>
          <a:bodyPr>
            <a:normAutofit lnSpcReduction="10000"/>
          </a:bodyPr>
          <a:lstStyle/>
          <a:p>
            <a:r>
              <a:rPr lang="en-GB" b="1" dirty="0"/>
              <a:t>Catholic Church as common ground between Irish and many international migrants:</a:t>
            </a:r>
          </a:p>
          <a:p>
            <a:pPr algn="just"/>
            <a:r>
              <a:rPr lang="en-GB" dirty="0"/>
              <a:t>“The Catholic culture and Polish history and Irish history would be very similar. We’ve an awful lot in common. Language obviously is a barrier and there would be a sizeable, a lot of the, that wouldn’t practice here. Whether the language is a barrier or not, but those that do would have integrated quite well and they’d be involved.” (S, Priest, </a:t>
            </a:r>
            <a:r>
              <a:rPr lang="en-GB" dirty="0" err="1"/>
              <a:t>Ballyhaunis</a:t>
            </a:r>
            <a:r>
              <a:rPr lang="en-GB" dirty="0"/>
              <a:t>)</a:t>
            </a:r>
          </a:p>
          <a:p>
            <a:pPr algn="just"/>
            <a:r>
              <a:rPr lang="en-GB" dirty="0"/>
              <a:t>“They’re good with the immigrants. They’re really including them. There is inclusion in the church ... They had a lot of the Polish community, the Lithuanian community who are taking the communion.” (L, Immigrant, </a:t>
            </a:r>
            <a:r>
              <a:rPr lang="en-GB" dirty="0" err="1"/>
              <a:t>Ballyhaunis</a:t>
            </a:r>
            <a:r>
              <a:rPr lang="en-GB" dirty="0"/>
              <a:t>)</a:t>
            </a:r>
          </a:p>
          <a:p>
            <a:endParaRPr lang="en-GB" dirty="0"/>
          </a:p>
          <a:p>
            <a:endParaRPr lang="en-GB" dirty="0"/>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6179"/>
          <a:stretch/>
        </p:blipFill>
        <p:spPr>
          <a:xfrm rot="5400000">
            <a:off x="6190965" y="2693731"/>
            <a:ext cx="3261815" cy="2050577"/>
          </a:xfrm>
          <a:prstGeom prst="rect">
            <a:avLst/>
          </a:prstGeom>
        </p:spPr>
      </p:pic>
    </p:spTree>
    <p:extLst>
      <p:ext uri="{BB962C8B-B14F-4D97-AF65-F5344CB8AC3E}">
        <p14:creationId xmlns:p14="http://schemas.microsoft.com/office/powerpoint/2010/main" val="2166636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Spaces of Engagement: Churches</a:t>
            </a:r>
          </a:p>
        </p:txBody>
      </p:sp>
      <p:sp>
        <p:nvSpPr>
          <p:cNvPr id="3" name="Content Placeholder 2"/>
          <p:cNvSpPr>
            <a:spLocks noGrp="1"/>
          </p:cNvSpPr>
          <p:nvPr>
            <p:ph idx="1"/>
          </p:nvPr>
        </p:nvSpPr>
        <p:spPr>
          <a:xfrm>
            <a:off x="822960" y="1845734"/>
            <a:ext cx="4922747" cy="4023360"/>
          </a:xfrm>
        </p:spPr>
        <p:txBody>
          <a:bodyPr>
            <a:normAutofit/>
          </a:bodyPr>
          <a:lstStyle/>
          <a:p>
            <a:r>
              <a:rPr lang="en-GB" b="1" dirty="0"/>
              <a:t>Diversity and acceptance of different religious traditions</a:t>
            </a:r>
          </a:p>
          <a:p>
            <a:pPr indent="-180000">
              <a:buFont typeface="Arial" panose="020B0604020202020204" pitchFamily="34" charset="0"/>
              <a:buChar char="•"/>
            </a:pPr>
            <a:r>
              <a:rPr lang="en-GB" dirty="0"/>
              <a:t>African evangelical church in </a:t>
            </a:r>
            <a:r>
              <a:rPr lang="en-GB" dirty="0" err="1"/>
              <a:t>Ballyhaunis</a:t>
            </a:r>
            <a:endParaRPr lang="en-GB" dirty="0"/>
          </a:p>
          <a:p>
            <a:pPr indent="-180000">
              <a:buFont typeface="Arial" panose="020B0604020202020204" pitchFamily="34" charset="0"/>
              <a:buChar char="•"/>
            </a:pPr>
            <a:r>
              <a:rPr lang="en-GB" dirty="0"/>
              <a:t>Eight Brazilian Pentecostal churches in </a:t>
            </a:r>
            <a:r>
              <a:rPr lang="en-GB" dirty="0" err="1"/>
              <a:t>Gort</a:t>
            </a:r>
            <a:endParaRPr lang="en-GB" dirty="0"/>
          </a:p>
          <a:p>
            <a:pPr indent="-180000">
              <a:buFont typeface="Arial" panose="020B0604020202020204" pitchFamily="34" charset="0"/>
              <a:buChar char="•"/>
            </a:pPr>
            <a:r>
              <a:rPr lang="en-GB" dirty="0"/>
              <a:t>Mosque in </a:t>
            </a:r>
            <a:r>
              <a:rPr lang="en-GB" dirty="0" err="1"/>
              <a:t>Ballyhaunis</a:t>
            </a:r>
            <a:endParaRPr lang="en-GB" dirty="0"/>
          </a:p>
          <a:p>
            <a:r>
              <a:rPr lang="en-GB" dirty="0"/>
              <a:t>“[Syrian member of congregation] would remind me of important festivals that were on in the Mosque, and at her invitation I’d have gone done there on a few occasions.” (S, Priest, </a:t>
            </a:r>
            <a:r>
              <a:rPr lang="en-GB" dirty="0" err="1"/>
              <a:t>Ballyhaunis</a:t>
            </a:r>
            <a:r>
              <a:rPr lang="en-GB" dirty="0"/>
              <a:t>)</a:t>
            </a:r>
          </a:p>
          <a:p>
            <a:endParaRPr lang="en-GB"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6662" y="1807653"/>
            <a:ext cx="1649061" cy="12367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382" y="2159956"/>
            <a:ext cx="1563902" cy="11729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949" y="3396752"/>
            <a:ext cx="2129051" cy="15967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6660" y="3044449"/>
            <a:ext cx="1649063" cy="123679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12804"/>
          <a:stretch/>
        </p:blipFill>
        <p:spPr>
          <a:xfrm>
            <a:off x="5950423" y="4649673"/>
            <a:ext cx="2129051" cy="1392340"/>
          </a:xfrm>
          <a:prstGeom prst="rect">
            <a:avLst/>
          </a:prstGeom>
        </p:spPr>
      </p:pic>
    </p:spTree>
    <p:extLst>
      <p:ext uri="{BB962C8B-B14F-4D97-AF65-F5344CB8AC3E}">
        <p14:creationId xmlns:p14="http://schemas.microsoft.com/office/powerpoint/2010/main" val="1966317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Spaces of Engagement: Schools</a:t>
            </a:r>
          </a:p>
        </p:txBody>
      </p:sp>
      <p:graphicFrame>
        <p:nvGraphicFramePr>
          <p:cNvPr id="4" name="Chart 3"/>
          <p:cNvGraphicFramePr>
            <a:graphicFrameLocks/>
          </p:cNvGraphicFramePr>
          <p:nvPr>
            <p:extLst>
              <p:ext uri="{D42A27DB-BD31-4B8C-83A1-F6EECF244321}">
                <p14:modId xmlns:p14="http://schemas.microsoft.com/office/powerpoint/2010/main" val="3958491231"/>
              </p:ext>
            </p:extLst>
          </p:nvPr>
        </p:nvGraphicFramePr>
        <p:xfrm>
          <a:off x="-378043" y="1904787"/>
          <a:ext cx="8854441" cy="4195762"/>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1539" y="3774458"/>
            <a:ext cx="776216" cy="3881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487" y="5326608"/>
            <a:ext cx="647700" cy="381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667" y="4630571"/>
            <a:ext cx="647700" cy="381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0956" y="4002668"/>
            <a:ext cx="480639" cy="28272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9667" y="3480784"/>
            <a:ext cx="395871" cy="23286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0212" y="2984880"/>
            <a:ext cx="322765" cy="18986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9246" y="3261158"/>
            <a:ext cx="256241" cy="150730"/>
          </a:xfrm>
          <a:prstGeom prst="rect">
            <a:avLst/>
          </a:prstGeom>
        </p:spPr>
      </p:pic>
    </p:spTree>
    <p:extLst>
      <p:ext uri="{BB962C8B-B14F-4D97-AF65-F5344CB8AC3E}">
        <p14:creationId xmlns:p14="http://schemas.microsoft.com/office/powerpoint/2010/main" val="10143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normAutofit/>
          </a:bodyPr>
          <a:lstStyle/>
          <a:p>
            <a:pPr marL="180000" indent="-180000">
              <a:buFont typeface="Arial" panose="020B0604020202020204" pitchFamily="34" charset="0"/>
              <a:buChar char="•"/>
            </a:pPr>
            <a:r>
              <a:rPr lang="en-GB" dirty="0"/>
              <a:t>The intensification, stretching and complexification of flows of transnational mobility as a feature of the global countryside</a:t>
            </a:r>
          </a:p>
          <a:p>
            <a:pPr marL="180000" indent="-180000">
              <a:buFont typeface="Arial" panose="020B0604020202020204" pitchFamily="34" charset="0"/>
              <a:buChar char="•"/>
            </a:pPr>
            <a:r>
              <a:rPr lang="en-GB" dirty="0"/>
              <a:t>International migration into rural communities with little recent history of mass immigration</a:t>
            </a:r>
          </a:p>
          <a:p>
            <a:pPr marL="180000" indent="-180000">
              <a:buFont typeface="Arial" panose="020B0604020202020204" pitchFamily="34" charset="0"/>
              <a:buChar char="•"/>
            </a:pPr>
            <a:r>
              <a:rPr lang="en-GB" dirty="0"/>
              <a:t>How is immigration experienced in these communities? How is it contributing to the hybrid re-constitution of rural place?</a:t>
            </a:r>
          </a:p>
          <a:p>
            <a:pPr marL="180000" indent="-180000">
              <a:buFont typeface="Arial" panose="020B0604020202020204" pitchFamily="34" charset="0"/>
              <a:buChar char="•"/>
            </a:pPr>
            <a:r>
              <a:rPr lang="en-GB" dirty="0"/>
              <a:t>Is there evidence for an emerging rural cosmopolitanism? Can a rural context help to foster cosmopolitanism? What are the limits or risks to rural cosmopolitanism?</a:t>
            </a:r>
          </a:p>
        </p:txBody>
      </p:sp>
    </p:spTree>
    <p:extLst>
      <p:ext uri="{BB962C8B-B14F-4D97-AF65-F5344CB8AC3E}">
        <p14:creationId xmlns:p14="http://schemas.microsoft.com/office/powerpoint/2010/main" val="4039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Spaces of Engagement: Schools</a:t>
            </a:r>
          </a:p>
        </p:txBody>
      </p:sp>
      <p:sp>
        <p:nvSpPr>
          <p:cNvPr id="11" name="Content Placeholder 10"/>
          <p:cNvSpPr>
            <a:spLocks noGrp="1"/>
          </p:cNvSpPr>
          <p:nvPr>
            <p:ph idx="1"/>
          </p:nvPr>
        </p:nvSpPr>
        <p:spPr>
          <a:xfrm>
            <a:off x="822959" y="1845734"/>
            <a:ext cx="7720539" cy="4023360"/>
          </a:xfrm>
        </p:spPr>
        <p:txBody>
          <a:bodyPr>
            <a:normAutofit/>
          </a:bodyPr>
          <a:lstStyle/>
          <a:p>
            <a:r>
              <a:rPr lang="en-GB" dirty="0"/>
              <a:t>“We have 28 different cultures within the school. We have 27 different nationalities, but the traveller culture has also been recognised there … So it is very much a melting pot of cultures here in </a:t>
            </a:r>
            <a:r>
              <a:rPr lang="en-GB" dirty="0" err="1"/>
              <a:t>Ballyhaunis</a:t>
            </a:r>
            <a:r>
              <a:rPr lang="en-GB" dirty="0"/>
              <a:t> Community School, surprisingly so given we are a rural backwater.” (School Principal, </a:t>
            </a:r>
            <a:r>
              <a:rPr lang="en-GB" dirty="0" err="1"/>
              <a:t>Ballyhaunis</a:t>
            </a:r>
            <a:r>
              <a:rPr lang="en-GB" dirty="0"/>
              <a:t>)</a:t>
            </a:r>
          </a:p>
          <a:p>
            <a:r>
              <a:rPr lang="en-GB" dirty="0"/>
              <a:t>“To me most of the work of integration in </a:t>
            </a:r>
            <a:r>
              <a:rPr lang="en-GB" dirty="0" err="1"/>
              <a:t>Ballyhaunis</a:t>
            </a:r>
            <a:r>
              <a:rPr lang="en-GB" dirty="0"/>
              <a:t> happens in the two schools” (Priest, </a:t>
            </a:r>
            <a:r>
              <a:rPr lang="en-GB" dirty="0" err="1"/>
              <a:t>Ballyhaunis</a:t>
            </a:r>
            <a:r>
              <a:rPr lang="en-GB" dirty="0"/>
              <a:t>)</a:t>
            </a:r>
          </a:p>
          <a:p>
            <a:r>
              <a:rPr lang="en-GB" dirty="0"/>
              <a:t>“It’s the second part of communication through my children, because you’re meeting at activities and parties and things like that. So it’s going through the families as well [as] between children. So they are going together at school definitely” (L, Immigrant, </a:t>
            </a:r>
            <a:r>
              <a:rPr lang="en-GB" dirty="0" err="1"/>
              <a:t>Ballyhaunis</a:t>
            </a:r>
            <a:r>
              <a:rPr lang="en-GB" dirty="0"/>
              <a:t>)</a:t>
            </a:r>
          </a:p>
        </p:txBody>
      </p:sp>
    </p:spTree>
    <p:extLst>
      <p:ext uri="{BB962C8B-B14F-4D97-AF65-F5344CB8AC3E}">
        <p14:creationId xmlns:p14="http://schemas.microsoft.com/office/powerpoint/2010/main" val="839703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Spaces of Engagement: Schools</a:t>
            </a:r>
          </a:p>
        </p:txBody>
      </p:sp>
      <p:sp>
        <p:nvSpPr>
          <p:cNvPr id="11" name="Content Placeholder 10"/>
          <p:cNvSpPr>
            <a:spLocks noGrp="1"/>
          </p:cNvSpPr>
          <p:nvPr>
            <p:ph idx="1"/>
          </p:nvPr>
        </p:nvSpPr>
        <p:spPr>
          <a:xfrm>
            <a:off x="822959" y="1845734"/>
            <a:ext cx="5236647" cy="4023360"/>
          </a:xfrm>
        </p:spPr>
        <p:txBody>
          <a:bodyPr>
            <a:normAutofit lnSpcReduction="10000"/>
          </a:bodyPr>
          <a:lstStyle/>
          <a:p>
            <a:pPr algn="just"/>
            <a:r>
              <a:rPr lang="en-GB" dirty="0"/>
              <a:t>“On Monday we had a display in one of our areas down at the house [with] all the nationalities that were represented in the school that were prepared to get involved.  We just put on a little display, sometimes there might be their traditional clothing. Some things that represent their own countries, and it was an opportunity for other people to come and talk to other students, contemporaries and discuss, you know, where they came from and compare some of the similarities and some of the differences. You know, we had a table representing America and very much beside that very pointedly with a table representing Iran, but is was a very, very enjoyable day and it well very well.” (School Principal, </a:t>
            </a:r>
            <a:r>
              <a:rPr lang="en-GB" dirty="0" err="1"/>
              <a:t>Ballyhaunis</a:t>
            </a:r>
            <a:r>
              <a:rPr lang="en-GB" dirty="0"/>
              <a:t>)</a:t>
            </a:r>
          </a:p>
        </p:txBody>
      </p:sp>
      <p:pic>
        <p:nvPicPr>
          <p:cNvPr id="4" name="Picture 3"/>
          <p:cNvPicPr>
            <a:picLocks noChangeAspect="1"/>
          </p:cNvPicPr>
          <p:nvPr/>
        </p:nvPicPr>
        <p:blipFill>
          <a:blip r:embed="rId2"/>
          <a:stretch>
            <a:fillRect/>
          </a:stretch>
        </p:blipFill>
        <p:spPr>
          <a:xfrm>
            <a:off x="6428096" y="1845734"/>
            <a:ext cx="2058493" cy="1565441"/>
          </a:xfrm>
          <a:prstGeom prst="rect">
            <a:avLst/>
          </a:prstGeom>
        </p:spPr>
      </p:pic>
    </p:spTree>
    <p:extLst>
      <p:ext uri="{BB962C8B-B14F-4D97-AF65-F5344CB8AC3E}">
        <p14:creationId xmlns:p14="http://schemas.microsoft.com/office/powerpoint/2010/main" val="337455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Spaces of Engagement: Schools</a:t>
            </a:r>
          </a:p>
        </p:txBody>
      </p:sp>
      <p:sp>
        <p:nvSpPr>
          <p:cNvPr id="11" name="Content Placeholder 10"/>
          <p:cNvSpPr>
            <a:spLocks noGrp="1"/>
          </p:cNvSpPr>
          <p:nvPr>
            <p:ph idx="1"/>
          </p:nvPr>
        </p:nvSpPr>
        <p:spPr>
          <a:xfrm>
            <a:off x="822959" y="1845734"/>
            <a:ext cx="5236647" cy="4023360"/>
          </a:xfrm>
        </p:spPr>
        <p:txBody>
          <a:bodyPr>
            <a:normAutofit/>
          </a:bodyPr>
          <a:lstStyle/>
          <a:p>
            <a:pPr algn="just"/>
            <a:r>
              <a:rPr lang="en-GB" dirty="0"/>
              <a:t>“I just felt emotional because I could see about twenty [children from] Kenya, giving my son you know, his culture. And Syria, with the food. Russia, Wales and Pakistani, you know, some Czech they are all there with their native, it just feels nice they are all dressed in their own traditional [costume] and then you see … that now you say, ‘oh yeah true, all the cultures they are all presented in school and around here.” (F, Immigrant and parent, </a:t>
            </a:r>
            <a:r>
              <a:rPr lang="en-GB" dirty="0" err="1"/>
              <a:t>Ballyhaunis</a:t>
            </a:r>
            <a:r>
              <a:rPr lang="en-GB" dirty="0"/>
              <a:t>)</a:t>
            </a:r>
          </a:p>
        </p:txBody>
      </p:sp>
      <p:pic>
        <p:nvPicPr>
          <p:cNvPr id="4" name="Picture 3"/>
          <p:cNvPicPr>
            <a:picLocks noChangeAspect="1"/>
          </p:cNvPicPr>
          <p:nvPr/>
        </p:nvPicPr>
        <p:blipFill>
          <a:blip r:embed="rId2"/>
          <a:stretch>
            <a:fillRect/>
          </a:stretch>
        </p:blipFill>
        <p:spPr>
          <a:xfrm>
            <a:off x="6428096" y="1845734"/>
            <a:ext cx="2058493" cy="1565441"/>
          </a:xfrm>
          <a:prstGeom prst="rect">
            <a:avLst/>
          </a:prstGeom>
        </p:spPr>
      </p:pic>
    </p:spTree>
    <p:extLst>
      <p:ext uri="{BB962C8B-B14F-4D97-AF65-F5344CB8AC3E}">
        <p14:creationId xmlns:p14="http://schemas.microsoft.com/office/powerpoint/2010/main" val="126272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Spaces of Engagement: Schools</a:t>
            </a:r>
          </a:p>
        </p:txBody>
      </p:sp>
      <p:sp>
        <p:nvSpPr>
          <p:cNvPr id="11" name="Content Placeholder 10"/>
          <p:cNvSpPr>
            <a:spLocks noGrp="1"/>
          </p:cNvSpPr>
          <p:nvPr>
            <p:ph idx="1"/>
          </p:nvPr>
        </p:nvSpPr>
        <p:spPr>
          <a:xfrm>
            <a:off x="822959" y="1845734"/>
            <a:ext cx="7720540" cy="4023360"/>
          </a:xfrm>
        </p:spPr>
        <p:txBody>
          <a:bodyPr>
            <a:normAutofit/>
          </a:bodyPr>
          <a:lstStyle/>
          <a:p>
            <a:pPr algn="just"/>
            <a:r>
              <a:rPr lang="en-GB" dirty="0"/>
              <a:t>Schools as places where cosmopolitanism is negotiated:</a:t>
            </a:r>
          </a:p>
          <a:p>
            <a:pPr indent="-180000" algn="just">
              <a:buFont typeface="Arial" panose="020B0604020202020204" pitchFamily="34" charset="0"/>
              <a:buChar char="•"/>
            </a:pPr>
            <a:r>
              <a:rPr lang="en-GB" dirty="0"/>
              <a:t>“One of the teachers said one day that one of the children when they were teaching music, not even religious music, started putting her hands up to her ears and she said what’s this about? She said, ‘Oh, Imam told us at Mosque we’re not to listen to music” (S, Priest, </a:t>
            </a:r>
            <a:r>
              <a:rPr lang="en-GB" dirty="0" err="1"/>
              <a:t>Ballyhaunis</a:t>
            </a:r>
            <a:r>
              <a:rPr lang="en-GB" dirty="0"/>
              <a:t>)</a:t>
            </a:r>
          </a:p>
          <a:p>
            <a:pPr indent="-180000" algn="just">
              <a:buFont typeface="Arial" panose="020B0604020202020204" pitchFamily="34" charset="0"/>
              <a:buChar char="•"/>
            </a:pPr>
            <a:r>
              <a:rPr lang="en-GB" dirty="0"/>
              <a:t>Pressure from some in </a:t>
            </a:r>
            <a:r>
              <a:rPr lang="en-GB" dirty="0" err="1"/>
              <a:t>Ballyhaunis</a:t>
            </a:r>
            <a:r>
              <a:rPr lang="en-GB" dirty="0"/>
              <a:t> Muslim community for girls to wear the hajib</a:t>
            </a:r>
          </a:p>
          <a:p>
            <a:pPr algn="just"/>
            <a:r>
              <a:rPr lang="en-GB" dirty="0"/>
              <a:t>Elementary school principal had previously worked in Kuwait and Saudi Arabia and drew on his ‘cosmopolitan’ knowledge of Islamic culture to negotiate these situations.</a:t>
            </a:r>
          </a:p>
        </p:txBody>
      </p:sp>
    </p:spTree>
    <p:extLst>
      <p:ext uri="{BB962C8B-B14F-4D97-AF65-F5344CB8AC3E}">
        <p14:creationId xmlns:p14="http://schemas.microsoft.com/office/powerpoint/2010/main" val="268014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Spaces of Engagement: Sports</a:t>
            </a:r>
          </a:p>
        </p:txBody>
      </p:sp>
      <p:pic>
        <p:nvPicPr>
          <p:cNvPr id="4" name="Picture 3"/>
          <p:cNvPicPr>
            <a:picLocks noChangeAspect="1"/>
          </p:cNvPicPr>
          <p:nvPr/>
        </p:nvPicPr>
        <p:blipFill>
          <a:blip r:embed="rId2"/>
          <a:stretch>
            <a:fillRect/>
          </a:stretch>
        </p:blipFill>
        <p:spPr>
          <a:xfrm>
            <a:off x="2112063" y="1908696"/>
            <a:ext cx="2691950" cy="1542801"/>
          </a:xfrm>
          <a:prstGeom prst="rect">
            <a:avLst/>
          </a:prstGeom>
        </p:spPr>
      </p:pic>
      <p:pic>
        <p:nvPicPr>
          <p:cNvPr id="5" name="Picture 4"/>
          <p:cNvPicPr>
            <a:picLocks noChangeAspect="1"/>
          </p:cNvPicPr>
          <p:nvPr/>
        </p:nvPicPr>
        <p:blipFill>
          <a:blip r:embed="rId3"/>
          <a:stretch>
            <a:fillRect/>
          </a:stretch>
        </p:blipFill>
        <p:spPr>
          <a:xfrm>
            <a:off x="4804013" y="1893662"/>
            <a:ext cx="1721439" cy="1939830"/>
          </a:xfrm>
          <a:prstGeom prst="rect">
            <a:avLst/>
          </a:prstGeom>
        </p:spPr>
      </p:pic>
      <p:pic>
        <p:nvPicPr>
          <p:cNvPr id="6" name="Picture 5"/>
          <p:cNvPicPr>
            <a:picLocks noChangeAspect="1"/>
          </p:cNvPicPr>
          <p:nvPr/>
        </p:nvPicPr>
        <p:blipFill>
          <a:blip r:embed="rId4"/>
          <a:stretch>
            <a:fillRect/>
          </a:stretch>
        </p:blipFill>
        <p:spPr>
          <a:xfrm>
            <a:off x="6656165" y="1893662"/>
            <a:ext cx="1971281" cy="1477726"/>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7522" t="7589" r="20690" b="15217"/>
          <a:stretch/>
        </p:blipFill>
        <p:spPr>
          <a:xfrm rot="5400000">
            <a:off x="362920" y="1955292"/>
            <a:ext cx="1665026" cy="1571834"/>
          </a:xfrm>
          <a:prstGeom prst="rect">
            <a:avLst/>
          </a:prstGeom>
        </p:spPr>
      </p:pic>
      <p:sp>
        <p:nvSpPr>
          <p:cNvPr id="8" name="TextBox 7"/>
          <p:cNvSpPr txBox="1"/>
          <p:nvPr/>
        </p:nvSpPr>
        <p:spPr>
          <a:xfrm>
            <a:off x="2112063" y="3451497"/>
            <a:ext cx="2596415" cy="461665"/>
          </a:xfrm>
          <a:prstGeom prst="rect">
            <a:avLst/>
          </a:prstGeom>
          <a:noFill/>
        </p:spPr>
        <p:txBody>
          <a:bodyPr wrap="square" rtlCol="0">
            <a:spAutoFit/>
          </a:bodyPr>
          <a:lstStyle/>
          <a:p>
            <a:r>
              <a:rPr lang="en-GB" sz="2400" dirty="0"/>
              <a:t>Soccer in </a:t>
            </a:r>
            <a:r>
              <a:rPr lang="en-GB" sz="2400" dirty="0" err="1"/>
              <a:t>Gort</a:t>
            </a:r>
            <a:endParaRPr lang="en-GB" sz="2400" dirty="0"/>
          </a:p>
        </p:txBody>
      </p:sp>
      <p:pic>
        <p:nvPicPr>
          <p:cNvPr id="9" name="Picture 8"/>
          <p:cNvPicPr>
            <a:picLocks noChangeAspect="1"/>
          </p:cNvPicPr>
          <p:nvPr/>
        </p:nvPicPr>
        <p:blipFill>
          <a:blip r:embed="rId6"/>
          <a:stretch>
            <a:fillRect/>
          </a:stretch>
        </p:blipFill>
        <p:spPr>
          <a:xfrm>
            <a:off x="1118732" y="4272691"/>
            <a:ext cx="2006605" cy="1966968"/>
          </a:xfrm>
          <a:prstGeom prst="rect">
            <a:avLst/>
          </a:prstGeom>
        </p:spPr>
      </p:pic>
      <p:sp>
        <p:nvSpPr>
          <p:cNvPr id="10" name="TextBox 9"/>
          <p:cNvSpPr txBox="1"/>
          <p:nvPr/>
        </p:nvSpPr>
        <p:spPr>
          <a:xfrm>
            <a:off x="3290933" y="4181062"/>
            <a:ext cx="3234519" cy="461665"/>
          </a:xfrm>
          <a:prstGeom prst="rect">
            <a:avLst/>
          </a:prstGeom>
          <a:noFill/>
        </p:spPr>
        <p:txBody>
          <a:bodyPr wrap="square" rtlCol="0">
            <a:spAutoFit/>
          </a:bodyPr>
          <a:lstStyle/>
          <a:p>
            <a:r>
              <a:rPr lang="en-GB" sz="2400" dirty="0" err="1"/>
              <a:t>Ballyhaunis</a:t>
            </a:r>
            <a:r>
              <a:rPr lang="en-GB" sz="2400" dirty="0"/>
              <a:t> Cricket Club</a:t>
            </a:r>
          </a:p>
        </p:txBody>
      </p:sp>
      <p:pic>
        <p:nvPicPr>
          <p:cNvPr id="12" name="Picture 11"/>
          <p:cNvPicPr>
            <a:picLocks noChangeAspect="1"/>
          </p:cNvPicPr>
          <p:nvPr/>
        </p:nvPicPr>
        <p:blipFill>
          <a:blip r:embed="rId7"/>
          <a:stretch>
            <a:fillRect/>
          </a:stretch>
        </p:blipFill>
        <p:spPr>
          <a:xfrm>
            <a:off x="3337642" y="4659497"/>
            <a:ext cx="3557730" cy="1592931"/>
          </a:xfrm>
          <a:prstGeom prst="rect">
            <a:avLst/>
          </a:prstGeom>
        </p:spPr>
      </p:pic>
    </p:spTree>
    <p:extLst>
      <p:ext uri="{BB962C8B-B14F-4D97-AF65-F5344CB8AC3E}">
        <p14:creationId xmlns:p14="http://schemas.microsoft.com/office/powerpoint/2010/main" val="3466339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Spaces of Engagement: Sports</a:t>
            </a:r>
          </a:p>
        </p:txBody>
      </p:sp>
      <p:sp>
        <p:nvSpPr>
          <p:cNvPr id="3" name="Content Placeholder 2"/>
          <p:cNvSpPr>
            <a:spLocks noGrp="1"/>
          </p:cNvSpPr>
          <p:nvPr>
            <p:ph idx="1"/>
          </p:nvPr>
        </p:nvSpPr>
        <p:spPr>
          <a:xfrm>
            <a:off x="822959" y="1845734"/>
            <a:ext cx="4308599" cy="4023360"/>
          </a:xfrm>
        </p:spPr>
        <p:txBody>
          <a:bodyPr/>
          <a:lstStyle/>
          <a:p>
            <a:pPr indent="-180000">
              <a:buFont typeface="Arial" panose="020B0604020202020204" pitchFamily="34" charset="0"/>
              <a:buChar char="•"/>
            </a:pPr>
            <a:r>
              <a:rPr lang="en-GB" dirty="0"/>
              <a:t>Gaelic games (GAA): Hurling, camogie and Gaelic football</a:t>
            </a:r>
          </a:p>
          <a:p>
            <a:pPr indent="-180000">
              <a:buFont typeface="Arial" panose="020B0604020202020204" pitchFamily="34" charset="0"/>
              <a:buChar char="•"/>
            </a:pPr>
            <a:r>
              <a:rPr lang="en-GB" dirty="0"/>
              <a:t>Ancient sports revived in C19th Irish cultural renaissance</a:t>
            </a:r>
          </a:p>
          <a:p>
            <a:pPr indent="-180000">
              <a:buFont typeface="Arial" panose="020B0604020202020204" pitchFamily="34" charset="0"/>
              <a:buChar char="•"/>
            </a:pPr>
            <a:r>
              <a:rPr lang="en-GB" dirty="0"/>
              <a:t>Closely associated with Irish nationalist movement</a:t>
            </a:r>
          </a:p>
          <a:p>
            <a:pPr indent="-180000">
              <a:buFont typeface="Arial" panose="020B0604020202020204" pitchFamily="34" charset="0"/>
              <a:buChar char="•"/>
            </a:pPr>
            <a:r>
              <a:rPr lang="en-GB" dirty="0"/>
              <a:t>Until 1970s GAA members were banned from also playing ‘foreign sports’ such as soccer or rugby</a:t>
            </a:r>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9667"/>
          <a:stretch/>
        </p:blipFill>
        <p:spPr>
          <a:xfrm>
            <a:off x="5841243" y="4633972"/>
            <a:ext cx="2729552" cy="12351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569" y="1979494"/>
            <a:ext cx="2120521" cy="132886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2721" b="11853"/>
          <a:stretch/>
        </p:blipFill>
        <p:spPr>
          <a:xfrm>
            <a:off x="6468332" y="3111689"/>
            <a:ext cx="2364325" cy="1337481"/>
          </a:xfrm>
          <a:prstGeom prst="rect">
            <a:avLst/>
          </a:prstGeom>
        </p:spPr>
      </p:pic>
    </p:spTree>
    <p:extLst>
      <p:ext uri="{BB962C8B-B14F-4D97-AF65-F5344CB8AC3E}">
        <p14:creationId xmlns:p14="http://schemas.microsoft.com/office/powerpoint/2010/main" val="1021190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Spaces of Engagement: Sports</a:t>
            </a:r>
          </a:p>
        </p:txBody>
      </p:sp>
      <p:pic>
        <p:nvPicPr>
          <p:cNvPr id="4" name="Picture 3"/>
          <p:cNvPicPr>
            <a:picLocks noChangeAspect="1"/>
          </p:cNvPicPr>
          <p:nvPr/>
        </p:nvPicPr>
        <p:blipFill>
          <a:blip r:embed="rId2"/>
          <a:stretch>
            <a:fillRect/>
          </a:stretch>
        </p:blipFill>
        <p:spPr>
          <a:xfrm>
            <a:off x="279779" y="1880619"/>
            <a:ext cx="3527946" cy="2504212"/>
          </a:xfrm>
          <a:prstGeom prst="rect">
            <a:avLst/>
          </a:prstGeom>
        </p:spPr>
      </p:pic>
      <p:pic>
        <p:nvPicPr>
          <p:cNvPr id="5" name="Picture 4"/>
          <p:cNvPicPr>
            <a:picLocks noChangeAspect="1"/>
          </p:cNvPicPr>
          <p:nvPr/>
        </p:nvPicPr>
        <p:blipFill>
          <a:blip r:embed="rId3"/>
          <a:stretch>
            <a:fillRect/>
          </a:stretch>
        </p:blipFill>
        <p:spPr>
          <a:xfrm>
            <a:off x="279779" y="4528089"/>
            <a:ext cx="4257675" cy="153352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598" t="7562" r="7910" b="8458"/>
          <a:stretch/>
        </p:blipFill>
        <p:spPr>
          <a:xfrm>
            <a:off x="4594860" y="1880619"/>
            <a:ext cx="4141883" cy="3201235"/>
          </a:xfrm>
          <a:prstGeom prst="rect">
            <a:avLst/>
          </a:prstGeom>
        </p:spPr>
      </p:pic>
    </p:spTree>
    <p:extLst>
      <p:ext uri="{BB962C8B-B14F-4D97-AF65-F5344CB8AC3E}">
        <p14:creationId xmlns:p14="http://schemas.microsoft.com/office/powerpoint/2010/main" val="3954027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Spaces of Engagement: Sports</a:t>
            </a:r>
          </a:p>
        </p:txBody>
      </p:sp>
      <p:sp>
        <p:nvSpPr>
          <p:cNvPr id="3" name="Content Placeholder 2"/>
          <p:cNvSpPr>
            <a:spLocks noGrp="1"/>
          </p:cNvSpPr>
          <p:nvPr>
            <p:ph idx="1"/>
          </p:nvPr>
        </p:nvSpPr>
        <p:spPr>
          <a:xfrm>
            <a:off x="822959" y="1845734"/>
            <a:ext cx="4990987" cy="4023360"/>
          </a:xfrm>
        </p:spPr>
        <p:txBody>
          <a:bodyPr/>
          <a:lstStyle/>
          <a:p>
            <a:r>
              <a:rPr lang="en-GB" dirty="0"/>
              <a:t>“The Pakistani lads would speak Urdu to each other when they were playing the hurling match. There was a great confusion of the opposition. They were proud of it and they kept doing it. They can still do it, but the message there was respect. No one tried to stop them speaking Urdu.” (Former GAA club president, </a:t>
            </a:r>
            <a:r>
              <a:rPr lang="en-GB" dirty="0" err="1"/>
              <a:t>Ballyhaunis</a:t>
            </a:r>
            <a:r>
              <a:rPr lang="en-GB" dirty="0"/>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1246"/>
          <a:stretch/>
        </p:blipFill>
        <p:spPr>
          <a:xfrm>
            <a:off x="6318912" y="1845734"/>
            <a:ext cx="1282891" cy="3351482"/>
          </a:xfrm>
          <a:prstGeom prst="rect">
            <a:avLst/>
          </a:prstGeom>
        </p:spPr>
      </p:pic>
    </p:spTree>
    <p:extLst>
      <p:ext uri="{BB962C8B-B14F-4D97-AF65-F5344CB8AC3E}">
        <p14:creationId xmlns:p14="http://schemas.microsoft.com/office/powerpoint/2010/main" val="4293621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Spaces of Engagement: Sports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4860" y="1910687"/>
            <a:ext cx="2852382" cy="213928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182" y="3807726"/>
            <a:ext cx="2583975" cy="19379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25948" y="4185883"/>
            <a:ext cx="1898553" cy="142391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29769" y="2217762"/>
            <a:ext cx="2456597" cy="1842448"/>
          </a:xfrm>
          <a:prstGeom prst="rect">
            <a:avLst/>
          </a:prstGeom>
        </p:spPr>
      </p:pic>
      <p:pic>
        <p:nvPicPr>
          <p:cNvPr id="7" name="Picture 6"/>
          <p:cNvPicPr>
            <a:picLocks noChangeAspect="1"/>
          </p:cNvPicPr>
          <p:nvPr/>
        </p:nvPicPr>
        <p:blipFill>
          <a:blip r:embed="rId6"/>
          <a:stretch>
            <a:fillRect/>
          </a:stretch>
        </p:blipFill>
        <p:spPr>
          <a:xfrm>
            <a:off x="2279292" y="2839802"/>
            <a:ext cx="2215113" cy="3054966"/>
          </a:xfrm>
          <a:prstGeom prst="rect">
            <a:avLst/>
          </a:prstGeom>
        </p:spPr>
      </p:pic>
    </p:spTree>
    <p:extLst>
      <p:ext uri="{BB962C8B-B14F-4D97-AF65-F5344CB8AC3E}">
        <p14:creationId xmlns:p14="http://schemas.microsoft.com/office/powerpoint/2010/main" val="800482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Rural </a:t>
            </a:r>
            <a:r>
              <a:rPr lang="en-GB" dirty="0"/>
              <a:t>Cosmopolitanism?</a:t>
            </a:r>
          </a:p>
        </p:txBody>
      </p:sp>
      <p:sp>
        <p:nvSpPr>
          <p:cNvPr id="3" name="Content Placeholder 2"/>
          <p:cNvSpPr>
            <a:spLocks noGrp="1"/>
          </p:cNvSpPr>
          <p:nvPr>
            <p:ph idx="1"/>
          </p:nvPr>
        </p:nvSpPr>
        <p:spPr/>
        <p:txBody>
          <a:bodyPr/>
          <a:lstStyle/>
          <a:p>
            <a:r>
              <a:rPr lang="en-GB" dirty="0"/>
              <a:t>Characteristics of the rural setting that militate against cosmopolitanism:</a:t>
            </a:r>
          </a:p>
          <a:p>
            <a:pPr indent="-180000">
              <a:buFont typeface="Arial" panose="020B0604020202020204" pitchFamily="34" charset="0"/>
              <a:buChar char="•"/>
            </a:pPr>
            <a:r>
              <a:rPr lang="en-GB" dirty="0"/>
              <a:t>Engrained wariness of rural communities towards ‘strangers’</a:t>
            </a:r>
          </a:p>
          <a:p>
            <a:pPr indent="-180000">
              <a:buFont typeface="Arial" panose="020B0604020202020204" pitchFamily="34" charset="0"/>
              <a:buChar char="•"/>
            </a:pPr>
            <a:r>
              <a:rPr lang="en-GB" dirty="0"/>
              <a:t>Visibility of (non-white) migrants marking them out as different</a:t>
            </a:r>
          </a:p>
          <a:p>
            <a:pPr indent="-180000">
              <a:buFont typeface="Arial" panose="020B0604020202020204" pitchFamily="34" charset="0"/>
              <a:buChar char="•"/>
            </a:pPr>
            <a:r>
              <a:rPr lang="en-GB" dirty="0"/>
              <a:t>Absence of community support networks and cultural resources</a:t>
            </a:r>
          </a:p>
          <a:p>
            <a:pPr indent="-180000">
              <a:buFont typeface="Arial" panose="020B0604020202020204" pitchFamily="34" charset="0"/>
              <a:buChar char="•"/>
            </a:pPr>
            <a:r>
              <a:rPr lang="en-GB" dirty="0"/>
              <a:t>Lack of transport and other infrastructure limiting ability of migrants to participate</a:t>
            </a:r>
          </a:p>
        </p:txBody>
      </p:sp>
    </p:spTree>
    <p:extLst>
      <p:ext uri="{BB962C8B-B14F-4D97-AF65-F5344CB8AC3E}">
        <p14:creationId xmlns:p14="http://schemas.microsoft.com/office/powerpoint/2010/main" val="27301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Rural cosmopolitanism</a:t>
            </a:r>
          </a:p>
        </p:txBody>
      </p:sp>
      <p:sp>
        <p:nvSpPr>
          <p:cNvPr id="3" name="Content Placeholder 2"/>
          <p:cNvSpPr>
            <a:spLocks noGrp="1"/>
          </p:cNvSpPr>
          <p:nvPr>
            <p:ph idx="1"/>
          </p:nvPr>
        </p:nvSpPr>
        <p:spPr/>
        <p:txBody>
          <a:bodyPr>
            <a:normAutofit fontScale="92500" lnSpcReduction="10000"/>
          </a:bodyPr>
          <a:lstStyle/>
          <a:p>
            <a:pPr marL="180000" indent="-180000">
              <a:buFont typeface="Arial" panose="020B0604020202020204" pitchFamily="34" charset="0"/>
              <a:buChar char="•"/>
            </a:pPr>
            <a:r>
              <a:rPr lang="en-GB" dirty="0"/>
              <a:t>Cosmopolitanism as an openness to coexistence, connection and difference</a:t>
            </a:r>
          </a:p>
          <a:p>
            <a:pPr marL="180000" indent="-180000">
              <a:buFont typeface="Arial" panose="020B0604020202020204" pitchFamily="34" charset="0"/>
              <a:buChar char="•"/>
            </a:pPr>
            <a:r>
              <a:rPr lang="en-GB" dirty="0"/>
              <a:t>Cosmopolitanism conventionally associated with cities, rural communities regarded as either parochial and culturally homogenous or as spaces of racial segregation and intolerance</a:t>
            </a:r>
          </a:p>
          <a:p>
            <a:pPr marL="180000" indent="-180000">
              <a:buFont typeface="Arial" panose="020B0604020202020204" pitchFamily="34" charset="0"/>
              <a:buChar char="•"/>
            </a:pPr>
            <a:r>
              <a:rPr lang="en-GB" dirty="0"/>
              <a:t>Notions of ‘rural cosmopolitanism’ developed in the literature:</a:t>
            </a:r>
          </a:p>
          <a:p>
            <a:pPr marL="180000" indent="-180000">
              <a:buFont typeface="Arial" panose="020B0604020202020204" pitchFamily="34" charset="0"/>
              <a:buChar char="•"/>
            </a:pPr>
            <a:r>
              <a:rPr lang="en-GB" dirty="0"/>
              <a:t>Rural cosmopolitanism as the property of individuals</a:t>
            </a:r>
          </a:p>
          <a:p>
            <a:pPr marL="362880" lvl="2" indent="-180000">
              <a:buFont typeface="Arial" panose="020B0604020202020204" pitchFamily="34" charset="0"/>
              <a:buChar char="•"/>
            </a:pPr>
            <a:r>
              <a:rPr lang="en-GB" dirty="0"/>
              <a:t> </a:t>
            </a:r>
            <a:r>
              <a:rPr lang="en-GB" sz="1900" dirty="0" err="1"/>
              <a:t>Gidwani</a:t>
            </a:r>
            <a:r>
              <a:rPr lang="en-GB" sz="1900" dirty="0"/>
              <a:t> and </a:t>
            </a:r>
            <a:r>
              <a:rPr lang="en-GB" sz="1900" dirty="0" err="1"/>
              <a:t>Sivaramakrishnan</a:t>
            </a:r>
            <a:r>
              <a:rPr lang="en-GB" sz="1900" dirty="0"/>
              <a:t> (2003); </a:t>
            </a:r>
            <a:r>
              <a:rPr lang="en-GB" sz="1900" dirty="0" err="1"/>
              <a:t>Notar</a:t>
            </a:r>
            <a:r>
              <a:rPr lang="en-GB" sz="1900" dirty="0"/>
              <a:t> (2008)</a:t>
            </a:r>
            <a:r>
              <a:rPr lang="en-GB" sz="1900" i="1" dirty="0"/>
              <a:t>; </a:t>
            </a:r>
            <a:r>
              <a:rPr lang="en-GB" sz="1900" dirty="0"/>
              <a:t>Cheshire et al (2014).</a:t>
            </a:r>
            <a:endParaRPr lang="en-GB" sz="1900" i="1" dirty="0"/>
          </a:p>
          <a:p>
            <a:pPr marL="180000" indent="-180000">
              <a:buFont typeface="Arial" panose="020B0604020202020204" pitchFamily="34" charset="0"/>
              <a:buChar char="•"/>
            </a:pPr>
            <a:r>
              <a:rPr lang="en-GB" dirty="0"/>
              <a:t>Rural cosmopolitanism as a property of communities</a:t>
            </a:r>
          </a:p>
          <a:p>
            <a:pPr marL="472608" lvl="1" indent="-180000">
              <a:buFont typeface="Arial" panose="020B0604020202020204" pitchFamily="34" charset="0"/>
              <a:buChar char="•"/>
            </a:pPr>
            <a:r>
              <a:rPr lang="en-GB" dirty="0"/>
              <a:t>Torres et al (2006); </a:t>
            </a:r>
            <a:r>
              <a:rPr lang="en-GB" dirty="0" err="1"/>
              <a:t>Schech</a:t>
            </a:r>
            <a:r>
              <a:rPr lang="en-GB" dirty="0"/>
              <a:t> (2014)</a:t>
            </a:r>
          </a:p>
          <a:p>
            <a:pPr marL="180000" indent="-180000">
              <a:buFont typeface="Arial" panose="020B0604020202020204" pitchFamily="34" charset="0"/>
              <a:buChar char="•"/>
            </a:pPr>
            <a:r>
              <a:rPr lang="en-GB" dirty="0"/>
              <a:t>Ethical and political project</a:t>
            </a:r>
          </a:p>
          <a:p>
            <a:pPr marL="362880" lvl="2" indent="-180000">
              <a:buFont typeface="Arial" panose="020B0604020202020204" pitchFamily="34" charset="0"/>
              <a:buChar char="•"/>
            </a:pPr>
            <a:r>
              <a:rPr lang="en-GB" dirty="0"/>
              <a:t> </a:t>
            </a:r>
            <a:r>
              <a:rPr lang="en-GB" sz="1900" dirty="0" err="1"/>
              <a:t>Popke</a:t>
            </a:r>
            <a:r>
              <a:rPr lang="en-GB" sz="1900" dirty="0"/>
              <a:t> (2011)</a:t>
            </a:r>
            <a:endParaRPr lang="en-GB" sz="1900" i="1" dirty="0"/>
          </a:p>
          <a:p>
            <a:pPr lvl="1">
              <a:buFont typeface="Arial" panose="020B0604020202020204" pitchFamily="34" charset="0"/>
              <a:buChar char="•"/>
            </a:pPr>
            <a:endParaRPr lang="en-GB" i="1" dirty="0"/>
          </a:p>
          <a:p>
            <a:endParaRPr lang="en-GB" dirty="0"/>
          </a:p>
          <a:p>
            <a:endParaRPr lang="en-GB" dirty="0"/>
          </a:p>
        </p:txBody>
      </p:sp>
    </p:spTree>
    <p:extLst>
      <p:ext uri="{BB962C8B-B14F-4D97-AF65-F5344CB8AC3E}">
        <p14:creationId xmlns:p14="http://schemas.microsoft.com/office/powerpoint/2010/main" val="3468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Rural </a:t>
            </a:r>
            <a:r>
              <a:rPr lang="en-GB" dirty="0"/>
              <a:t>Cosmopolitanism?</a:t>
            </a:r>
          </a:p>
        </p:txBody>
      </p:sp>
      <p:sp>
        <p:nvSpPr>
          <p:cNvPr id="3" name="Content Placeholder 2"/>
          <p:cNvSpPr>
            <a:spLocks noGrp="1"/>
          </p:cNvSpPr>
          <p:nvPr>
            <p:ph idx="1"/>
          </p:nvPr>
        </p:nvSpPr>
        <p:spPr/>
        <p:txBody>
          <a:bodyPr>
            <a:normAutofit/>
          </a:bodyPr>
          <a:lstStyle/>
          <a:p>
            <a:r>
              <a:rPr lang="en-GB" dirty="0"/>
              <a:t>Characteristics of the rural setting that engender cosmopolitanism:</a:t>
            </a:r>
          </a:p>
          <a:p>
            <a:pPr indent="-180000">
              <a:buFont typeface="Arial" panose="020B0604020202020204" pitchFamily="34" charset="0"/>
              <a:buChar char="•"/>
            </a:pPr>
            <a:r>
              <a:rPr lang="en-GB" dirty="0"/>
              <a:t>Small scale of town means relatively little residential segregation</a:t>
            </a:r>
          </a:p>
          <a:p>
            <a:pPr indent="-180000">
              <a:buFont typeface="Arial" panose="020B0604020202020204" pitchFamily="34" charset="0"/>
              <a:buChar char="•"/>
            </a:pPr>
            <a:r>
              <a:rPr lang="en-GB" dirty="0"/>
              <a:t>Shared used of singular facilities (e.g. only one high school, one supermarket, one playground, one soccer team </a:t>
            </a:r>
            <a:r>
              <a:rPr lang="en-GB" dirty="0" err="1"/>
              <a:t>etc</a:t>
            </a:r>
            <a:r>
              <a:rPr lang="en-GB" dirty="0"/>
              <a:t>)</a:t>
            </a:r>
          </a:p>
          <a:p>
            <a:pPr indent="-180000">
              <a:buFont typeface="Arial" panose="020B0604020202020204" pitchFamily="34" charset="0"/>
              <a:buChar char="•"/>
            </a:pPr>
            <a:r>
              <a:rPr lang="en-GB" dirty="0"/>
              <a:t>In a small community, migrants recognised as individuals, not part of an anonymous mass</a:t>
            </a:r>
          </a:p>
          <a:p>
            <a:pPr indent="-180000">
              <a:buFont typeface="Arial" panose="020B0604020202020204" pitchFamily="34" charset="0"/>
              <a:buChar char="•"/>
            </a:pPr>
            <a:r>
              <a:rPr lang="en-GB" dirty="0"/>
              <a:t>Sense of shared endeavour (working in same industries, relatively compressed occupational hierarchies)</a:t>
            </a:r>
          </a:p>
          <a:p>
            <a:pPr indent="-180000">
              <a:buFont typeface="Arial" panose="020B0604020202020204" pitchFamily="34" charset="0"/>
              <a:buChar char="•"/>
            </a:pPr>
            <a:r>
              <a:rPr lang="en-GB" dirty="0"/>
              <a:t>International migrants contributing to reversing long-term pattern of decline, helping to keep services open</a:t>
            </a:r>
          </a:p>
        </p:txBody>
      </p:sp>
    </p:spTree>
    <p:extLst>
      <p:ext uri="{BB962C8B-B14F-4D97-AF65-F5344CB8AC3E}">
        <p14:creationId xmlns:p14="http://schemas.microsoft.com/office/powerpoint/2010/main" val="1115986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Precarious Rural Cosmopolitanism</a:t>
            </a:r>
          </a:p>
        </p:txBody>
      </p:sp>
      <p:sp>
        <p:nvSpPr>
          <p:cNvPr id="3" name="Content Placeholder 2"/>
          <p:cNvSpPr>
            <a:spLocks noGrp="1"/>
          </p:cNvSpPr>
          <p:nvPr>
            <p:ph idx="1"/>
          </p:nvPr>
        </p:nvSpPr>
        <p:spPr/>
        <p:txBody>
          <a:bodyPr>
            <a:normAutofit lnSpcReduction="10000"/>
          </a:bodyPr>
          <a:lstStyle/>
          <a:p>
            <a:r>
              <a:rPr lang="en-GB" dirty="0"/>
              <a:t>Tension between two forces produces precarious rural cosmopolitanism</a:t>
            </a:r>
          </a:p>
          <a:p>
            <a:r>
              <a:rPr lang="en-GB" dirty="0" err="1"/>
              <a:t>Precarity</a:t>
            </a:r>
            <a:r>
              <a:rPr lang="en-GB" dirty="0"/>
              <a:t> as a concept increasingly used in research on migration, especially forced migration, to describe situation of individuals</a:t>
            </a:r>
          </a:p>
          <a:p>
            <a:endParaRPr lang="en-GB" dirty="0"/>
          </a:p>
          <a:p>
            <a:r>
              <a:rPr lang="en-GB" dirty="0"/>
              <a:t>Evidence of individual </a:t>
            </a:r>
            <a:r>
              <a:rPr lang="en-GB" dirty="0" err="1"/>
              <a:t>precarity</a:t>
            </a:r>
            <a:r>
              <a:rPr lang="en-GB" dirty="0"/>
              <a:t> of migrants in the case studies:</a:t>
            </a:r>
          </a:p>
          <a:p>
            <a:pPr indent="-180000">
              <a:buFont typeface="Arial" panose="020B0604020202020204" pitchFamily="34" charset="0"/>
              <a:buChar char="•"/>
            </a:pPr>
            <a:r>
              <a:rPr lang="en-GB" dirty="0"/>
              <a:t>Undocumented migrants (especially children becoming undocumented migrants)</a:t>
            </a:r>
          </a:p>
          <a:p>
            <a:pPr indent="-180000">
              <a:buFont typeface="Arial" panose="020B0604020202020204" pitchFamily="34" charset="0"/>
              <a:buChar char="•"/>
            </a:pPr>
            <a:r>
              <a:rPr lang="en-GB" dirty="0"/>
              <a:t>Asylum seekers</a:t>
            </a:r>
          </a:p>
          <a:p>
            <a:pPr indent="-180000">
              <a:buFont typeface="Arial" panose="020B0604020202020204" pitchFamily="34" charset="0"/>
              <a:buChar char="•"/>
            </a:pPr>
            <a:r>
              <a:rPr lang="en-GB" dirty="0"/>
              <a:t>Financial </a:t>
            </a:r>
            <a:r>
              <a:rPr lang="en-GB" dirty="0" err="1"/>
              <a:t>precarity</a:t>
            </a:r>
            <a:r>
              <a:rPr lang="en-GB" dirty="0"/>
              <a:t> of low income migrants</a:t>
            </a:r>
          </a:p>
          <a:p>
            <a:pPr indent="-180000">
              <a:buFont typeface="Arial" panose="020B0604020202020204" pitchFamily="34" charset="0"/>
              <a:buChar char="•"/>
            </a:pPr>
            <a:r>
              <a:rPr lang="en-GB" dirty="0" err="1"/>
              <a:t>Precarity</a:t>
            </a:r>
            <a:r>
              <a:rPr lang="en-GB" dirty="0"/>
              <a:t> of isolation of rural work</a:t>
            </a:r>
          </a:p>
          <a:p>
            <a:endParaRPr lang="en-GB" dirty="0"/>
          </a:p>
        </p:txBody>
      </p:sp>
    </p:spTree>
    <p:extLst>
      <p:ext uri="{BB962C8B-B14F-4D97-AF65-F5344CB8AC3E}">
        <p14:creationId xmlns:p14="http://schemas.microsoft.com/office/powerpoint/2010/main" val="3111614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Precarious Rural Cosmopolitanism</a:t>
            </a:r>
          </a:p>
        </p:txBody>
      </p:sp>
      <p:sp>
        <p:nvSpPr>
          <p:cNvPr id="3" name="Content Placeholder 2"/>
          <p:cNvSpPr>
            <a:spLocks noGrp="1"/>
          </p:cNvSpPr>
          <p:nvPr>
            <p:ph idx="1"/>
          </p:nvPr>
        </p:nvSpPr>
        <p:spPr>
          <a:xfrm>
            <a:off x="822960" y="1845734"/>
            <a:ext cx="4472372" cy="4023360"/>
          </a:xfrm>
        </p:spPr>
        <p:txBody>
          <a:bodyPr/>
          <a:lstStyle/>
          <a:p>
            <a:r>
              <a:rPr lang="en-GB" dirty="0"/>
              <a:t>“Women on the other hand, if they don’t have their own car and they get cleaning jobs outside of the town, it puts them in an incredibly vulnerable situation … Maybe if you’re in a big city, if you’re working alone you’re also going to be at risk, but there’s something about a rural area and not knowing the highroads and by-roads and direction that you’ve been brought in. The warrens of </a:t>
            </a:r>
            <a:r>
              <a:rPr lang="en-GB" dirty="0" err="1"/>
              <a:t>boynes</a:t>
            </a:r>
            <a:r>
              <a:rPr lang="en-GB" dirty="0"/>
              <a:t> and places. It’s risky.” (Community worker, </a:t>
            </a:r>
            <a:r>
              <a:rPr lang="en-GB" dirty="0" err="1"/>
              <a:t>Gort</a:t>
            </a:r>
            <a:r>
              <a:rPr lang="en-GB" dirty="0"/>
              <a:t>)</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581" y="2064099"/>
            <a:ext cx="3016323" cy="2262242"/>
          </a:xfrm>
          <a:prstGeom prst="rect">
            <a:avLst/>
          </a:prstGeom>
        </p:spPr>
      </p:pic>
    </p:spTree>
    <p:extLst>
      <p:ext uri="{BB962C8B-B14F-4D97-AF65-F5344CB8AC3E}">
        <p14:creationId xmlns:p14="http://schemas.microsoft.com/office/powerpoint/2010/main" val="4139063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Precarious Rural Cosmopolitanism</a:t>
            </a:r>
          </a:p>
        </p:txBody>
      </p:sp>
      <p:sp>
        <p:nvSpPr>
          <p:cNvPr id="3" name="Content Placeholder 2"/>
          <p:cNvSpPr>
            <a:spLocks noGrp="1"/>
          </p:cNvSpPr>
          <p:nvPr>
            <p:ph idx="1"/>
          </p:nvPr>
        </p:nvSpPr>
        <p:spPr/>
        <p:txBody>
          <a:bodyPr/>
          <a:lstStyle/>
          <a:p>
            <a:r>
              <a:rPr lang="en-GB" dirty="0" err="1"/>
              <a:t>Precarity</a:t>
            </a:r>
            <a:r>
              <a:rPr lang="en-GB" dirty="0"/>
              <a:t> of individual migrant creates barriers to social participation.</a:t>
            </a:r>
          </a:p>
          <a:p>
            <a:r>
              <a:rPr lang="en-GB" dirty="0"/>
              <a:t>Especially case for asylum seekers in </a:t>
            </a:r>
            <a:r>
              <a:rPr lang="en-GB" dirty="0" err="1"/>
              <a:t>Ballyhaunis</a:t>
            </a:r>
            <a:endParaRPr lang="en-GB" dirty="0"/>
          </a:p>
          <a:p>
            <a:pPr indent="-180000">
              <a:buFont typeface="Arial" panose="020B0604020202020204" pitchFamily="34" charset="0"/>
              <a:buChar char="•"/>
            </a:pPr>
            <a:r>
              <a:rPr lang="en-GB" dirty="0"/>
              <a:t>Uncertainty about status</a:t>
            </a:r>
          </a:p>
          <a:p>
            <a:pPr indent="-180000">
              <a:buFont typeface="Arial" panose="020B0604020202020204" pitchFamily="34" charset="0"/>
              <a:buChar char="•"/>
            </a:pPr>
            <a:r>
              <a:rPr lang="en-GB" dirty="0"/>
              <a:t>Limited money to spend in local shops, cafes </a:t>
            </a:r>
            <a:r>
              <a:rPr lang="en-GB" dirty="0" err="1"/>
              <a:t>etc</a:t>
            </a:r>
            <a:r>
              <a:rPr lang="en-GB" dirty="0"/>
              <a:t> or on membership fees</a:t>
            </a:r>
          </a:p>
          <a:p>
            <a:pPr indent="-180000">
              <a:buFont typeface="Arial" panose="020B0604020202020204" pitchFamily="34" charset="0"/>
              <a:buChar char="•"/>
            </a:pPr>
            <a:r>
              <a:rPr lang="en-GB" dirty="0"/>
              <a:t>Not able to invite visitors to socialise</a:t>
            </a:r>
          </a:p>
          <a:p>
            <a:pPr marL="0" indent="0">
              <a:buNone/>
            </a:pPr>
            <a:r>
              <a:rPr lang="en-GB" dirty="0"/>
              <a:t>“I think being an asylum seeker that’s one difficulty in that you can’t really receive anyone into your home” (F, Asylum Seeker, </a:t>
            </a:r>
            <a:r>
              <a:rPr lang="en-GB" dirty="0" err="1"/>
              <a:t>Ballyhaunis</a:t>
            </a:r>
            <a:r>
              <a:rPr lang="en-GB" dirty="0"/>
              <a:t>)</a:t>
            </a:r>
          </a:p>
          <a:p>
            <a:pPr indent="-180000">
              <a:buFont typeface="Arial" panose="020B0604020202020204" pitchFamily="34" charset="0"/>
              <a:buChar char="•"/>
            </a:pPr>
            <a:r>
              <a:rPr lang="en-GB" dirty="0"/>
              <a:t>Uncertain, indefinite residence makes commitment difficult</a:t>
            </a:r>
          </a:p>
          <a:p>
            <a:endParaRPr lang="en-GB" dirty="0"/>
          </a:p>
        </p:txBody>
      </p:sp>
    </p:spTree>
    <p:extLst>
      <p:ext uri="{BB962C8B-B14F-4D97-AF65-F5344CB8AC3E}">
        <p14:creationId xmlns:p14="http://schemas.microsoft.com/office/powerpoint/2010/main" val="894422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Precarious Rural Cosmopolitanism</a:t>
            </a:r>
          </a:p>
        </p:txBody>
      </p:sp>
      <p:sp>
        <p:nvSpPr>
          <p:cNvPr id="3" name="Content Placeholder 2"/>
          <p:cNvSpPr>
            <a:spLocks noGrp="1"/>
          </p:cNvSpPr>
          <p:nvPr>
            <p:ph idx="1"/>
          </p:nvPr>
        </p:nvSpPr>
        <p:spPr/>
        <p:txBody>
          <a:bodyPr/>
          <a:lstStyle/>
          <a:p>
            <a:r>
              <a:rPr lang="en-GB" dirty="0"/>
              <a:t>“There was a family [in the asylum reception centre] a number of years ago. They were in the town for five or six years. Very well established in the town. Very, very popular within the town. The young man was in fifth year when it was decided that they would move, and they simply moved because the facilities were just so basic up there and they [were offered] a home in Mosely [asylum centre near Dublin] … So that family moved. It caused quite a degree of upset here in the school because the children were so popular. The young man I refer to there was a very accomplished footballer. He was a great Gaelic footballer. He was a great soccer player. Our under 15 team that year had reached the All Ireland Soccer Final …. He played a substantial role in that. I know a lot of the community came together to try to keep them in the town.” (High School Principal, </a:t>
            </a:r>
            <a:r>
              <a:rPr lang="en-GB" dirty="0" err="1"/>
              <a:t>Ballyhaunis</a:t>
            </a:r>
            <a:r>
              <a:rPr lang="en-GB" dirty="0"/>
              <a:t>)</a:t>
            </a:r>
          </a:p>
        </p:txBody>
      </p:sp>
    </p:spTree>
    <p:extLst>
      <p:ext uri="{BB962C8B-B14F-4D97-AF65-F5344CB8AC3E}">
        <p14:creationId xmlns:p14="http://schemas.microsoft.com/office/powerpoint/2010/main" val="1294759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Precarious Rural Cosmopolitanism</a:t>
            </a:r>
          </a:p>
        </p:txBody>
      </p:sp>
      <p:sp>
        <p:nvSpPr>
          <p:cNvPr id="3" name="Content Placeholder 2"/>
          <p:cNvSpPr>
            <a:spLocks noGrp="1"/>
          </p:cNvSpPr>
          <p:nvPr>
            <p:ph idx="1"/>
          </p:nvPr>
        </p:nvSpPr>
        <p:spPr>
          <a:xfrm>
            <a:off x="822960" y="1845733"/>
            <a:ext cx="5644102" cy="4404941"/>
          </a:xfrm>
        </p:spPr>
        <p:txBody>
          <a:bodyPr>
            <a:normAutofit lnSpcReduction="10000"/>
          </a:bodyPr>
          <a:lstStyle/>
          <a:p>
            <a:r>
              <a:rPr lang="en-GB" sz="1800" dirty="0"/>
              <a:t>As well as individual </a:t>
            </a:r>
            <a:r>
              <a:rPr lang="en-GB" sz="1800" dirty="0" err="1"/>
              <a:t>precarity</a:t>
            </a:r>
            <a:r>
              <a:rPr lang="en-GB" sz="1800" dirty="0"/>
              <a:t>, also </a:t>
            </a:r>
            <a:r>
              <a:rPr lang="en-GB" sz="1800" dirty="0" err="1"/>
              <a:t>precarity</a:t>
            </a:r>
            <a:r>
              <a:rPr lang="en-GB" sz="1800" dirty="0"/>
              <a:t> of the collective culture of rural cosmopolitanism</a:t>
            </a:r>
          </a:p>
          <a:p>
            <a:r>
              <a:rPr lang="en-GB" sz="1800" b="1" dirty="0"/>
              <a:t>Economic </a:t>
            </a:r>
            <a:r>
              <a:rPr lang="en-GB" sz="1800" b="1" dirty="0" err="1"/>
              <a:t>precarity</a:t>
            </a:r>
            <a:endParaRPr lang="en-GB" sz="1800" b="1" dirty="0"/>
          </a:p>
          <a:p>
            <a:pPr indent="-180000">
              <a:buFont typeface="Arial" panose="020B0604020202020204" pitchFamily="34" charset="0"/>
              <a:buChar char="•"/>
            </a:pPr>
            <a:r>
              <a:rPr lang="en-GB" sz="1800" dirty="0"/>
              <a:t>International migration to fill labour shortages</a:t>
            </a:r>
          </a:p>
          <a:p>
            <a:pPr indent="-180000">
              <a:buFont typeface="Arial" panose="020B0604020202020204" pitchFamily="34" charset="0"/>
              <a:buChar char="•"/>
            </a:pPr>
            <a:r>
              <a:rPr lang="en-GB" sz="1800" dirty="0"/>
              <a:t>Situation changed with 2008 economic crisis</a:t>
            </a:r>
          </a:p>
          <a:p>
            <a:pPr indent="-180000">
              <a:buFont typeface="Arial" panose="020B0604020202020204" pitchFamily="34" charset="0"/>
              <a:buChar char="•"/>
            </a:pPr>
            <a:r>
              <a:rPr lang="en-GB" sz="1800" dirty="0"/>
              <a:t>Meat processing plant in </a:t>
            </a:r>
            <a:r>
              <a:rPr lang="en-GB" sz="1800" dirty="0" err="1"/>
              <a:t>Gort</a:t>
            </a:r>
            <a:r>
              <a:rPr lang="en-GB" sz="1800" dirty="0"/>
              <a:t> closed in 2008 after fire</a:t>
            </a:r>
          </a:p>
          <a:p>
            <a:pPr indent="-180000">
              <a:buFont typeface="Arial" panose="020B0604020202020204" pitchFamily="34" charset="0"/>
              <a:buChar char="•"/>
            </a:pPr>
            <a:r>
              <a:rPr lang="en-GB" sz="1800" dirty="0"/>
              <a:t>Brazilian workers instead queuing for daily piece-work on farms</a:t>
            </a:r>
          </a:p>
          <a:p>
            <a:pPr indent="-180000">
              <a:buFont typeface="Arial" panose="020B0604020202020204" pitchFamily="34" charset="0"/>
              <a:buChar char="•"/>
            </a:pPr>
            <a:r>
              <a:rPr lang="en-GB" sz="1800" dirty="0"/>
              <a:t>Many migrants returned to Brazil</a:t>
            </a:r>
          </a:p>
          <a:p>
            <a:pPr indent="-180000">
              <a:buFont typeface="Arial" panose="020B0604020202020204" pitchFamily="34" charset="0"/>
              <a:buChar char="•"/>
            </a:pPr>
            <a:r>
              <a:rPr lang="en-GB" sz="1800" dirty="0"/>
              <a:t>Brazilian community in </a:t>
            </a:r>
            <a:r>
              <a:rPr lang="en-GB" sz="1800" dirty="0" err="1"/>
              <a:t>Gort</a:t>
            </a:r>
            <a:r>
              <a:rPr lang="en-GB" sz="1800" dirty="0"/>
              <a:t> fell from &gt;1500 in 2008 to      &lt; 300 in 2011</a:t>
            </a:r>
          </a:p>
          <a:p>
            <a:pPr indent="-180000">
              <a:buFont typeface="Arial" panose="020B0604020202020204" pitchFamily="34" charset="0"/>
              <a:buChar char="•"/>
            </a:pPr>
            <a:r>
              <a:rPr lang="en-GB" sz="1800" dirty="0"/>
              <a:t>Impact of sudden drop in population on local economy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5347" b="13158"/>
          <a:stretch/>
        </p:blipFill>
        <p:spPr>
          <a:xfrm>
            <a:off x="5827594" y="2770496"/>
            <a:ext cx="2790923" cy="868583"/>
          </a:xfrm>
          <a:prstGeom prst="rect">
            <a:avLst/>
          </a:prstGeom>
        </p:spPr>
      </p:pic>
      <p:pic>
        <p:nvPicPr>
          <p:cNvPr id="6" name="Picture 5">
            <a:extLst>
              <a:ext uri="{FF2B5EF4-FFF2-40B4-BE49-F238E27FC236}">
                <a16:creationId xmlns:a16="http://schemas.microsoft.com/office/drawing/2014/main" id="{3A89DBCD-C2A9-4C2E-95D2-FC5E4B0E2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062" y="3847266"/>
            <a:ext cx="2199861" cy="1649896"/>
          </a:xfrm>
          <a:prstGeom prst="rect">
            <a:avLst/>
          </a:prstGeom>
        </p:spPr>
      </p:pic>
      <p:pic>
        <p:nvPicPr>
          <p:cNvPr id="8" name="Picture 7">
            <a:extLst>
              <a:ext uri="{FF2B5EF4-FFF2-40B4-BE49-F238E27FC236}">
                <a16:creationId xmlns:a16="http://schemas.microsoft.com/office/drawing/2014/main" id="{5FAB4736-5C6B-452E-9D71-7D7AC1EB61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159" t="17004" r="20145" b="17874"/>
          <a:stretch/>
        </p:blipFill>
        <p:spPr>
          <a:xfrm>
            <a:off x="7592775" y="5290713"/>
            <a:ext cx="1153662" cy="959961"/>
          </a:xfrm>
          <a:prstGeom prst="rect">
            <a:avLst/>
          </a:prstGeom>
        </p:spPr>
      </p:pic>
    </p:spTree>
    <p:extLst>
      <p:ext uri="{BB962C8B-B14F-4D97-AF65-F5344CB8AC3E}">
        <p14:creationId xmlns:p14="http://schemas.microsoft.com/office/powerpoint/2010/main" val="3150848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Precarious Rural Cosmopolitanism</a:t>
            </a:r>
          </a:p>
        </p:txBody>
      </p:sp>
      <p:sp>
        <p:nvSpPr>
          <p:cNvPr id="3" name="Content Placeholder 2"/>
          <p:cNvSpPr>
            <a:spLocks noGrp="1"/>
          </p:cNvSpPr>
          <p:nvPr>
            <p:ph idx="1"/>
          </p:nvPr>
        </p:nvSpPr>
        <p:spPr/>
        <p:txBody>
          <a:bodyPr/>
          <a:lstStyle/>
          <a:p>
            <a:r>
              <a:rPr lang="en-GB" b="1" dirty="0"/>
              <a:t>Political </a:t>
            </a:r>
            <a:r>
              <a:rPr lang="en-GB" b="1" dirty="0" err="1"/>
              <a:t>Precarity</a:t>
            </a:r>
            <a:endParaRPr lang="en-GB" b="1" dirty="0"/>
          </a:p>
          <a:p>
            <a:r>
              <a:rPr lang="en-GB" dirty="0"/>
              <a:t>Hardening of approach to undocumented workers</a:t>
            </a:r>
          </a:p>
          <a:p>
            <a:r>
              <a:rPr lang="en-GB" dirty="0"/>
              <a:t>Austerity re-structuring of the state involves centralising of services, taking these away from migrant communities</a:t>
            </a:r>
          </a:p>
          <a:p>
            <a:endParaRPr lang="en-GB" dirty="0"/>
          </a:p>
          <a:p>
            <a:r>
              <a:rPr lang="en-GB" dirty="0"/>
              <a:t>“We had a wonderful immigration guard who had a great understanding. He retired. Then we’ve had another but there have been changes and a reduction in services in relation to guards [police] here. Now we’ve got an immigration guard who travels from </a:t>
            </a:r>
            <a:r>
              <a:rPr lang="en-GB" dirty="0" err="1"/>
              <a:t>Loughrea</a:t>
            </a:r>
            <a:r>
              <a:rPr lang="en-GB" dirty="0"/>
              <a:t> on certain days and times and it’s not the same … The noose is tightening and tightening” (A, Community worker, </a:t>
            </a:r>
            <a:r>
              <a:rPr lang="en-GB" dirty="0" err="1"/>
              <a:t>Gort</a:t>
            </a:r>
            <a:r>
              <a:rPr lang="en-GB" dirty="0"/>
              <a:t>)</a:t>
            </a:r>
          </a:p>
        </p:txBody>
      </p:sp>
    </p:spTree>
    <p:extLst>
      <p:ext uri="{BB962C8B-B14F-4D97-AF65-F5344CB8AC3E}">
        <p14:creationId xmlns:p14="http://schemas.microsoft.com/office/powerpoint/2010/main" val="2244903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Precarious Rural Cosmopolitanism</a:t>
            </a:r>
          </a:p>
        </p:txBody>
      </p:sp>
      <p:sp>
        <p:nvSpPr>
          <p:cNvPr id="3" name="Content Placeholder 2"/>
          <p:cNvSpPr>
            <a:spLocks noGrp="1"/>
          </p:cNvSpPr>
          <p:nvPr>
            <p:ph idx="1"/>
          </p:nvPr>
        </p:nvSpPr>
        <p:spPr/>
        <p:txBody>
          <a:bodyPr/>
          <a:lstStyle/>
          <a:p>
            <a:r>
              <a:rPr lang="en-GB" b="1" dirty="0"/>
              <a:t>Cultural </a:t>
            </a:r>
            <a:r>
              <a:rPr lang="en-GB" b="1" dirty="0" err="1"/>
              <a:t>precarity</a:t>
            </a:r>
            <a:endParaRPr lang="en-GB" b="1" dirty="0"/>
          </a:p>
          <a:p>
            <a:pPr indent="-180000">
              <a:buFont typeface="Arial" panose="020B0604020202020204" pitchFamily="34" charset="0"/>
              <a:buChar char="•"/>
            </a:pPr>
            <a:r>
              <a:rPr lang="en-GB" dirty="0"/>
              <a:t>Attitudes of both long-term residents and migrants informed by media and other external factors.</a:t>
            </a:r>
          </a:p>
          <a:p>
            <a:pPr indent="-180000">
              <a:buFont typeface="Arial" panose="020B0604020202020204" pitchFamily="34" charset="0"/>
              <a:buChar char="•"/>
            </a:pPr>
            <a:r>
              <a:rPr lang="en-GB" dirty="0"/>
              <a:t>In a small town, individuals can be more influential in shaping cultural attitudes and norms.</a:t>
            </a:r>
          </a:p>
          <a:p>
            <a:pPr indent="-180000">
              <a:buFont typeface="Arial" panose="020B0604020202020204" pitchFamily="34" charset="0"/>
              <a:buChar char="•"/>
            </a:pPr>
            <a:r>
              <a:rPr lang="en-GB" dirty="0"/>
              <a:t>Concern in </a:t>
            </a:r>
            <a:r>
              <a:rPr lang="en-GB" dirty="0" err="1"/>
              <a:t>Ballyhaunis</a:t>
            </a:r>
            <a:r>
              <a:rPr lang="en-GB" dirty="0"/>
              <a:t> about ‘hardening’ of attitudes in Muslim community</a:t>
            </a:r>
          </a:p>
          <a:p>
            <a:pPr indent="-180000">
              <a:buFont typeface="Arial" panose="020B0604020202020204" pitchFamily="34" charset="0"/>
              <a:buChar char="•"/>
            </a:pPr>
            <a:r>
              <a:rPr lang="en-GB" dirty="0"/>
              <a:t>One case of radicalisation</a:t>
            </a:r>
          </a:p>
        </p:txBody>
      </p:sp>
    </p:spTree>
    <p:extLst>
      <p:ext uri="{BB962C8B-B14F-4D97-AF65-F5344CB8AC3E}">
        <p14:creationId xmlns:p14="http://schemas.microsoft.com/office/powerpoint/2010/main" val="4146504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lstStyle/>
          <a:p>
            <a:pPr indent="-180000">
              <a:buFont typeface="Arial" panose="020B0604020202020204" pitchFamily="34" charset="0"/>
              <a:buChar char="•"/>
            </a:pPr>
            <a:r>
              <a:rPr lang="en-GB" dirty="0"/>
              <a:t>Evidence of emerging cosmopolitan practice in rural small towns</a:t>
            </a:r>
          </a:p>
          <a:p>
            <a:pPr indent="-180000">
              <a:buFont typeface="Arial" panose="020B0604020202020204" pitchFamily="34" charset="0"/>
              <a:buChar char="•"/>
            </a:pPr>
            <a:r>
              <a:rPr lang="en-GB" dirty="0"/>
              <a:t>Cosmopolitanism is bottom-up, grounded in everyday activity</a:t>
            </a:r>
          </a:p>
          <a:p>
            <a:pPr indent="-180000">
              <a:buFont typeface="Arial" panose="020B0604020202020204" pitchFamily="34" charset="0"/>
              <a:buChar char="•"/>
            </a:pPr>
            <a:r>
              <a:rPr lang="en-GB" dirty="0"/>
              <a:t>Aspects of the rural condition can help to promote cosmopolitanism</a:t>
            </a:r>
          </a:p>
          <a:p>
            <a:pPr indent="-180000">
              <a:buFont typeface="Arial" panose="020B0604020202020204" pitchFamily="34" charset="0"/>
              <a:buChar char="•"/>
            </a:pPr>
            <a:r>
              <a:rPr lang="en-GB" dirty="0"/>
              <a:t>Positive aspects in tension with rural characteristics militating against cosmopolitanism, producing precarious rural cosmopolitanism</a:t>
            </a:r>
          </a:p>
          <a:p>
            <a:pPr indent="-180000">
              <a:buFont typeface="Arial" panose="020B0604020202020204" pitchFamily="34" charset="0"/>
              <a:buChar char="•"/>
            </a:pPr>
            <a:r>
              <a:rPr lang="en-GB" dirty="0"/>
              <a:t>Combination of individual </a:t>
            </a:r>
            <a:r>
              <a:rPr lang="en-GB" dirty="0" err="1"/>
              <a:t>precarity</a:t>
            </a:r>
            <a:r>
              <a:rPr lang="en-GB" dirty="0"/>
              <a:t> of migrants and collective </a:t>
            </a:r>
            <a:r>
              <a:rPr lang="en-GB" dirty="0" err="1"/>
              <a:t>precarity</a:t>
            </a:r>
            <a:r>
              <a:rPr lang="en-GB" dirty="0"/>
              <a:t> of rural cosmopolitanism</a:t>
            </a:r>
          </a:p>
          <a:p>
            <a:pPr indent="-180000">
              <a:buFont typeface="Arial" panose="020B0604020202020204" pitchFamily="34" charset="0"/>
              <a:buChar char="•"/>
            </a:pPr>
            <a:r>
              <a:rPr lang="en-GB" dirty="0"/>
              <a:t>Changes in wider economic, political and cultural climates affect the expression and performance of rural cosmopolitanism</a:t>
            </a:r>
          </a:p>
        </p:txBody>
      </p:sp>
      <p:sp>
        <p:nvSpPr>
          <p:cNvPr id="4" name="TextBox 3"/>
          <p:cNvSpPr txBox="1"/>
          <p:nvPr/>
        </p:nvSpPr>
        <p:spPr>
          <a:xfrm>
            <a:off x="436728" y="6482687"/>
            <a:ext cx="8325135" cy="369332"/>
          </a:xfrm>
          <a:prstGeom prst="rect">
            <a:avLst/>
          </a:prstGeom>
          <a:noFill/>
        </p:spPr>
        <p:txBody>
          <a:bodyPr wrap="square" rtlCol="0">
            <a:spAutoFit/>
          </a:bodyPr>
          <a:lstStyle/>
          <a:p>
            <a:r>
              <a:rPr lang="en-GB" dirty="0">
                <a:solidFill>
                  <a:schemeClr val="bg1"/>
                </a:solidFill>
              </a:rPr>
              <a:t>Slides available at: http://globalruralproject.wordpress.com    Twitter: @</a:t>
            </a:r>
            <a:r>
              <a:rPr lang="en-GB" dirty="0" err="1">
                <a:solidFill>
                  <a:schemeClr val="bg1"/>
                </a:solidFill>
              </a:rPr>
              <a:t>globalrural</a:t>
            </a:r>
            <a:endParaRPr lang="en-GB" dirty="0">
              <a:solidFill>
                <a:schemeClr val="bg1"/>
              </a:solidFill>
            </a:endParaRPr>
          </a:p>
        </p:txBody>
      </p:sp>
    </p:spTree>
    <p:extLst>
      <p:ext uri="{BB962C8B-B14F-4D97-AF65-F5344CB8AC3E}">
        <p14:creationId xmlns:p14="http://schemas.microsoft.com/office/powerpoint/2010/main" val="179847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Ireland</a:t>
            </a:r>
          </a:p>
        </p:txBody>
      </p:sp>
      <p:sp>
        <p:nvSpPr>
          <p:cNvPr id="3" name="Content Placeholder 2"/>
          <p:cNvSpPr>
            <a:spLocks noGrp="1"/>
          </p:cNvSpPr>
          <p:nvPr>
            <p:ph idx="1"/>
          </p:nvPr>
        </p:nvSpPr>
        <p:spPr>
          <a:xfrm>
            <a:off x="822960" y="1845734"/>
            <a:ext cx="3926462" cy="4023360"/>
          </a:xfrm>
        </p:spPr>
        <p:txBody>
          <a:bodyPr>
            <a:normAutofit fontScale="92500" lnSpcReduction="20000"/>
          </a:bodyPr>
          <a:lstStyle/>
          <a:p>
            <a:pPr marL="180000" indent="-180000">
              <a:buFont typeface="Arial" panose="020B0604020202020204" pitchFamily="34" charset="0"/>
              <a:buChar char="•"/>
            </a:pPr>
            <a:r>
              <a:rPr lang="en-GB" dirty="0"/>
              <a:t>Ireland historically a country of emigration not immigration</a:t>
            </a:r>
          </a:p>
          <a:p>
            <a:pPr marL="180000" indent="-180000">
              <a:buFont typeface="Arial" panose="020B0604020202020204" pitchFamily="34" charset="0"/>
              <a:buChar char="•"/>
            </a:pPr>
            <a:r>
              <a:rPr lang="en-GB" dirty="0"/>
              <a:t>Rural Ireland conventionally defined by depopulation and a hegemonic white Catholic </a:t>
            </a:r>
            <a:r>
              <a:rPr lang="en-GB" dirty="0" err="1"/>
              <a:t>celtic</a:t>
            </a:r>
            <a:r>
              <a:rPr lang="en-GB" dirty="0"/>
              <a:t> culture</a:t>
            </a:r>
          </a:p>
          <a:p>
            <a:pPr marL="180000" indent="-180000">
              <a:buFont typeface="Arial" panose="020B0604020202020204" pitchFamily="34" charset="0"/>
              <a:buChar char="•"/>
            </a:pPr>
            <a:r>
              <a:rPr lang="en-GB" dirty="0"/>
              <a:t>‘Celtic Tiger’ economic boom in 1990s reversed migration flows</a:t>
            </a:r>
          </a:p>
          <a:p>
            <a:pPr marL="180000" indent="-180000">
              <a:buFont typeface="Arial" panose="020B0604020202020204" pitchFamily="34" charset="0"/>
              <a:buChar char="•"/>
            </a:pPr>
            <a:r>
              <a:rPr lang="en-GB" dirty="0"/>
              <a:t>In rural Ireland, creation of new employment opportunities for endogenous population resulted in labour shortages in lower-paid, lower-status jobs (e.g. agricultural labour, care, hospitality, food processing)</a:t>
            </a:r>
          </a:p>
          <a:p>
            <a:pPr marL="180000" indent="-180000">
              <a:buFont typeface="Arial" panose="020B0604020202020204" pitchFamily="34" charset="0"/>
              <a:buChar char="•"/>
            </a:pPr>
            <a:r>
              <a:rPr lang="en-GB" dirty="0"/>
              <a:t>Significant immigration to Ireland during 1990s and early 2000s</a:t>
            </a:r>
          </a:p>
          <a:p>
            <a:endParaRPr lang="en-GB" dirty="0"/>
          </a:p>
        </p:txBody>
      </p:sp>
      <p:pic>
        <p:nvPicPr>
          <p:cNvPr id="4" name="Picture 3"/>
          <p:cNvPicPr>
            <a:picLocks noChangeAspect="1"/>
          </p:cNvPicPr>
          <p:nvPr/>
        </p:nvPicPr>
        <p:blipFill>
          <a:blip r:embed="rId2"/>
          <a:stretch>
            <a:fillRect/>
          </a:stretch>
        </p:blipFill>
        <p:spPr>
          <a:xfrm>
            <a:off x="4852527" y="2247971"/>
            <a:ext cx="3802926" cy="2105665"/>
          </a:xfrm>
          <a:prstGeom prst="rect">
            <a:avLst/>
          </a:prstGeom>
        </p:spPr>
      </p:pic>
    </p:spTree>
    <p:extLst>
      <p:ext uri="{BB962C8B-B14F-4D97-AF65-F5344CB8AC3E}">
        <p14:creationId xmlns:p14="http://schemas.microsoft.com/office/powerpoint/2010/main" val="82264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Ireland</a:t>
            </a:r>
          </a:p>
        </p:txBody>
      </p:sp>
      <p:sp>
        <p:nvSpPr>
          <p:cNvPr id="3" name="Content Placeholder 2"/>
          <p:cNvSpPr>
            <a:spLocks noGrp="1"/>
          </p:cNvSpPr>
          <p:nvPr>
            <p:ph idx="1"/>
          </p:nvPr>
        </p:nvSpPr>
        <p:spPr>
          <a:xfrm>
            <a:off x="822960" y="1845734"/>
            <a:ext cx="3435142" cy="4023360"/>
          </a:xfrm>
        </p:spPr>
        <p:txBody>
          <a:bodyPr/>
          <a:lstStyle/>
          <a:p>
            <a:pPr indent="-180000">
              <a:buFont typeface="Arial" panose="020B0604020202020204" pitchFamily="34" charset="0"/>
              <a:buChar char="•"/>
            </a:pPr>
            <a:r>
              <a:rPr lang="en-GB" dirty="0"/>
              <a:t>Largest numbers of immigrants concentrated in Dublin and other cities</a:t>
            </a:r>
          </a:p>
          <a:p>
            <a:pPr indent="-180000">
              <a:buFont typeface="Arial" panose="020B0604020202020204" pitchFamily="34" charset="0"/>
              <a:buChar char="•"/>
            </a:pPr>
            <a:r>
              <a:rPr lang="en-GB" dirty="0"/>
              <a:t>International migration to all parts of the country</a:t>
            </a:r>
          </a:p>
          <a:p>
            <a:pPr indent="-180000">
              <a:buFont typeface="Arial" panose="020B0604020202020204" pitchFamily="34" charset="0"/>
              <a:buChar char="•"/>
            </a:pPr>
            <a:r>
              <a:rPr lang="en-GB" dirty="0"/>
              <a:t>Highest relative proportions of international migrants found in rural small town</a:t>
            </a:r>
          </a:p>
        </p:txBody>
      </p:sp>
      <p:pic>
        <p:nvPicPr>
          <p:cNvPr id="4" name="Picture 3"/>
          <p:cNvPicPr>
            <a:picLocks noChangeAspect="1"/>
          </p:cNvPicPr>
          <p:nvPr/>
        </p:nvPicPr>
        <p:blipFill>
          <a:blip r:embed="rId2"/>
          <a:stretch>
            <a:fillRect/>
          </a:stretch>
        </p:blipFill>
        <p:spPr>
          <a:xfrm>
            <a:off x="4349448" y="1984683"/>
            <a:ext cx="1840161" cy="2819329"/>
          </a:xfrm>
          <a:prstGeom prst="rect">
            <a:avLst/>
          </a:prstGeom>
        </p:spPr>
      </p:pic>
      <p:pic>
        <p:nvPicPr>
          <p:cNvPr id="5" name="Picture 4"/>
          <p:cNvPicPr>
            <a:picLocks noChangeAspect="1"/>
          </p:cNvPicPr>
          <p:nvPr/>
        </p:nvPicPr>
        <p:blipFill>
          <a:blip r:embed="rId3"/>
          <a:stretch>
            <a:fillRect/>
          </a:stretch>
        </p:blipFill>
        <p:spPr>
          <a:xfrm>
            <a:off x="6046243" y="3853048"/>
            <a:ext cx="2933984" cy="2396571"/>
          </a:xfrm>
          <a:prstGeom prst="rect">
            <a:avLst/>
          </a:prstGeom>
        </p:spPr>
      </p:pic>
      <p:sp>
        <p:nvSpPr>
          <p:cNvPr id="6" name="TextBox 5"/>
          <p:cNvSpPr txBox="1"/>
          <p:nvPr/>
        </p:nvSpPr>
        <p:spPr>
          <a:xfrm>
            <a:off x="6346209" y="2867062"/>
            <a:ext cx="2020551" cy="738664"/>
          </a:xfrm>
          <a:prstGeom prst="rect">
            <a:avLst/>
          </a:prstGeom>
          <a:noFill/>
        </p:spPr>
        <p:txBody>
          <a:bodyPr wrap="square" rtlCol="0">
            <a:spAutoFit/>
          </a:bodyPr>
          <a:lstStyle/>
          <a:p>
            <a:r>
              <a:rPr lang="en-GB" sz="1400" dirty="0"/>
              <a:t>Source: Census 2011 Profile 6: Migration and Diversity</a:t>
            </a:r>
          </a:p>
        </p:txBody>
      </p:sp>
    </p:spTree>
    <p:extLst>
      <p:ext uri="{BB962C8B-B14F-4D97-AF65-F5344CB8AC3E}">
        <p14:creationId xmlns:p14="http://schemas.microsoft.com/office/powerpoint/2010/main" val="368642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559" y="1856929"/>
            <a:ext cx="4943542" cy="1754326"/>
          </a:xfrm>
          <a:prstGeom prst="rect">
            <a:avLst/>
          </a:prstGeom>
          <a:noFill/>
        </p:spPr>
        <p:txBody>
          <a:bodyPr wrap="square" rtlCol="0">
            <a:spAutoFit/>
          </a:bodyPr>
          <a:lstStyle/>
          <a:p>
            <a:r>
              <a:rPr lang="en-GB" sz="2800" b="1" dirty="0" err="1"/>
              <a:t>Gort</a:t>
            </a:r>
            <a:r>
              <a:rPr lang="en-GB" sz="2800" dirty="0"/>
              <a:t> </a:t>
            </a:r>
            <a:r>
              <a:rPr lang="en-GB" sz="2400" dirty="0"/>
              <a:t>County Galway</a:t>
            </a:r>
          </a:p>
          <a:p>
            <a:r>
              <a:rPr lang="en-GB" sz="2000" dirty="0"/>
              <a:t>‘Rio on Shannon’</a:t>
            </a:r>
          </a:p>
          <a:p>
            <a:endParaRPr lang="en-GB" sz="2000" dirty="0"/>
          </a:p>
          <a:p>
            <a:r>
              <a:rPr lang="en-GB" sz="2000" dirty="0"/>
              <a:t>Population 2,644 (2011)</a:t>
            </a:r>
          </a:p>
          <a:p>
            <a:r>
              <a:rPr lang="en-GB" sz="2000" dirty="0"/>
              <a:t>Over 40% of population in 2008 was Brazilian</a:t>
            </a:r>
          </a:p>
        </p:txBody>
      </p:sp>
      <p:sp>
        <p:nvSpPr>
          <p:cNvPr id="3" name="TextBox 2"/>
          <p:cNvSpPr txBox="1"/>
          <p:nvPr/>
        </p:nvSpPr>
        <p:spPr>
          <a:xfrm>
            <a:off x="822960" y="4038600"/>
            <a:ext cx="4786270" cy="2062103"/>
          </a:xfrm>
          <a:prstGeom prst="rect">
            <a:avLst/>
          </a:prstGeom>
          <a:noFill/>
        </p:spPr>
        <p:txBody>
          <a:bodyPr wrap="square" rtlCol="0">
            <a:spAutoFit/>
          </a:bodyPr>
          <a:lstStyle/>
          <a:p>
            <a:r>
              <a:rPr lang="en-GB" sz="2800" b="1" dirty="0" err="1"/>
              <a:t>Ballyhaunis</a:t>
            </a:r>
            <a:r>
              <a:rPr lang="en-GB" sz="2800" dirty="0"/>
              <a:t> </a:t>
            </a:r>
            <a:r>
              <a:rPr lang="en-GB" sz="2400" dirty="0"/>
              <a:t>County Mayo</a:t>
            </a:r>
          </a:p>
          <a:p>
            <a:r>
              <a:rPr lang="en-GB" sz="2000" dirty="0"/>
              <a:t>‘Ireland’s most diverse town’</a:t>
            </a:r>
          </a:p>
          <a:p>
            <a:endParaRPr lang="en-GB" sz="2000" dirty="0"/>
          </a:p>
          <a:p>
            <a:r>
              <a:rPr lang="en-GB" sz="2000" dirty="0"/>
              <a:t>Population 2,312 (2011)</a:t>
            </a:r>
          </a:p>
          <a:p>
            <a:r>
              <a:rPr lang="en-GB" sz="2000" dirty="0"/>
              <a:t>43 nationalities recorded in 2011 census</a:t>
            </a:r>
          </a:p>
          <a:p>
            <a:r>
              <a:rPr lang="en-GB" sz="2000" dirty="0"/>
              <a:t>48% born outside Ireland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628" b="26046"/>
          <a:stretch/>
        </p:blipFill>
        <p:spPr>
          <a:xfrm>
            <a:off x="1394665" y="1846940"/>
            <a:ext cx="2384573" cy="17080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3004" y="4038600"/>
            <a:ext cx="2716930" cy="2037698"/>
          </a:xfrm>
          <a:prstGeom prst="rect">
            <a:avLst/>
          </a:prstGeom>
        </p:spPr>
      </p:pic>
      <p:sp>
        <p:nvSpPr>
          <p:cNvPr id="5" name="Title 4"/>
          <p:cNvSpPr>
            <a:spLocks noGrp="1"/>
          </p:cNvSpPr>
          <p:nvPr>
            <p:ph type="title"/>
          </p:nvPr>
        </p:nvSpPr>
        <p:spPr/>
        <p:txBody>
          <a:bodyPr/>
          <a:lstStyle/>
          <a:p>
            <a:r>
              <a:rPr lang="en-GB" dirty="0"/>
              <a:t>Case Study: Ireland</a:t>
            </a:r>
          </a:p>
        </p:txBody>
      </p:sp>
    </p:spTree>
    <p:extLst>
      <p:ext uri="{BB962C8B-B14F-4D97-AF65-F5344CB8AC3E}">
        <p14:creationId xmlns:p14="http://schemas.microsoft.com/office/powerpoint/2010/main" val="146877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Gort</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601304217"/>
              </p:ext>
            </p:extLst>
          </p:nvPr>
        </p:nvGraphicFramePr>
        <p:xfrm>
          <a:off x="742788" y="3499834"/>
          <a:ext cx="7422417"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42788" y="1996225"/>
            <a:ext cx="4383004" cy="1200329"/>
          </a:xfrm>
          <a:prstGeom prst="rect">
            <a:avLst/>
          </a:prstGeom>
          <a:noFill/>
        </p:spPr>
        <p:txBody>
          <a:bodyPr wrap="square" rtlCol="0">
            <a:spAutoFit/>
          </a:bodyPr>
          <a:lstStyle/>
          <a:p>
            <a:r>
              <a:rPr lang="en-GB" dirty="0"/>
              <a:t>Brazilian migrants first recruited to work in meat processing plant in 1999</a:t>
            </a:r>
          </a:p>
          <a:p>
            <a:r>
              <a:rPr lang="en-GB" dirty="0"/>
              <a:t>At peak in 2008 Brazilian constituted around 40% of the population of the town</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9161" y="1952470"/>
            <a:ext cx="2917599" cy="1287837"/>
          </a:xfrm>
          <a:prstGeom prst="rect">
            <a:avLst/>
          </a:prstGeom>
        </p:spPr>
      </p:pic>
    </p:spTree>
    <p:extLst>
      <p:ext uri="{BB962C8B-B14F-4D97-AF65-F5344CB8AC3E}">
        <p14:creationId xmlns:p14="http://schemas.microsoft.com/office/powerpoint/2010/main" val="259266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Ballyhaunis</a:t>
            </a:r>
            <a:endParaRPr lang="en-GB" dirty="0"/>
          </a:p>
        </p:txBody>
      </p:sp>
      <p:sp>
        <p:nvSpPr>
          <p:cNvPr id="4" name="TextBox 3"/>
          <p:cNvSpPr txBox="1"/>
          <p:nvPr/>
        </p:nvSpPr>
        <p:spPr>
          <a:xfrm>
            <a:off x="400496" y="1957527"/>
            <a:ext cx="2512825" cy="1200329"/>
          </a:xfrm>
          <a:prstGeom prst="rect">
            <a:avLst/>
          </a:prstGeom>
          <a:noFill/>
        </p:spPr>
        <p:txBody>
          <a:bodyPr wrap="square" rtlCol="0">
            <a:spAutoFit/>
          </a:bodyPr>
          <a:lstStyle/>
          <a:p>
            <a:r>
              <a:rPr lang="en-GB" dirty="0"/>
              <a:t>Pakistani and Syrian workers recruited for halal meat plant in 1970s and 1980s</a:t>
            </a:r>
          </a:p>
        </p:txBody>
      </p:sp>
      <p:sp>
        <p:nvSpPr>
          <p:cNvPr id="5" name="TextBox 4"/>
          <p:cNvSpPr txBox="1"/>
          <p:nvPr/>
        </p:nvSpPr>
        <p:spPr>
          <a:xfrm>
            <a:off x="3129340" y="1917065"/>
            <a:ext cx="2208026" cy="1200329"/>
          </a:xfrm>
          <a:prstGeom prst="rect">
            <a:avLst/>
          </a:prstGeom>
          <a:noFill/>
        </p:spPr>
        <p:txBody>
          <a:bodyPr wrap="square" rtlCol="0">
            <a:spAutoFit/>
          </a:bodyPr>
          <a:lstStyle/>
          <a:p>
            <a:r>
              <a:rPr lang="en-GB" dirty="0"/>
              <a:t>Russian and Eastern European economic migrants in late 1990s and 2000s</a:t>
            </a:r>
          </a:p>
        </p:txBody>
      </p:sp>
      <p:sp>
        <p:nvSpPr>
          <p:cNvPr id="6" name="TextBox 5"/>
          <p:cNvSpPr txBox="1"/>
          <p:nvPr/>
        </p:nvSpPr>
        <p:spPr>
          <a:xfrm>
            <a:off x="6276399" y="1784581"/>
            <a:ext cx="2083980" cy="1754326"/>
          </a:xfrm>
          <a:prstGeom prst="rect">
            <a:avLst/>
          </a:prstGeom>
          <a:noFill/>
        </p:spPr>
        <p:txBody>
          <a:bodyPr wrap="square" rtlCol="0">
            <a:spAutoFit/>
          </a:bodyPr>
          <a:lstStyle/>
          <a:p>
            <a:r>
              <a:rPr lang="en-GB" dirty="0"/>
              <a:t>Asylum seekers and refugees housed in Asylum residential centre (2001-) and refugee orientation centre (2007-12)</a:t>
            </a:r>
          </a:p>
        </p:txBody>
      </p:sp>
      <p:graphicFrame>
        <p:nvGraphicFramePr>
          <p:cNvPr id="10" name="Chart 9"/>
          <p:cNvGraphicFramePr>
            <a:graphicFrameLocks/>
          </p:cNvGraphicFramePr>
          <p:nvPr>
            <p:extLst>
              <p:ext uri="{D42A27DB-BD31-4B8C-83A1-F6EECF244321}">
                <p14:modId xmlns:p14="http://schemas.microsoft.com/office/powerpoint/2010/main" val="2412139216"/>
              </p:ext>
            </p:extLst>
          </p:nvPr>
        </p:nvGraphicFramePr>
        <p:xfrm>
          <a:off x="1052623" y="3205076"/>
          <a:ext cx="7123813" cy="3084082"/>
        </p:xfrm>
        <a:graphic>
          <a:graphicData uri="http://schemas.openxmlformats.org/drawingml/2006/chart">
            <c:chart xmlns:c="http://schemas.openxmlformats.org/drawingml/2006/chart" xmlns:r="http://schemas.openxmlformats.org/officeDocument/2006/relationships" r:id="rId2"/>
          </a:graphicData>
        </a:graphic>
      </p:graphicFrame>
      <p:sp>
        <p:nvSpPr>
          <p:cNvPr id="3" name="Down Arrow 2"/>
          <p:cNvSpPr/>
          <p:nvPr/>
        </p:nvSpPr>
        <p:spPr>
          <a:xfrm>
            <a:off x="1511596" y="3157856"/>
            <a:ext cx="191386" cy="20520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6501810" y="3538908"/>
            <a:ext cx="154171" cy="16305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3333308" y="3117394"/>
            <a:ext cx="191386" cy="20520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512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734" y="545910"/>
            <a:ext cx="3679372" cy="4612944"/>
          </a:xfrm>
          <a:prstGeom prst="rect">
            <a:avLst/>
          </a:prstGeom>
        </p:spPr>
      </p:pic>
      <p:sp>
        <p:nvSpPr>
          <p:cNvPr id="3" name="TextBox 2"/>
          <p:cNvSpPr txBox="1"/>
          <p:nvPr/>
        </p:nvSpPr>
        <p:spPr>
          <a:xfrm>
            <a:off x="1712508" y="5254388"/>
            <a:ext cx="2804899" cy="307777"/>
          </a:xfrm>
          <a:prstGeom prst="rect">
            <a:avLst/>
          </a:prstGeom>
          <a:noFill/>
        </p:spPr>
        <p:txBody>
          <a:bodyPr wrap="square" rtlCol="0">
            <a:spAutoFit/>
          </a:bodyPr>
          <a:lstStyle/>
          <a:p>
            <a:r>
              <a:rPr lang="en-GB" sz="1400" i="1" dirty="0"/>
              <a:t>Connaught Telegraph</a:t>
            </a:r>
            <a:r>
              <a:rPr lang="en-GB" sz="1400" dirty="0"/>
              <a:t>, 23/10/12</a:t>
            </a:r>
          </a:p>
        </p:txBody>
      </p:sp>
      <p:pic>
        <p:nvPicPr>
          <p:cNvPr id="4" name="Picture 3"/>
          <p:cNvPicPr>
            <a:picLocks noChangeAspect="1"/>
          </p:cNvPicPr>
          <p:nvPr/>
        </p:nvPicPr>
        <p:blipFill>
          <a:blip r:embed="rId3"/>
          <a:stretch>
            <a:fillRect/>
          </a:stretch>
        </p:blipFill>
        <p:spPr>
          <a:xfrm>
            <a:off x="4694830" y="841682"/>
            <a:ext cx="3856772" cy="3122961"/>
          </a:xfrm>
          <a:prstGeom prst="rect">
            <a:avLst/>
          </a:prstGeom>
        </p:spPr>
      </p:pic>
      <p:sp>
        <p:nvSpPr>
          <p:cNvPr id="5" name="TextBox 4"/>
          <p:cNvSpPr txBox="1"/>
          <p:nvPr/>
        </p:nvSpPr>
        <p:spPr>
          <a:xfrm>
            <a:off x="5895833" y="4135272"/>
            <a:ext cx="2552131" cy="307777"/>
          </a:xfrm>
          <a:prstGeom prst="rect">
            <a:avLst/>
          </a:prstGeom>
          <a:noFill/>
        </p:spPr>
        <p:txBody>
          <a:bodyPr wrap="square" rtlCol="0">
            <a:spAutoFit/>
          </a:bodyPr>
          <a:lstStyle/>
          <a:p>
            <a:pPr algn="r"/>
            <a:r>
              <a:rPr lang="en-GB" sz="1400" i="1" dirty="0"/>
              <a:t>Irish Examiner</a:t>
            </a:r>
            <a:r>
              <a:rPr lang="en-GB" sz="1400" dirty="0"/>
              <a:t>, 2/12/15</a:t>
            </a:r>
          </a:p>
        </p:txBody>
      </p:sp>
    </p:spTree>
    <p:extLst>
      <p:ext uri="{BB962C8B-B14F-4D97-AF65-F5344CB8AC3E}">
        <p14:creationId xmlns:p14="http://schemas.microsoft.com/office/powerpoint/2010/main" val="81918471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514</TotalTime>
  <Words>2954</Words>
  <Application>Microsoft Office PowerPoint</Application>
  <PresentationFormat>On-screen Show (4:3)</PresentationFormat>
  <Paragraphs>188</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Retrospect</vt:lpstr>
      <vt:lpstr>Precarious rural cosmopolitanism and neoliberal globalization in Irish small towns </vt:lpstr>
      <vt:lpstr>Introduction</vt:lpstr>
      <vt:lpstr>Rural cosmopolitanism</vt:lpstr>
      <vt:lpstr>Case Study: Ireland</vt:lpstr>
      <vt:lpstr>Case Study: Ireland</vt:lpstr>
      <vt:lpstr>Case Study: Ireland</vt:lpstr>
      <vt:lpstr>Gort</vt:lpstr>
      <vt:lpstr>Ballyhaunis</vt:lpstr>
      <vt:lpstr>PowerPoint Presentation</vt:lpstr>
      <vt:lpstr>Cosmopolitan subjects</vt:lpstr>
      <vt:lpstr>Conviviality and Respect</vt:lpstr>
      <vt:lpstr>Hybridity</vt:lpstr>
      <vt:lpstr>Hybridity</vt:lpstr>
      <vt:lpstr>Hybridity</vt:lpstr>
      <vt:lpstr>Manufactured Multiculturalism?</vt:lpstr>
      <vt:lpstr>Spaces of Engagement</vt:lpstr>
      <vt:lpstr>Spaces of Engagement: Churches</vt:lpstr>
      <vt:lpstr>Spaces of Engagement: Churches</vt:lpstr>
      <vt:lpstr>Spaces of Engagement: Schools</vt:lpstr>
      <vt:lpstr>Spaces of Engagement: Schools</vt:lpstr>
      <vt:lpstr>Spaces of Engagement: Schools</vt:lpstr>
      <vt:lpstr>Spaces of Engagement: Schools</vt:lpstr>
      <vt:lpstr>Spaces of Engagement: Schools</vt:lpstr>
      <vt:lpstr>Spaces of Engagement: Sports</vt:lpstr>
      <vt:lpstr>Spaces of Engagement: Sports</vt:lpstr>
      <vt:lpstr>Spaces of Engagement: Sports</vt:lpstr>
      <vt:lpstr>Spaces of Engagement: Sports</vt:lpstr>
      <vt:lpstr>Spaces of Engagement: Sports</vt:lpstr>
      <vt:lpstr>Rural Cosmopolitanism?</vt:lpstr>
      <vt:lpstr>Rural Cosmopolitanism?</vt:lpstr>
      <vt:lpstr>Precarious Rural Cosmopolitanism</vt:lpstr>
      <vt:lpstr>Precarious Rural Cosmopolitanism</vt:lpstr>
      <vt:lpstr>Precarious Rural Cosmopolitanism</vt:lpstr>
      <vt:lpstr>Precarious Rural Cosmopolitanism</vt:lpstr>
      <vt:lpstr>Precarious Rural Cosmopolitanism</vt:lpstr>
      <vt:lpstr>Precarious Rural Cosmopolitanism</vt:lpstr>
      <vt:lpstr>Precarious Rural Cosmopolitanism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Precarious rural cosmopolitanism and everyday spaces of engagement</dc:title>
  <dc:creator>Michael Woods</dc:creator>
  <cp:lastModifiedBy>Michael Woods</cp:lastModifiedBy>
  <cp:revision>46</cp:revision>
  <dcterms:created xsi:type="dcterms:W3CDTF">2016-08-10T15:08:55Z</dcterms:created>
  <dcterms:modified xsi:type="dcterms:W3CDTF">2017-08-28T20:13:51Z</dcterms:modified>
</cp:coreProperties>
</file>