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0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251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416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06168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7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822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7/27/2015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49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7/27/2015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292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7/27/2015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43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7/27/2015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441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7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7/27/2015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2320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mailto:m.woods@aber.ac.uk"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aber.ac.uk/images/id-2007/emf/aber-uni-logo.em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808" y="1416675"/>
            <a:ext cx="5809660" cy="2743201"/>
          </a:xfrm>
        </p:spPr>
        <p:txBody>
          <a:bodyPr>
            <a:normAutofit/>
          </a:bodyPr>
          <a:lstStyle/>
          <a:p>
            <a:r>
              <a:rPr lang="en-GB" sz="4800" b="1" dirty="0" smtClean="0"/>
              <a:t>Rethinking rural responses to globalization: an assemblage approach</a:t>
            </a:r>
            <a:endParaRPr lang="en-GB" sz="4800" b="1" dirty="0"/>
          </a:p>
        </p:txBody>
      </p:sp>
      <p:sp>
        <p:nvSpPr>
          <p:cNvPr id="3" name="Subtitle 2"/>
          <p:cNvSpPr>
            <a:spLocks noGrp="1"/>
          </p:cNvSpPr>
          <p:nvPr>
            <p:ph type="subTitle" idx="1"/>
          </p:nvPr>
        </p:nvSpPr>
        <p:spPr>
          <a:xfrm>
            <a:off x="732808" y="4391696"/>
            <a:ext cx="3839192" cy="1648496"/>
          </a:xfrm>
        </p:spPr>
        <p:txBody>
          <a:bodyPr>
            <a:normAutofit fontScale="92500" lnSpcReduction="10000"/>
          </a:bodyPr>
          <a:lstStyle/>
          <a:p>
            <a:r>
              <a:rPr lang="en-GB" b="1" dirty="0" smtClean="0"/>
              <a:t>Michael woods</a:t>
            </a:r>
          </a:p>
          <a:p>
            <a:r>
              <a:rPr lang="en-GB" b="1" cap="none" dirty="0" smtClean="0"/>
              <a:t>Aberystwyth University</a:t>
            </a:r>
            <a:endParaRPr lang="en-GB" b="1" dirty="0" smtClean="0"/>
          </a:p>
          <a:p>
            <a:r>
              <a:rPr lang="en-GB" sz="1900" cap="none" dirty="0" smtClean="0">
                <a:hlinkClick r:id="rId2"/>
              </a:rPr>
              <a:t>m.woods@aber.ac.uk</a:t>
            </a:r>
            <a:endParaRPr lang="en-GB" sz="1900" dirty="0" smtClean="0"/>
          </a:p>
          <a:p>
            <a:r>
              <a:rPr lang="en-GB" sz="1900" cap="none" dirty="0" smtClean="0"/>
              <a:t>Twitter: @</a:t>
            </a:r>
            <a:r>
              <a:rPr lang="en-GB" sz="1900" cap="none" dirty="0" err="1" smtClean="0"/>
              <a:t>globalrural</a:t>
            </a:r>
            <a:endParaRPr lang="en-GB" sz="1900" cap="none" dirty="0"/>
          </a:p>
        </p:txBody>
      </p:sp>
      <p:sp>
        <p:nvSpPr>
          <p:cNvPr id="4" name="TextBox 3"/>
          <p:cNvSpPr txBox="1"/>
          <p:nvPr/>
        </p:nvSpPr>
        <p:spPr>
          <a:xfrm>
            <a:off x="732808" y="437901"/>
            <a:ext cx="7651338" cy="603883"/>
          </a:xfrm>
          <a:prstGeom prst="rect">
            <a:avLst/>
          </a:prstGeom>
          <a:noFill/>
        </p:spPr>
        <p:txBody>
          <a:bodyPr wrap="square" rtlCol="0">
            <a:spAutoFit/>
          </a:bodyPr>
          <a:lstStyle/>
          <a:p>
            <a:pPr algn="ctr"/>
            <a:r>
              <a:rPr lang="en-GB" sz="1662" dirty="0" smtClean="0"/>
              <a:t>IGU Commission on the Sustainability of Rural Systems Annual Colloquium</a:t>
            </a:r>
            <a:endParaRPr lang="en-GB" sz="1662" dirty="0"/>
          </a:p>
          <a:p>
            <a:pPr algn="ctr"/>
            <a:r>
              <a:rPr lang="en-GB" sz="1662" dirty="0" smtClean="0"/>
              <a:t>Lisbon and Porto </a:t>
            </a:r>
            <a:r>
              <a:rPr lang="en-GB" sz="1662" dirty="0"/>
              <a:t>– July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92333" y="1868063"/>
            <a:ext cx="2619215" cy="1964411"/>
          </a:xfrm>
          <a:prstGeom prst="rect">
            <a:avLst/>
          </a:prstGeom>
        </p:spPr>
      </p:pic>
      <p:pic>
        <p:nvPicPr>
          <p:cNvPr id="6" name="Picture 5" descr="Photo of Aberystwyth University Logo.">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2095" y="4662162"/>
            <a:ext cx="1944216" cy="4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https://encrypted-tbn1.gstatic.com/images?q=tbn:ANd9GcQKao9gPMQm9W707LzESir-WHdZIVFxYRu9P7P49dzQH52SQmwV"/>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47787" y="5403065"/>
            <a:ext cx="728615" cy="7868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7833" y="5442565"/>
            <a:ext cx="1616313" cy="707834"/>
          </a:xfrm>
          <a:prstGeom prst="rect">
            <a:avLst/>
          </a:prstGeom>
        </p:spPr>
      </p:pic>
    </p:spTree>
    <p:extLst>
      <p:ext uri="{BB962C8B-B14F-4D97-AF65-F5344CB8AC3E}">
        <p14:creationId xmlns:p14="http://schemas.microsoft.com/office/powerpoint/2010/main" val="4251101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DeLanda’s</a:t>
            </a:r>
            <a:r>
              <a:rPr lang="en-GB" dirty="0" smtClean="0"/>
              <a:t> Assemblage Theory</a:t>
            </a:r>
            <a:endParaRPr lang="en-GB" dirty="0"/>
          </a:p>
        </p:txBody>
      </p:sp>
      <p:sp>
        <p:nvSpPr>
          <p:cNvPr id="3" name="Content Placeholder 2"/>
          <p:cNvSpPr>
            <a:spLocks noGrp="1"/>
          </p:cNvSpPr>
          <p:nvPr>
            <p:ph idx="1"/>
          </p:nvPr>
        </p:nvSpPr>
        <p:spPr/>
        <p:txBody>
          <a:bodyPr>
            <a:normAutofit fontScale="77500" lnSpcReduction="20000"/>
          </a:bodyPr>
          <a:lstStyle/>
          <a:p>
            <a:pPr marL="82296" indent="0" algn="just">
              <a:buNone/>
            </a:pPr>
            <a:r>
              <a:rPr lang="en-GB" sz="3100" dirty="0"/>
              <a:t>4</a:t>
            </a:r>
            <a:r>
              <a:rPr lang="en-GB" sz="3100" dirty="0" smtClean="0"/>
              <a:t>) Assemblages are </a:t>
            </a:r>
            <a:r>
              <a:rPr lang="en-GB" sz="3100" i="1" dirty="0" smtClean="0"/>
              <a:t>dynamic, contingent and engaged in recurrent interactions</a:t>
            </a:r>
            <a:r>
              <a:rPr lang="en-GB" sz="3100" dirty="0" smtClean="0"/>
              <a:t> with other assemblages, from which larger assemblages have the possibility to emerge.</a:t>
            </a:r>
          </a:p>
          <a:p>
            <a:pPr marL="82296" indent="0" algn="just">
              <a:buNone/>
            </a:pPr>
            <a:r>
              <a:rPr lang="en-GB" sz="3100" dirty="0" smtClean="0"/>
              <a:t>5) Assemblages are defined by their </a:t>
            </a:r>
            <a:r>
              <a:rPr lang="en-GB" sz="3100" i="1" dirty="0" smtClean="0"/>
              <a:t>relations of exteriority</a:t>
            </a:r>
            <a:r>
              <a:rPr lang="en-GB" sz="3100" dirty="0" smtClean="0"/>
              <a:t>; they can be broken down in components which may themselves be assemblages, and relations between components can be modified without changing the nature of the component itself.</a:t>
            </a:r>
          </a:p>
          <a:p>
            <a:pPr marL="82296" indent="0" algn="just">
              <a:buNone/>
            </a:pPr>
            <a:r>
              <a:rPr lang="en-GB" sz="3100" dirty="0" smtClean="0"/>
              <a:t>“a component part of an assemblage may be detached from it and plugged into a different assemblage in which its interactions are different” </a:t>
            </a:r>
            <a:r>
              <a:rPr lang="en-GB" sz="3100" dirty="0" err="1" smtClean="0"/>
              <a:t>DeLanda</a:t>
            </a:r>
            <a:r>
              <a:rPr lang="en-GB" sz="3100" dirty="0" smtClean="0"/>
              <a:t> (2006) </a:t>
            </a:r>
            <a:r>
              <a:rPr lang="en-GB" sz="3100" i="1" dirty="0" smtClean="0"/>
              <a:t>A New Philosophy of Society</a:t>
            </a:r>
            <a:r>
              <a:rPr lang="en-GB" sz="3100" dirty="0" smtClean="0"/>
              <a:t>, p. 10.</a:t>
            </a:r>
            <a:endParaRPr lang="en-GB" sz="3100" dirty="0"/>
          </a:p>
        </p:txBody>
      </p:sp>
    </p:spTree>
    <p:extLst>
      <p:ext uri="{BB962C8B-B14F-4D97-AF65-F5344CB8AC3E}">
        <p14:creationId xmlns:p14="http://schemas.microsoft.com/office/powerpoint/2010/main" val="566993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lumMod val="50000"/>
                  </a:schemeClr>
                </a:solidFill>
              </a:rPr>
              <a:t>Assemblage and Globalization</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smtClean="0"/>
              <a:t> </a:t>
            </a:r>
            <a:r>
              <a:rPr lang="en-GB" sz="2400" dirty="0" smtClean="0"/>
              <a:t>Globalization as a process of assembling and re-assembling components (</a:t>
            </a:r>
            <a:r>
              <a:rPr lang="en-GB" sz="2400" i="1" dirty="0" err="1" smtClean="0"/>
              <a:t>agencement</a:t>
            </a:r>
            <a:r>
              <a:rPr lang="en-GB" sz="2400" dirty="0" smtClean="0"/>
              <a:t>)</a:t>
            </a:r>
          </a:p>
          <a:p>
            <a:pPr lvl="1">
              <a:buFont typeface="Arial" panose="020B0604020202020204" pitchFamily="34" charset="0"/>
              <a:buChar char="•"/>
            </a:pPr>
            <a:r>
              <a:rPr lang="en-GB" sz="2200" dirty="0" smtClean="0"/>
              <a:t> Transfer of components between assemblages</a:t>
            </a:r>
          </a:p>
          <a:p>
            <a:pPr lvl="1">
              <a:buFont typeface="Arial" panose="020B0604020202020204" pitchFamily="34" charset="0"/>
              <a:buChar char="•"/>
            </a:pPr>
            <a:r>
              <a:rPr lang="en-GB" sz="2200" dirty="0" smtClean="0"/>
              <a:t> Recoding of assemblages and their components</a:t>
            </a:r>
          </a:p>
          <a:p>
            <a:pPr>
              <a:buFont typeface="Arial" panose="020B0604020202020204" pitchFamily="34" charset="0"/>
              <a:buChar char="•"/>
            </a:pPr>
            <a:endParaRPr lang="en-GB" sz="1000" dirty="0"/>
          </a:p>
          <a:p>
            <a:pPr>
              <a:buFont typeface="Arial" panose="020B0604020202020204" pitchFamily="34" charset="0"/>
              <a:buChar char="•"/>
            </a:pPr>
            <a:r>
              <a:rPr lang="en-GB" sz="2400" dirty="0" smtClean="0"/>
              <a:t> Transnational networks, structures and systems as global assemblages</a:t>
            </a:r>
          </a:p>
          <a:p>
            <a:pPr lvl="1">
              <a:buFont typeface="Arial" panose="020B0604020202020204" pitchFamily="34" charset="0"/>
              <a:buChar char="•"/>
            </a:pPr>
            <a:r>
              <a:rPr lang="en-GB" sz="2200" dirty="0"/>
              <a:t> </a:t>
            </a:r>
            <a:r>
              <a:rPr lang="en-GB" sz="2200" dirty="0" smtClean="0"/>
              <a:t>Created through interaction of smaller assemblages</a:t>
            </a:r>
          </a:p>
          <a:p>
            <a:pPr lvl="1">
              <a:buFont typeface="Arial" panose="020B0604020202020204" pitchFamily="34" charset="0"/>
              <a:buChar char="•"/>
            </a:pPr>
            <a:r>
              <a:rPr lang="en-GB" sz="2200" dirty="0" smtClean="0"/>
              <a:t> Components may be opened up as assemblages themselves</a:t>
            </a:r>
          </a:p>
          <a:p>
            <a:pPr lvl="1">
              <a:buFont typeface="Arial" panose="020B0604020202020204" pitchFamily="34" charset="0"/>
              <a:buChar char="•"/>
            </a:pPr>
            <a:r>
              <a:rPr lang="en-GB" sz="2200" dirty="0" smtClean="0"/>
              <a:t> Tendency towards internal homogeneity</a:t>
            </a:r>
            <a:endParaRPr lang="en-GB" sz="2200" dirty="0"/>
          </a:p>
        </p:txBody>
      </p:sp>
    </p:spTree>
    <p:extLst>
      <p:ext uri="{BB962C8B-B14F-4D97-AF65-F5344CB8AC3E}">
        <p14:creationId xmlns:p14="http://schemas.microsoft.com/office/powerpoint/2010/main" val="1369058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lumMod val="50000"/>
                  </a:schemeClr>
                </a:solidFill>
              </a:rPr>
              <a:t>Assemblage and Globalization</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GB" dirty="0" smtClean="0"/>
              <a:t> </a:t>
            </a:r>
            <a:r>
              <a:rPr lang="en-GB" sz="2400" dirty="0" smtClean="0"/>
              <a:t>Places are also assemblages</a:t>
            </a:r>
          </a:p>
          <a:p>
            <a:pPr>
              <a:buFont typeface="Arial" panose="020B0604020202020204" pitchFamily="34" charset="0"/>
              <a:buChar char="•"/>
            </a:pPr>
            <a:r>
              <a:rPr lang="en-GB" sz="2400" dirty="0"/>
              <a:t> </a:t>
            </a:r>
            <a:r>
              <a:rPr lang="en-GB" sz="2400" dirty="0" smtClean="0"/>
              <a:t>The transformation of places through globalization involves interaction between a place-assemblage and the </a:t>
            </a:r>
            <a:r>
              <a:rPr lang="en-GB" sz="2400" dirty="0" err="1" smtClean="0"/>
              <a:t>translocal</a:t>
            </a:r>
            <a:r>
              <a:rPr lang="en-GB" sz="2400" dirty="0" smtClean="0"/>
              <a:t> assemblages with which it shares components (e.g. a factory)</a:t>
            </a:r>
            <a:endParaRPr lang="en-GB" sz="1000" dirty="0"/>
          </a:p>
          <a:p>
            <a:pPr>
              <a:buFont typeface="Arial" panose="020B0604020202020204" pitchFamily="34" charset="0"/>
              <a:buChar char="•"/>
            </a:pPr>
            <a:r>
              <a:rPr lang="en-GB" sz="2400" dirty="0" smtClean="0"/>
              <a:t> Globalization is reproduced through places by attaching, discarding, re-arranging and re-coding components of </a:t>
            </a:r>
            <a:r>
              <a:rPr lang="en-GB" sz="2400" dirty="0" err="1" smtClean="0"/>
              <a:t>translocal</a:t>
            </a:r>
            <a:r>
              <a:rPr lang="en-GB" sz="2400" dirty="0" smtClean="0"/>
              <a:t> assemblages that are also part of place-assemblages, such that one cannot change without affecting the other</a:t>
            </a:r>
          </a:p>
          <a:p>
            <a:pPr>
              <a:buFont typeface="Arial" panose="020B0604020202020204" pitchFamily="34" charset="0"/>
              <a:buChar char="•"/>
            </a:pPr>
            <a:r>
              <a:rPr lang="en-GB" sz="2400" dirty="0" smtClean="0"/>
              <a:t> Space for local agency as actors respond to globalization by seeking to re-arrange components into new assemblages that benefit the social and economic interests of the locality</a:t>
            </a:r>
          </a:p>
        </p:txBody>
      </p:sp>
    </p:spTree>
    <p:extLst>
      <p:ext uri="{BB962C8B-B14F-4D97-AF65-F5344CB8AC3E}">
        <p14:creationId xmlns:p14="http://schemas.microsoft.com/office/powerpoint/2010/main" val="2328857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268"/>
          <a:stretch/>
        </p:blipFill>
        <p:spPr>
          <a:xfrm>
            <a:off x="1217251" y="778520"/>
            <a:ext cx="6670332" cy="5112327"/>
          </a:xfrm>
          <a:prstGeom prst="rect">
            <a:avLst/>
          </a:prstGeom>
        </p:spPr>
      </p:pic>
      <p:sp>
        <p:nvSpPr>
          <p:cNvPr id="7" name="TextBox 6"/>
          <p:cNvSpPr txBox="1"/>
          <p:nvPr/>
        </p:nvSpPr>
        <p:spPr>
          <a:xfrm>
            <a:off x="3678382" y="937315"/>
            <a:ext cx="3719946" cy="887935"/>
          </a:xfrm>
          <a:prstGeom prst="rect">
            <a:avLst/>
          </a:prstGeom>
          <a:noFill/>
        </p:spPr>
        <p:txBody>
          <a:bodyPr wrap="square" rtlCol="0">
            <a:spAutoFit/>
          </a:bodyPr>
          <a:lstStyle/>
          <a:p>
            <a:pPr algn="r"/>
            <a:r>
              <a:rPr lang="en-AU" sz="2585" i="1" dirty="0"/>
              <a:t>Closure of Moreton Sugar Mill, Nambour, QLD, 2003</a:t>
            </a:r>
          </a:p>
        </p:txBody>
      </p:sp>
      <p:pic>
        <p:nvPicPr>
          <p:cNvPr id="9" name="Picture 8"/>
          <p:cNvPicPr>
            <a:picLocks noChangeAspect="1"/>
          </p:cNvPicPr>
          <p:nvPr/>
        </p:nvPicPr>
        <p:blipFill>
          <a:blip r:embed="rId3"/>
          <a:stretch>
            <a:fillRect/>
          </a:stretch>
        </p:blipFill>
        <p:spPr>
          <a:xfrm>
            <a:off x="6660357" y="4307299"/>
            <a:ext cx="1614487" cy="1960685"/>
          </a:xfrm>
          <a:prstGeom prst="rect">
            <a:avLst/>
          </a:prstGeom>
        </p:spPr>
      </p:pic>
      <p:sp>
        <p:nvSpPr>
          <p:cNvPr id="5" name="TextBox 4"/>
          <p:cNvSpPr txBox="1"/>
          <p:nvPr/>
        </p:nvSpPr>
        <p:spPr>
          <a:xfrm>
            <a:off x="1352016" y="3561216"/>
            <a:ext cx="3200400" cy="2336473"/>
          </a:xfrm>
          <a:prstGeom prst="rect">
            <a:avLst/>
          </a:prstGeom>
          <a:noFill/>
        </p:spPr>
        <p:txBody>
          <a:bodyPr wrap="square" rtlCol="0">
            <a:spAutoFit/>
          </a:bodyPr>
          <a:lstStyle/>
          <a:p>
            <a:pPr algn="just"/>
            <a:r>
              <a:rPr lang="en-AU" sz="1846" b="1" i="1" dirty="0">
                <a:solidFill>
                  <a:schemeClr val="bg1"/>
                </a:solidFill>
              </a:rPr>
              <a:t>“With poor harvests, falling world prices and growing competition from Brazil, the owners of the mill at Nambour – Bundaberg Sugar – say the Sunshine Coast operation is no longer viable.”</a:t>
            </a:r>
          </a:p>
          <a:p>
            <a:pPr algn="r"/>
            <a:r>
              <a:rPr lang="en-AU" sz="1662" b="1" dirty="0">
                <a:solidFill>
                  <a:schemeClr val="bg1"/>
                </a:solidFill>
              </a:rPr>
              <a:t>ABC 7.30 Report, 15 July 2003</a:t>
            </a:r>
          </a:p>
        </p:txBody>
      </p:sp>
    </p:spTree>
    <p:extLst>
      <p:ext uri="{BB962C8B-B14F-4D97-AF65-F5344CB8AC3E}">
        <p14:creationId xmlns:p14="http://schemas.microsoft.com/office/powerpoint/2010/main" val="245263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629" y="5240043"/>
            <a:ext cx="4500500" cy="490134"/>
          </a:xfrm>
          <a:prstGeom prst="rect">
            <a:avLst/>
          </a:prstGeom>
          <a:noFill/>
        </p:spPr>
        <p:txBody>
          <a:bodyPr wrap="square" rtlCol="0">
            <a:spAutoFit/>
          </a:bodyPr>
          <a:lstStyle/>
          <a:p>
            <a:r>
              <a:rPr lang="en-GB" sz="2585" b="1" dirty="0"/>
              <a:t>GLOBAL-RURAL project</a:t>
            </a:r>
          </a:p>
        </p:txBody>
      </p:sp>
      <p:grpSp>
        <p:nvGrpSpPr>
          <p:cNvPr id="15" name="Group 14"/>
          <p:cNvGrpSpPr/>
          <p:nvPr/>
        </p:nvGrpSpPr>
        <p:grpSpPr>
          <a:xfrm>
            <a:off x="629815" y="430778"/>
            <a:ext cx="8388425" cy="4719293"/>
            <a:chOff x="15565" y="926722"/>
            <a:chExt cx="9128435" cy="4799670"/>
          </a:xfrm>
        </p:grpSpPr>
        <p:grpSp>
          <p:nvGrpSpPr>
            <p:cNvPr id="14" name="Group 13"/>
            <p:cNvGrpSpPr/>
            <p:nvPr/>
          </p:nvGrpSpPr>
          <p:grpSpPr>
            <a:xfrm>
              <a:off x="15565" y="926722"/>
              <a:ext cx="9128435" cy="4799670"/>
              <a:chOff x="15565" y="926722"/>
              <a:chExt cx="9128435" cy="4799670"/>
            </a:xfrm>
          </p:grpSpPr>
          <p:pic>
            <p:nvPicPr>
              <p:cNvPr id="4098" name="Picture 2" descr="http://wiki.alternatehistory.com/lib/exe/fetch.php/blank_map_directory/world_map_blank_black_lines_4500px_monochrom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65" y="1196752"/>
                <a:ext cx="9128435" cy="4529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4283968" y="926722"/>
                <a:ext cx="1188132" cy="540060"/>
              </a:xfrm>
              <a:prstGeom prst="wedgeRectCallout">
                <a:avLst>
                  <a:gd name="adj1" fmla="val -45411"/>
                  <a:gd name="adj2" fmla="val 76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Norrland Sweden</a:t>
                </a:r>
              </a:p>
            </p:txBody>
          </p:sp>
          <p:sp>
            <p:nvSpPr>
              <p:cNvPr id="4" name="Rectangular Callout 3"/>
              <p:cNvSpPr/>
              <p:nvPr/>
            </p:nvSpPr>
            <p:spPr>
              <a:xfrm>
                <a:off x="6516216" y="3858019"/>
                <a:ext cx="1440160" cy="468052"/>
              </a:xfrm>
              <a:prstGeom prst="wedgeRectCallout">
                <a:avLst>
                  <a:gd name="adj1" fmla="val 33443"/>
                  <a:gd name="adj2" fmla="val 908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Queensland</a:t>
                </a:r>
              </a:p>
            </p:txBody>
          </p:sp>
          <p:sp>
            <p:nvSpPr>
              <p:cNvPr id="5" name="Rectangular Callout 4"/>
              <p:cNvSpPr/>
              <p:nvPr/>
            </p:nvSpPr>
            <p:spPr>
              <a:xfrm>
                <a:off x="6876256" y="5142279"/>
                <a:ext cx="1080120" cy="540060"/>
              </a:xfrm>
              <a:prstGeom prst="wedgeRectCallout">
                <a:avLst>
                  <a:gd name="adj1" fmla="val 77479"/>
                  <a:gd name="adj2" fmla="val -7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Hawkes Bay</a:t>
                </a:r>
              </a:p>
            </p:txBody>
          </p:sp>
          <p:sp>
            <p:nvSpPr>
              <p:cNvPr id="6" name="Rectangular Callout 5"/>
              <p:cNvSpPr/>
              <p:nvPr/>
            </p:nvSpPr>
            <p:spPr>
              <a:xfrm>
                <a:off x="3423768" y="1615067"/>
                <a:ext cx="955626" cy="270030"/>
              </a:xfrm>
              <a:prstGeom prst="wedgeRectCallout">
                <a:avLst>
                  <a:gd name="adj1" fmla="val -20833"/>
                  <a:gd name="adj2" fmla="val 1007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Wales</a:t>
                </a:r>
              </a:p>
            </p:txBody>
          </p:sp>
          <p:sp>
            <p:nvSpPr>
              <p:cNvPr id="7" name="Rectangular Callout 6"/>
              <p:cNvSpPr/>
              <p:nvPr/>
            </p:nvSpPr>
            <p:spPr>
              <a:xfrm>
                <a:off x="1187624" y="1615066"/>
                <a:ext cx="1800200" cy="349045"/>
              </a:xfrm>
              <a:prstGeom prst="wedgeRectCallout">
                <a:avLst>
                  <a:gd name="adj1" fmla="val 19935"/>
                  <a:gd name="adj2" fmla="val 1059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Newfoundland</a:t>
                </a:r>
              </a:p>
            </p:txBody>
          </p:sp>
          <p:sp>
            <p:nvSpPr>
              <p:cNvPr id="8" name="Rectangular Callout 7"/>
              <p:cNvSpPr/>
              <p:nvPr/>
            </p:nvSpPr>
            <p:spPr>
              <a:xfrm>
                <a:off x="3361521" y="2758499"/>
                <a:ext cx="1080120" cy="540060"/>
              </a:xfrm>
              <a:prstGeom prst="wedgeRectCallout">
                <a:avLst>
                  <a:gd name="adj1" fmla="val -23564"/>
                  <a:gd name="adj2" fmla="val -958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South of Spain</a:t>
                </a:r>
              </a:p>
            </p:txBody>
          </p:sp>
          <p:sp>
            <p:nvSpPr>
              <p:cNvPr id="9" name="Rectangular Callout 8"/>
              <p:cNvSpPr/>
              <p:nvPr/>
            </p:nvSpPr>
            <p:spPr>
              <a:xfrm>
                <a:off x="2555776" y="4593070"/>
                <a:ext cx="1080120" cy="819239"/>
              </a:xfrm>
              <a:prstGeom prst="wedgeRectCallout">
                <a:avLst>
                  <a:gd name="adj1" fmla="val -69989"/>
                  <a:gd name="adj2" fmla="val -46735"/>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Rio Grande do </a:t>
                </a:r>
                <a:r>
                  <a:rPr lang="en-GB" sz="1662" dirty="0" err="1">
                    <a:solidFill>
                      <a:schemeClr val="tx1"/>
                    </a:solidFill>
                  </a:rPr>
                  <a:t>Sul</a:t>
                </a:r>
                <a:endParaRPr lang="en-GB" sz="1662" dirty="0">
                  <a:solidFill>
                    <a:schemeClr val="tx1"/>
                  </a:solidFill>
                </a:endParaRPr>
              </a:p>
            </p:txBody>
          </p:sp>
          <p:sp>
            <p:nvSpPr>
              <p:cNvPr id="10" name="Rectangular Callout 9"/>
              <p:cNvSpPr/>
              <p:nvPr/>
            </p:nvSpPr>
            <p:spPr>
              <a:xfrm>
                <a:off x="4932040" y="3916451"/>
                <a:ext cx="1080120" cy="409619"/>
              </a:xfrm>
              <a:prstGeom prst="wedgeRectCallout">
                <a:avLst>
                  <a:gd name="adj1" fmla="val -69989"/>
                  <a:gd name="adj2" fmla="val -46735"/>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Tanzania</a:t>
                </a:r>
              </a:p>
            </p:txBody>
          </p:sp>
          <p:sp>
            <p:nvSpPr>
              <p:cNvPr id="11" name="Rectangular Callout 10"/>
              <p:cNvSpPr/>
              <p:nvPr/>
            </p:nvSpPr>
            <p:spPr>
              <a:xfrm>
                <a:off x="7236296" y="2348880"/>
                <a:ext cx="1368152" cy="819239"/>
              </a:xfrm>
              <a:prstGeom prst="wedgeRectCallout">
                <a:avLst>
                  <a:gd name="adj1" fmla="val -86518"/>
                  <a:gd name="adj2" fmla="val -16131"/>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err="1">
                    <a:solidFill>
                      <a:schemeClr val="tx1"/>
                    </a:solidFill>
                  </a:rPr>
                  <a:t>Hebei</a:t>
                </a:r>
                <a:r>
                  <a:rPr lang="en-GB" sz="1662" dirty="0">
                    <a:solidFill>
                      <a:schemeClr val="tx1"/>
                    </a:solidFill>
                  </a:rPr>
                  <a:t> and Shandong provinces</a:t>
                </a:r>
              </a:p>
            </p:txBody>
          </p:sp>
        </p:grpSp>
        <p:sp>
          <p:nvSpPr>
            <p:cNvPr id="16" name="Rectangular Callout 15"/>
            <p:cNvSpPr/>
            <p:nvPr/>
          </p:nvSpPr>
          <p:spPr>
            <a:xfrm>
              <a:off x="2115895" y="2348880"/>
              <a:ext cx="1080120" cy="540060"/>
            </a:xfrm>
            <a:prstGeom prst="wedgeRectCallout">
              <a:avLst>
                <a:gd name="adj1" fmla="val 80210"/>
                <a:gd name="adj2" fmla="val -986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solidFill>
                    <a:schemeClr val="tx1"/>
                  </a:solidFill>
                </a:rPr>
                <a:t>West of Ireland</a:t>
              </a:r>
            </a:p>
          </p:txBody>
        </p:sp>
      </p:grpSp>
      <p:sp>
        <p:nvSpPr>
          <p:cNvPr id="17" name="TextBox 16"/>
          <p:cNvSpPr txBox="1"/>
          <p:nvPr/>
        </p:nvSpPr>
        <p:spPr>
          <a:xfrm>
            <a:off x="355750" y="5622476"/>
            <a:ext cx="4356483" cy="603883"/>
          </a:xfrm>
          <a:prstGeom prst="rect">
            <a:avLst/>
          </a:prstGeom>
          <a:noFill/>
        </p:spPr>
        <p:txBody>
          <a:bodyPr wrap="square" rtlCol="0">
            <a:spAutoFit/>
          </a:bodyPr>
          <a:lstStyle/>
          <a:p>
            <a:r>
              <a:rPr lang="en-GB" sz="1662" dirty="0"/>
              <a:t>European Research Council Advanced Grant</a:t>
            </a:r>
          </a:p>
          <a:p>
            <a:r>
              <a:rPr lang="en-GB" sz="1662" dirty="0"/>
              <a:t>2014-2019</a:t>
            </a:r>
          </a:p>
        </p:txBody>
      </p:sp>
      <p:sp>
        <p:nvSpPr>
          <p:cNvPr id="18" name="TextBox 17"/>
          <p:cNvSpPr txBox="1"/>
          <p:nvPr/>
        </p:nvSpPr>
        <p:spPr>
          <a:xfrm>
            <a:off x="4552194" y="5931772"/>
            <a:ext cx="3970234" cy="348109"/>
          </a:xfrm>
          <a:prstGeom prst="rect">
            <a:avLst/>
          </a:prstGeom>
          <a:noFill/>
        </p:spPr>
        <p:txBody>
          <a:bodyPr wrap="square" rtlCol="0">
            <a:spAutoFit/>
          </a:bodyPr>
          <a:lstStyle/>
          <a:p>
            <a:r>
              <a:rPr lang="en-GB" sz="1662" dirty="0"/>
              <a:t>www.globarlruralproject.wordpress.com</a:t>
            </a:r>
          </a:p>
        </p:txBody>
      </p:sp>
      <p:pic>
        <p:nvPicPr>
          <p:cNvPr id="20" name="Picture 14" descr="https://encrypted-tbn1.gstatic.com/images?q=tbn:ANd9GcQKao9gPMQm9W707LzESir-WHdZIVFxYRu9P7P49dzQH52SQmw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8042" y="5201466"/>
            <a:ext cx="971487" cy="7868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bitterwallet.com/wp-content/uploads/2014/05/Twitter-Logo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2295" y="6056925"/>
            <a:ext cx="274676" cy="2535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729407" y="5988299"/>
            <a:ext cx="1498774" cy="348109"/>
          </a:xfrm>
          <a:prstGeom prst="rect">
            <a:avLst/>
          </a:prstGeom>
          <a:noFill/>
        </p:spPr>
        <p:txBody>
          <a:bodyPr wrap="square" rtlCol="0">
            <a:spAutoFit/>
          </a:bodyPr>
          <a:lstStyle/>
          <a:p>
            <a:r>
              <a:rPr lang="en-GB" sz="1662" dirty="0"/>
              <a:t> @</a:t>
            </a:r>
            <a:r>
              <a:rPr lang="en-GB" sz="1662" dirty="0" err="1"/>
              <a:t>globalrural</a:t>
            </a:r>
            <a:endParaRPr lang="en-GB" sz="1662"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3647" y="5281907"/>
            <a:ext cx="1616313" cy="707834"/>
          </a:xfrm>
          <a:prstGeom prst="rect">
            <a:avLst/>
          </a:prstGeom>
        </p:spPr>
      </p:pic>
    </p:spTree>
    <p:extLst>
      <p:ext uri="{BB962C8B-B14F-4D97-AF65-F5344CB8AC3E}">
        <p14:creationId xmlns:p14="http://schemas.microsoft.com/office/powerpoint/2010/main" val="2497380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55089"/>
            <a:ext cx="7886700" cy="730680"/>
          </a:xfrm>
          <a:noFill/>
        </p:spPr>
        <p:txBody>
          <a:bodyPr/>
          <a:lstStyle/>
          <a:p>
            <a:r>
              <a:rPr lang="en-AU" b="1" dirty="0" smtClean="0">
                <a:solidFill>
                  <a:schemeClr val="accent6">
                    <a:lumMod val="50000"/>
                  </a:schemeClr>
                </a:solidFill>
              </a:rPr>
              <a:t>Moreton Mill sugar assemblage</a:t>
            </a:r>
            <a:endParaRPr lang="en-AU" b="1" dirty="0">
              <a:solidFill>
                <a:schemeClr val="accent6">
                  <a:lumMod val="50000"/>
                </a:schemeClr>
              </a:solidFill>
            </a:endParaRPr>
          </a:p>
        </p:txBody>
      </p:sp>
      <p:sp>
        <p:nvSpPr>
          <p:cNvPr id="7" name="Content Placeholder 6"/>
          <p:cNvSpPr>
            <a:spLocks noGrp="1"/>
          </p:cNvSpPr>
          <p:nvPr>
            <p:ph idx="1"/>
          </p:nvPr>
        </p:nvSpPr>
        <p:spPr>
          <a:xfrm>
            <a:off x="628652" y="1948961"/>
            <a:ext cx="4624687" cy="4198044"/>
          </a:xfrm>
        </p:spPr>
        <p:txBody>
          <a:bodyPr>
            <a:normAutofit lnSpcReduction="10000"/>
          </a:bodyPr>
          <a:lstStyle/>
          <a:p>
            <a:pPr>
              <a:buFont typeface="Arial" panose="020B0604020202020204" pitchFamily="34" charset="0"/>
              <a:buChar char="•"/>
            </a:pPr>
            <a:r>
              <a:rPr lang="en-GB" dirty="0" smtClean="0"/>
              <a:t> </a:t>
            </a:r>
            <a:r>
              <a:rPr lang="en-GB" sz="2200" dirty="0" smtClean="0"/>
              <a:t>Cane-land</a:t>
            </a:r>
          </a:p>
          <a:p>
            <a:pPr>
              <a:buFont typeface="Arial" panose="020B0604020202020204" pitchFamily="34" charset="0"/>
              <a:buChar char="•"/>
            </a:pPr>
            <a:r>
              <a:rPr lang="en-GB" sz="2200" dirty="0" smtClean="0"/>
              <a:t> Cane plants</a:t>
            </a:r>
          </a:p>
          <a:p>
            <a:pPr>
              <a:buFont typeface="Arial" panose="020B0604020202020204" pitchFamily="34" charset="0"/>
              <a:buChar char="•"/>
            </a:pPr>
            <a:r>
              <a:rPr lang="en-GB" sz="2200" dirty="0" smtClean="0"/>
              <a:t> Cutters and cutting equipment</a:t>
            </a:r>
          </a:p>
          <a:p>
            <a:pPr>
              <a:buFont typeface="Arial" panose="020B0604020202020204" pitchFamily="34" charset="0"/>
              <a:buChar char="•"/>
            </a:pPr>
            <a:r>
              <a:rPr lang="en-GB" sz="2200" dirty="0" smtClean="0"/>
              <a:t> Cane trains</a:t>
            </a:r>
          </a:p>
          <a:p>
            <a:pPr>
              <a:buFont typeface="Arial" panose="020B0604020202020204" pitchFamily="34" charset="0"/>
              <a:buChar char="•"/>
            </a:pPr>
            <a:r>
              <a:rPr lang="en-GB" sz="2200" dirty="0" smtClean="0"/>
              <a:t> Mill</a:t>
            </a:r>
          </a:p>
          <a:p>
            <a:pPr>
              <a:buFont typeface="Arial" panose="020B0604020202020204" pitchFamily="34" charset="0"/>
              <a:buChar char="•"/>
            </a:pPr>
            <a:r>
              <a:rPr lang="en-GB" sz="2200" dirty="0" smtClean="0"/>
              <a:t> Milling equipment</a:t>
            </a:r>
          </a:p>
          <a:p>
            <a:pPr>
              <a:buFont typeface="Arial" panose="020B0604020202020204" pitchFamily="34" charset="0"/>
              <a:buChar char="•"/>
            </a:pPr>
            <a:r>
              <a:rPr lang="en-GB" sz="2200" dirty="0" smtClean="0"/>
              <a:t> Mill labour</a:t>
            </a:r>
          </a:p>
          <a:p>
            <a:pPr>
              <a:buFont typeface="Arial" panose="020B0604020202020204" pitchFamily="34" charset="0"/>
              <a:buChar char="•"/>
            </a:pPr>
            <a:r>
              <a:rPr lang="en-GB" sz="2200" dirty="0" smtClean="0"/>
              <a:t> Raw crushed sugar</a:t>
            </a:r>
          </a:p>
          <a:p>
            <a:pPr>
              <a:buFont typeface="Arial" panose="020B0604020202020204" pitchFamily="34" charset="0"/>
              <a:buChar char="•"/>
            </a:pPr>
            <a:r>
              <a:rPr lang="en-GB" sz="2200" dirty="0" smtClean="0"/>
              <a:t> Waste and by-products</a:t>
            </a:r>
            <a:endParaRPr lang="en-GB" sz="22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509" r="23757"/>
          <a:stretch/>
        </p:blipFill>
        <p:spPr>
          <a:xfrm>
            <a:off x="5391916" y="1948961"/>
            <a:ext cx="3132876" cy="4198044"/>
          </a:xfrm>
          <a:prstGeom prst="rect">
            <a:avLst/>
          </a:prstGeom>
        </p:spPr>
      </p:pic>
    </p:spTree>
    <p:extLst>
      <p:ext uri="{BB962C8B-B14F-4D97-AF65-F5344CB8AC3E}">
        <p14:creationId xmlns:p14="http://schemas.microsoft.com/office/powerpoint/2010/main" val="3609033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57" t="26250" r="13166" b="6250"/>
          <a:stretch/>
        </p:blipFill>
        <p:spPr>
          <a:xfrm>
            <a:off x="1814513" y="142874"/>
            <a:ext cx="5557837" cy="6063097"/>
          </a:xfrm>
          <a:prstGeom prst="rect">
            <a:avLst/>
          </a:prstGeom>
        </p:spPr>
      </p:pic>
    </p:spTree>
    <p:extLst>
      <p:ext uri="{BB962C8B-B14F-4D97-AF65-F5344CB8AC3E}">
        <p14:creationId xmlns:p14="http://schemas.microsoft.com/office/powerpoint/2010/main" val="4036370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55089"/>
            <a:ext cx="7886700" cy="743278"/>
          </a:xfrm>
          <a:noFill/>
        </p:spPr>
        <p:txBody>
          <a:bodyPr/>
          <a:lstStyle/>
          <a:p>
            <a:r>
              <a:rPr lang="en-AU" b="1" dirty="0" smtClean="0">
                <a:solidFill>
                  <a:schemeClr val="accent6">
                    <a:lumMod val="50000"/>
                  </a:schemeClr>
                </a:solidFill>
              </a:rPr>
              <a:t>Australian sugar assemblage</a:t>
            </a:r>
            <a:endParaRPr lang="en-AU" b="1" dirty="0">
              <a:solidFill>
                <a:schemeClr val="accent6">
                  <a:lumMod val="50000"/>
                </a:schemeClr>
              </a:solidFill>
            </a:endParaRPr>
          </a:p>
        </p:txBody>
      </p:sp>
      <p:sp>
        <p:nvSpPr>
          <p:cNvPr id="3" name="Content Placeholder 2"/>
          <p:cNvSpPr>
            <a:spLocks noGrp="1"/>
          </p:cNvSpPr>
          <p:nvPr>
            <p:ph idx="1"/>
          </p:nvPr>
        </p:nvSpPr>
        <p:spPr>
          <a:xfrm>
            <a:off x="628649" y="1948961"/>
            <a:ext cx="4975514" cy="4016620"/>
          </a:xfrm>
        </p:spPr>
        <p:txBody>
          <a:bodyPr>
            <a:normAutofit/>
          </a:bodyPr>
          <a:lstStyle/>
          <a:p>
            <a:pPr>
              <a:buFont typeface="Arial" panose="020B0604020202020204" pitchFamily="34" charset="0"/>
              <a:buChar char="•"/>
            </a:pPr>
            <a:r>
              <a:rPr lang="en-AU" dirty="0" smtClean="0"/>
              <a:t> Highly regulated industry with distinctive territorialisation</a:t>
            </a:r>
          </a:p>
          <a:p>
            <a:pPr>
              <a:buFont typeface="Arial" panose="020B0604020202020204" pitchFamily="34" charset="0"/>
              <a:buChar char="•"/>
            </a:pPr>
            <a:r>
              <a:rPr lang="en-AU" dirty="0" smtClean="0"/>
              <a:t> Monopoly structure in which Queensland Sugar acquires nearly all raw sugar when crushed and acts as a single-desk exporter</a:t>
            </a:r>
          </a:p>
          <a:p>
            <a:pPr>
              <a:buFont typeface="Arial" panose="020B0604020202020204" pitchFamily="34" charset="0"/>
              <a:buChar char="•"/>
            </a:pPr>
            <a:r>
              <a:rPr lang="en-AU" dirty="0" smtClean="0"/>
              <a:t> Supply controlled through system of assignments, with cane-land assigned to a particular mill with production quota</a:t>
            </a:r>
          </a:p>
          <a:p>
            <a:pPr>
              <a:buFont typeface="Arial" panose="020B0604020202020204" pitchFamily="34" charset="0"/>
              <a:buChar char="•"/>
            </a:pPr>
            <a:r>
              <a:rPr lang="en-AU" dirty="0" smtClean="0"/>
              <a:t> Segmented spatial territorialisation with little competition between mills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7" y="1673884"/>
            <a:ext cx="3073371" cy="19452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755" y="3619133"/>
            <a:ext cx="1706519" cy="2790534"/>
          </a:xfrm>
          <a:prstGeom prst="rect">
            <a:avLst/>
          </a:prstGeom>
        </p:spPr>
      </p:pic>
      <p:sp>
        <p:nvSpPr>
          <p:cNvPr id="6" name="TextBox 5"/>
          <p:cNvSpPr txBox="1"/>
          <p:nvPr/>
        </p:nvSpPr>
        <p:spPr>
          <a:xfrm>
            <a:off x="2431402" y="6067942"/>
            <a:ext cx="3829771" cy="291170"/>
          </a:xfrm>
          <a:prstGeom prst="rect">
            <a:avLst/>
          </a:prstGeom>
          <a:noFill/>
        </p:spPr>
        <p:txBody>
          <a:bodyPr wrap="square" rtlCol="0">
            <a:spAutoFit/>
          </a:bodyPr>
          <a:lstStyle/>
          <a:p>
            <a:pPr algn="r"/>
            <a:r>
              <a:rPr lang="en-GB" sz="1292" dirty="0"/>
              <a:t>Both figures from Hoyle (1980)</a:t>
            </a:r>
          </a:p>
        </p:txBody>
      </p:sp>
    </p:spTree>
    <p:extLst>
      <p:ext uri="{BB962C8B-B14F-4D97-AF65-F5344CB8AC3E}">
        <p14:creationId xmlns:p14="http://schemas.microsoft.com/office/powerpoint/2010/main" val="1746288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1" y="755089"/>
            <a:ext cx="7886700" cy="743278"/>
          </a:xfrm>
          <a:noFill/>
        </p:spPr>
        <p:txBody>
          <a:bodyPr/>
          <a:lstStyle/>
          <a:p>
            <a:r>
              <a:rPr lang="en-AU" b="1" dirty="0" smtClean="0">
                <a:solidFill>
                  <a:schemeClr val="accent6">
                    <a:lumMod val="50000"/>
                  </a:schemeClr>
                </a:solidFill>
              </a:rPr>
              <a:t>Global sugar assemblage</a:t>
            </a:r>
            <a:endParaRPr lang="en-AU" b="1" dirty="0">
              <a:solidFill>
                <a:schemeClr val="accent6">
                  <a:lumMod val="50000"/>
                </a:schemeClr>
              </a:solidFill>
            </a:endParaRPr>
          </a:p>
        </p:txBody>
      </p:sp>
      <p:sp>
        <p:nvSpPr>
          <p:cNvPr id="5" name="Content Placeholder 4"/>
          <p:cNvSpPr>
            <a:spLocks noGrp="1"/>
          </p:cNvSpPr>
          <p:nvPr>
            <p:ph idx="1"/>
          </p:nvPr>
        </p:nvSpPr>
        <p:spPr>
          <a:xfrm>
            <a:off x="628651" y="1948961"/>
            <a:ext cx="6149038" cy="4016620"/>
          </a:xfrm>
        </p:spPr>
        <p:txBody>
          <a:bodyPr>
            <a:normAutofit/>
          </a:bodyPr>
          <a:lstStyle/>
          <a:p>
            <a:r>
              <a:rPr lang="en-AU" sz="2800" dirty="0" smtClean="0"/>
              <a:t>Components: Cane, beet, raw sugar, refined sugar, mills, refineries, storage, transport, packaging, consumer products, labour, consumers, capital, corporations, regulatory institutions, etc.</a:t>
            </a:r>
          </a:p>
          <a:p>
            <a:r>
              <a:rPr lang="en-AU" sz="2800" dirty="0" err="1" smtClean="0"/>
              <a:t>Territorialization</a:t>
            </a:r>
            <a:r>
              <a:rPr lang="en-AU" sz="2800" dirty="0" smtClean="0"/>
              <a:t>: Commodity chains connecting production and consumption, shaped by regulatory structures and agreements</a:t>
            </a:r>
          </a:p>
        </p:txBody>
      </p:sp>
      <p:pic>
        <p:nvPicPr>
          <p:cNvPr id="1026" name="Picture 2" descr="http://a.abcnews.com/images/Health/gty_sugar_jtm_130918_16x9_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4665" y="3273495"/>
            <a:ext cx="2040164" cy="1147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telegraph.co.uk/technology/files/2014/03/sugar_249768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64" y="4555007"/>
            <a:ext cx="2005554" cy="125185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TEhUUExQWFhQWGBsaGBgYGRwZHhgaIBsfGBoaGSAbHCgiIB8lGx8bIjEhJikrLi4uHCEzODMsNygtLiwBCgoKDg0OGxAQGywkICQ0LS0tNCw0LC8sLy8sLC8sLCwsLCwsLCwsLCwsLCwsLCwsLCwsLCwsLCwsLCwsLCwsLP/AABEIALgBEwMBIgACEQEDEQH/xAAbAAACAwEBAQAAAAAAAAAAAAAEBQECAwAGB//EAEEQAAIBAgQDBgQDBgUDBAMAAAECEQMhAAQSMSJBUQUTYXGBkQYyobFCUsEUI2JygvAzstHh8QeSohVDY3MkU8L/xAAZAQADAQEBAAAAAAAAAAAAAAAAAQIDBAX/xAAxEQACAgAEAgkFAAEFAAAAAAAAAQIRAxIhMUFRBGFxgZGhscHwEyLR4fGyBSNCUqL/2gAMAwEAAhEDEQA/APp8Y6MTGJx2nCRGOjFsdhAVjHHFsZZpoRm/KNXtf9MDdKwLjExio+YjqJH2P6YvgsCsY7FsdhgVjHRi2IjABXHYtGOjABXHRi0Y6MMCsYiMWjHRgCisYhtsXjEH74GxURGOjEqZGOGCwoiMRGLY4nBYUVjFajQPt4nkMXTbA9M63J/Clh4t+I+m3viZSqlzCjYDHYvGIjFBRGIxaMdGACuIxaMdGARWMRGJOOwWBWMTicdhgb47E4hTOM7LJx2JxVln/T/XBYHA7+GIdJBHWRjPWBqaPkMT4QCf78MazxR1E/ofuMSnegC7IZiaNFz4I3meD/Ppwyi+EmWSaGYpzBBYrHLUNSR/Vg7KZ3vO5YbVKbNHjwSPSSMYYOL9iT3peOz8wDTiYxOKUjuOhj03H0x0XqBIx0YjVf2xfDTsCuOjFXaGA6z77/YHF4wJ2BEYiMWjEA7+GHYERjoxaMdGACsYq6yI/sHljSMRg3ABydbUtQbMrMPKb/rHpgqmLCNoGFlfMCnmgp2rKB/UCR9jgzsp5pIf4QPa36Y5cDE1+m91a8Gq8mgoJjA2dayrzdgvpu3/AIg++C8L1OrMnpSQf9zmf8o+uNsSWiXPT8+VgW7SzBUBV/xHOlPPm3kBfBFCiEUKNgI/3wryM1q1SsPlT93S8TuzepgeRw3psCARsROM8GWeTn4di/L8qBnY6Mc5i+JOOkRGIxaMRgsCMRGLDHRgEJ/iViKPm6A+WoE/bBtB7lTuJEeX6QZ/4wv+LDFFP/tT9TgrtGqKbpU3uUb+XefSJ98cMp5cWUnwy+djrQKZsThdnK0Ob9PsMTjd4yTDKOZ54EoVpUn8rMG8OIz9L+mMaDlValuVIC+KMbH0Gof04E7KzBFXMqxkCpz/AIltbpY++McTHqSXPy+UMejFXeCo6mPoT+mK0rWO628xy/08wcBZrNDvKUbBqjeYVCp/8mj0xs8Slb+ajNeyuKmSfxu59Cxj6YEo5iO5JN1qNQb2IB9SqH1ww7Np6aSDoo94v9cea+IapRqwHM06i+DKV1fQ45sWbwsOMn2Pwv1Vd4DTs1ZquvI6Sf6CVH1Awv7CqxWFM/8AtPWUfysQw/09MbZLNaq7FLllLqOuzafXiGA8rVH/AKidOzww9VB+8+2OJT+2FP8A5V/6T9V5gewwDRr63DD/AA24QfzkSZH8O8HnHSMA1s5+0sUT/AVgtR9tZJA0Iel7n0w2zNPhsPkggDw5D0tj0niZ9Y7LXt/W/b2bhhXf94vLjjzlJ+4wS1QagvMgn2jCLM9oBq8KdQUg2vtII+h98Me+AqliRYhPoSD7nGEOkxzNJ7y+eSAnOVIZW/JVQH+oFP8A+xg4YWjjp1yPzsR5qqx9Rg2hUkke3uR9o98dGFLXt1AvVcKCx2AJPpjOjZQDvEt5m5+v0xTOGRp/iA9uI+m0+uIqPwT+cqPRiB9jPvgeJc2uS+ewBFIyoPUDFsY5F5pqfD/bG+NoSuKYEYHq5mNkdh1AH6kH6YIYTiJufIfrhTt6J0B5f4oqq4o1EM6XKHkVLC0jcEEDB3wzXLJB3E/cH7k4G+LeyQyNXQ6XUamHJwt7+I5HAPYfaIWt/C6n3gMp/vrjxZ4k8HpilPjy2fX1cNB8D17nbxP6HCSpmdNLMVB8z1Cq+wUR5C+G2eqaF1flP6HCFAB3CNJAYuQBJJEgWH8p98dfScVrEyp67+NR92xDzs3K91SROgv57n64jKtDOnQ6h/K1/o0jEmrVPy0wP52g+yg/fAGfNSm9OqxTfu2gECG2Jk8j98dE5qEU4p1Hq4bceW/cA3InfAPZma1hlb56bFG8Y2b1WD74Ip1WiSBvFid9rggRhFUr912gV/DWRT/UDp+04rGxsmWXC6ff+xUP1qSCfMe1scjTPgT98Dq0ORyf7qYPuoHtjPs+tK1CbXLehEj6YFjrMlzvy19NRBqbDyxOI1SSBy+/TA1Ws4MFJHVTcDxBj6E88bOSSAWfF3+Cn/2A/Rsb9qVodQdtQI8QZRh9R74E+K6qtSSD+OI2ix3HI+eNu2V7yjrX5qbXjwMN6fi9BjzsWWaeJl3Si/C/naUKKgKmNUgbfy/h+kY7AxUnY29MdjwniYnCTRWh6CvmZzNNYshYsfM2nwll9jgbJVZzWbDCJQMPELYH64E7DzC6sxqOpgoSJuQbs3jxTPljNq5OcF4P7KVb+ZSysD56T9Dj2M6lDM+Lb8nH0IPRZyuTTUA6ajnur8idz5gAnAebqAPQUCP3dSnHQlqVL6TPljHsvNCu7OVKlAVH4v3jAM0AcwIE4W/EFf8AeBrqXUECxuYQne1x0nhxOL0hRw/qb7Ltrj3+/UUlrR6yr2jTFQIrBmniVbwIJvFgfA74Q/FkEswZeFVaSdw0ofP8JxtTy9WklNKelQDu0qzEgydjA3AJE225lTmaalqtCohSoy/uwWBLN+CG57leVhtODHx8SccjVa9223yuoKRXsTtFVejqgAnSWNiBcC/K5GMe2aaNnlSnVAWrpXUpnTqOw/vngHspC+mCVZKgeQJ08+fiMDfEbRVQqCGpvJJnW7ap1N1MxFtox5qxI5FF/wDa/wBFJHu6udSjlu7gJFLUkXBga/MNYmDveCb4PzGdQqW+aE1kfhC6Q0t6cuf1HmatYPR7jLp+0CpTWo4YiaZ07l5F5AAU38QBGDOxc0lTKgLAPeojjnBKqZHKRy2tbHrrEuWR6qu7Thye/wCrJ21NMkkVMsGADBdDD+QtP+uNdGqhTbcu8eJEwR52x3bAisp/mj+tNP8AmxXvyjLTiwfUPKAP8wOONyinKMlxr/FX4JiGPw84NNhMnW0zzkwD9MD9j5iCAfw66Z80IE+yz64H7NqmmtNyOFgzE/wlyWX+mQ4/qHTAXax016qAxJ1gi+6rq9zPvjbExpQwYS4xa81a+d4IaioTdjZtX/bJZz7DSPPBPeljQ5a2ZzysFJH1K486z948bgkBFPJUChjPjH3w9pVdVcSI7ui3lJIgjpYG3K/TB0XFu43xXfrb9PADfsh5op4mPaT+mGOFHY9UaaQkRodvUvA+k4bzItj0OiP/AGo9i9EB2B6zwW/lH1JGIzeeWmssRMWE7mYj354Xv2hTLRrk2nSCTOqSYEx5dMR0npMIxpPX9DoZVqYfWp2KlT6i/wBIx8yqFqbJyI4f6hb9MfScpm0IgMNRklZ4hNxIN9vtjyfb3Z+p64UcQYOvn8311EY4P9Tyzw44ifGtOv8Ag4noc7mw9BG27zSY+pGMuw0l3beAFHrcj3GPP9kVDWpre1DUfPVt/mPsceh7BfQNDCDU41P5hAEeYiYxGBjvF6VGctq/XrYNaDgHAvauV72i6c2Ux57r9YxY19LgHaoTp/mG49RceR8MTVzaU/ndV5jUQPvj25Sg4tS2JFXZvaIemlX8qjvfO66vQBifD0wr+LpGZoOvSAfWR98V7A7cpJUrhjpps5ZLTuTvHURbwwB2pWBK0wdS03PdsPyGNI81uPQY8fH6RGXRsuZN+6e/elf9HWp6DPZ0aWINyVdfJkB++MqmfJZ1poYfuwrNwwJ0g6Tci45DfxGFyZtVZXqSRTDagN+EkgAH0xRHrmpfSjEoAnzsoVg6AgC0SCesRyxisaTlmXPh1p89ONdwVoet7hgt6mkD8qjzJJfV74xXs/UNTPWBP/yMsDkDpgT/AL4872pVzpOg1FURJA0o0cgSZWTBgBuV+mBamUWohc5p+EXD0qZcHe03jxBvjvl0qFtOL05uvcKNvizKqndlXZmLAXfVwwTB52MQfE4AyPxBUbvKenicExG52lTYXkCCOmBc52X3Qp1BUZkdoGoBSZQsGgE2Mc4PhjfsbKNSzKrwzBY7hoIMDmDcg7ixnkQPNxnPO5RWXsfU/wBlKginUIABUzAn+zjseYz/AG7Vao5VyF1NpgD5QYH0jE448rHlCMrmymoF4cSRY3Y2huYkM0xb6YdZ3tNFrLVR1g02DB21PrKkMJ8JA/TlhCzVTABKkgD1lSDyPErTvz5YN/8ATatNqbGo5pM9VVqsxPyhgNSgwGBUsCDefDHVhRnk0B1Z6HIZzTTKUlYlI71zZdbEOCLTIJ+kbTgDOVnq1qer5uJjolY4pABkkcTETvhNU7Uk1KqOad9O4lgbHUCbrO1iNpgwcep7JaE/aHimzppseEiQ2pZuNRuF5eOIk24KNvThwe+q27x1rY17Ro0Zp8AIDCS41E+DFiT74RfEGUqNWI0gIifglimka1ZTAKn3G+8YuKikqqsxYuyy2ogtBgmAYkEC3gYxGe7TCk61LUkJVmXZniDqm8C454eNjNp3Vtp6dS/gooQ9gZwyyAgVGKrqOwueI+FwcbfFVMUqtAMUdt+AaYIaZe7apIN9zGAc1mg2Z71YjgmwIsAYI2MbRg7tTIJT7lkB0OCSp+UPHzKOkGPAzHPChFZGuI29QijGXqVV4ngJLByhSQDKxyEwQbW5CcZ5V9DiZBVtyOIFQYU3hhqvAM2sJjGnZKOheuq6qauQyGSWSShI/MNMqR4jGXAmtAwZYLKfzLAUb8+Ie2FJONNab0ur37RM9hnsyrNQqHYSbbHTcEH3BG4O+FmbzG7E7EhfQFyDyniF8Kh2mVJWmGKkrZgXI/LA3MrYTJjwAjHL1HcMSr6LENpHEWlTeZmZAWORvi8WbxLaXzRfOsWU9a+aC0UQIZpIhZzAC2Ei0ksRMLHja2EyuxDVGUjVI0kmRpEgEECBpt74Mp02ADOlVKSkkBStQggwSwabzxEwb+WK56rTdh3bmprUnUd72lhA5xFr36Y06Tc4/U2rZe/z9CoxpUVDmoYApUQx8LC3lDH/ALcGUs6FFZyoUCmAAzaCx7ssRHWfvhOKTVWZqYFSXsmqLJKiDcFoiARvzHNtnq1NMvWZ1XXUhYaJKlRCibm822kcsRhSSSe2/kn+Qow7H7dWnT16eNhoRLkk63PIGQJG3hhhlMu7HW1VlIXVCsYAM3YA6RsYVb89R2HlezasJUraE0UhALFd4HygoZJlRyF+XJq+ZjKq6VEpmqqqQBp1MwUE/NYaSDGmwmInGmHjaJS4LRe/a/5qOg7s2rTZu+KxTUsokXZt2eecLbwJbBQrCo4gF1+VWIHEOXzESRO4tzx57P1wKJoJUOmnAClQxd5vAVAxS95Fy3gZb1KzIg1gM6qeFCVKwt43vp32sMZ/UUWoLbR9/H9afsa4hXaq0XUcQo1VWVLcMXER1BvtgSh2h3jmopBOkBo/MpgjysIOFmTXLwTUMMxUoAC2oEi6wJax3368gF+c7PnNgoWpa/wr+7ggqHEGYBQhgCN56YnGm8T7lSutur5yGkPOy6XcGohIPeKbA3BBmCPCWHthhn85S0d3qOumAUgGdUCI8LGTtjzi03LCnUK6gZ1QAd54wRw2JPqNowNS7U0Bu5HfK8/MoA/nmZZYkwfO2+M8PFcU1pW3q+riNxPS5vOrUokVqndabSCFAMcLE7k6oMDCdn1UBUo5enpiGaqdR1AcRAY6ovIkz4YX1sq3eLmKmpwJYHhAUSbqquQNud/bBlfPaXIB4KkSRYqwGkE+BHCdvlXpJ0njWmpdz9BUDZLJJFB2qBg7hXUDTpEm4PMQDf0xpm0hFNoLVB/21Co+kYEy9Umm9MEACGINzMkhltYGynxM9cVy+YZlhjID2HSYY+5N8ZyyZNta36+I9QrO1qdFxAZk1bAFpi0GOU23wK/bKLV1nvadKbafmBi86iNN/CY54KqkMxRgxOjUpHODxD7f2MU7TzfekUl0F7F6hGxCkQfQc/DpjLCSSugK1O2MqqlkbvDYxUQ6mvcagRaNzecCUqFeoodw2gkaSRqZV5aQTZb9ROFdTJosHUxn8kdL+HoTgvJZvMUyFpd5oWSF0EyN7qsiY6e+N9J6D2NM1XZFNNtetKgsTKgQROnkYP1OGtdyvds8hgCyltQVxoKhASCOExsdmOFPaWYqVDSrMqKrjhK8UgNcEajBB5E8/PGucrnX3feNUVHA+UBVKsZkix+4FsXFZbj1CriVp9lBBpdjqG8JqjnEg3jbHYEJRixd6asWaQQZnUb+u/rjsZ5J8i6RnnKJo1EUulQMJ/dtBEHZt4MdZ364NrZqtop5eoQV0TT7sHczGqBdt9jyOAeN1IBVjUW0RIM8WqeXj5YYiiTURKbWKQ1SNX7scLCmGsq/NfcknYWO+dRTXMmgjsTsGnDVq7A0kJIXdbX3NyREE87gW3r2vmzmKlHi7qWYDUI0AEQRJAJIN72t1xPbnaqr+6EBaenh6mbKB4Af3GEfa1UGhRNn/wATVMgG4nod7enrjKClN29gPR5Z2WsO8csyEyxqQNiFbSDEbCwOCO0/3aopICILlphi6tLSLWHLx8MIPg/L96dJOoBQbyRpZTw36/YeGPRZlaNFCnCF1Dh5aiCRYbSB0wpx+6nuHA8xQqAAiLMZUzsRyjeDPOMG5/NgqoDcaiRE2E8Igkjx9cCZzPioRta3CIEb2E2I+vnjTMAd2CAIBFOFF2MyCx8emHBO6oKsKrdp1XpLQQcFKQ1WmranboJNgTc+XpgRw4YaSosYGq0EHffa9yeWCjmBRCoqgEJxRcmZvvaTPpfnGK06RrOdIAuDuB5i08t/CcNycnrsFDTszP0lCJmEqqNMNA2LFSjAqZmVa+8iOUYvVBV101P3jcQptYcJgEk2EBefKBsJxhkM1SQEU3BqaGGuGgwJhTsbxfx5Yz7L7RAAcpB1GSAIcAEhiNpvHykX3k40TcktNPPgKhqfiWsJ0qF7saIALQQLFifE+pjxwLkSxLOwfUamo8JVAI/AInVIO2/PCDOdqK9RiLGQTc7klrgbxe222+HmX7QD0KoEtI0lkY2BkAOAR1JjwAEYi5Yjak9AqqLZntEIQlOpTaqrFWUfhRSbv4/pveJE7Vb9oIZDLbNBvEfMrRLCPw73nAfxXXiu6sB3TNrIFi5ZdfGfyyRA8NsRSp92aRFQBXSmIm6t3QYahGq5III2vzjCcFwHVM07EylN3phzKqxlSNoPymd2JmbRvGPUZ/MBaekEU+6KlSIE6gyQI2IF5HIWx5yhoNbUy6GeWKnYoCCSpixMieu4xrUznd7y0U0a/wCE6Yv4n/XGTbW3zb4u8OI8o55KOXqVFBDAiNSm7NsxO7ECTa33xh2aO+oKgYhmdyXMxYTAFpLTz6thavadJlSgxhqnECOEFoAAfkCYIBvtsLY41BTpU0UsrNrYD8Y4mEgeDCDf2xUF92q/mwPY17NzSLREIBAgjaRyuDNhy5R44e/D+XjXWqS2kAqWuQNP6TAPT1x5bL1GNIqP8XUu34xxNe/kCRYCJOHnZjR2e4Jli+gwZEFgIEctMC2InF2lzBKtTLt/Jd3XpVqYGqobrE6m/FEzcgm/h4nCjIVqjnSrqAJEtCkQCw4hMRsAB8xO+PR5ZxWymWccRp1FAm3VOtrY8WlXjnVIYldTGV1DlF7faeVsGGhtaDXM56QYAprUgbggcQNrzuOnP2CfPMG0sunggnh62I6yNPifoB86U+eCZvpQwk/ylJHqcUakpEVFaQvCCTIJEwHiJH5WHPnzrLfYKg3N5thT4AFeRJg36i/974K7O0qxHCdjIMydJt6QMJcuFNIU3mxO34emvp/p9T+x10u2qeDUBaLFZHmDyOInH7GigI5phXaoDALkKZG44NvLE1aOlRBZSWKqVMktI35TpKn322xiaf7s0wACKiySCORJYkiwnYcwfDFs0WWpARQpZamoHUCQJJVuR0kWtsp8cbQirAnLdo1CqKTqALDW4UgXsTtIDalI5RiKmeYESqo4t8x+3XznC/O1aiVGCoTxEw2qSJnT1/X74EGal11qw21A8wLAgneBbyicafSvVAx3TzEmXKPcfOZM+BUKwjzw2zlYtU7pLIxOoERY3JkQwn+Kd8eX7LRlqANJRSDMGFEzJO6jnvzw67QpA1XIV2DgcSCRdV3MXHrhSg1xCg3uskLN3eobyjsZ5yefnjsJv26uthUYAbAEwBvAkT6Y7B9OXPz/AEPuNsmaYpsAZ1o8MB4RNvG3jpPng7sjMpQyz1ihUatFMt8zmwk9F1QdI20necIez2PeFmVggUoo5QeFI5XHIc5PPBfbHaKhUpHiFNaa6NuP5mZj4ty8PHFyw0ko737BQJVpioarvYWKs23K/oJ8MUqRVpokO5VqgQAlZM0+H834rXGMjm2eYIK8IMbC2o+lt/LHpPgDK95UNVl0pTLEGIBZgL9AAv1IPLFyuCcpeAD2nRTIZVVRV754ECSGqMPEkwPPYDrjy2SzzVVeTcMzX08cIx3iSZ5TseWDO0+0f2jMU6gvTVwwm0qDPoWIJ8o6Y863eaSXSA1NmVYsiyEWekkkyf1xng4T1ct2M0XtFUBVZJLTq0g+emRt5Y9QQlBamZdZThKKY+bRIHuT5c9seRodhXQ5hu6NQgLTAmo0842RfFvraT/jDtJGXukINJX06o5qsE+4I5Y0WGpNRXf/AES2FtPNNWZmAZnc3k/iJGwmwjxtGHPZzBaRVCZV1Duv4yVYlQT+AFOW/PkMIazdxTKrZ3HFAHAp/CDvJiT0mORwx7HqacpUJkBoI8xrUgR54eRPbYErYV2fmzqUEFVDbgnSDtB9Jtb9MHdlaG3u/wC8idoFNzBHXVBHkMedo1GWoFTUJMtexAuwPI25dYwy7MzSmo5QcMuYPIGVBHnIkYeR0JK6AGgcUkgi3lJX0vP0wX+1sbnTYhQdMkksqiTNxtba2FzOnACTBp6bn/5GMCIHT2xmDExMqTE3jSNU3J8DghDUD0nxPXLmj1emuorJ/gMDyBi83xp2k+taqL8tOkjLPUU1pibeI+mEtXNApT4uNVIJNoBJ26GD4b4Np1A3fHUoRqcSWAkakO2/KNsS4Ux6anqcixq5TLlgA6VFovAEji02tt8pj7YC+K6y97XCx+AW8DHLcksVv0GK/DVT9y43AzFGoCNvnGqPIL4eWFnxVnwax5K1NGNtmYBiesgiffHLh4f3tfOYMCqV9RRb6VUOYA5T5HYjh/XDHtyuDUpFgZqUqbiIsHiY82luV/fAH7E5UaFDFkAiRCgLALMxAAHFHX0ON+380moKX46aLTlVB0ju0WFJIgyCZAbfcbY3SXAKDKWbQZd2RYLVNCtc8MBjudiQRzmfHBVCswyWlVI05hS0c1iSfKY9sJK5IoZegFLmpUcgggknhpqDsCZDD0OHOeodwlLLhpZXXXBniIJIvyFgNuRxOXVdthQy+F8wq0cwpPAlRaogTpE3Av8Awz648dm6zHW7H8XCm0bnYc5v4ySbnDzsDtAftFTLi+tKgbxaJHsAB5k489nqEEsgID1KdyflJ7yR7wcVGP3NBWg0yOaBhgDKUi5FgoINudokWj7YHr5llDFnFydKkyCTBLSIkAQJAueu2BRXPcl9iSi85gNqI8bgDBXcqKbNVI001HBadRFpOwnaOdp6YUYpEnZPMpU1JUUA2g3OnYjzHURbl0wdl2dS6N81NQYknUCJXR1Bmx2ifLCDI5lTWBCwovEkyINidpnpH2w5rV27quDEU2VQCBqCl9YEjlsfNjyw3ha1WhQHRZitci7nQbmQIePT5veCeeDKue7pqdQs2lgNS6FYMF4SrS45WtMRbCTs3Mwa0iVdGEddm69QMH/ENFBTosGBVkMG29yRG95PsMU4VSfEAntymyxmVes1OpAhSDptADC2/Uc/HCZe0vlXvHKEzpMiT4kMWHocO/hvtlXX9mqCabpp/qgzHp9seW/Y3DsgnUhIMD0mehjfFRjTcZcPQGezcpTylJKIY98+pyRJYAExJA1RAAG9zOEPaid3WKTJECY/hn9cOmQdxRozxaSU5glZaB4kTfCPOdoPUcxDlDdDaQANivEJ8NjcyMRgJu2OvtBxl4/N7gfc47BwyuTfi7+vT1X0aC2nwlSAfYY7Gubt8GTQN2aRT73iAcvTDwQQrEsqr1sbsfMXicLTS2/NqM+1zOKVKwg6eFnZGgTsATeTtffGOarKE4Z1liXPrsOcTHnjpyU3zKYYAAraWk6pI5C0E+kb49bncx+y9npQH+LXB1dQDep99Hv0x5jsGj3lahTM8baqki2hQagB/vpie1+21rZnvLsirwcuFWkE+DCSR/FjGeHnml3/AICg/s6qWzVGkZ0wdXiwp7HyUe+PRZ8JlUOZua+YhKQMlUSRxxzMAMCdrRzOEX/TXs/v80ajmQqOz+BY6B7rr9sV+Oe2BXzLd2eCke7H5ZAMxHQ2/wCLxKGbFUFwWvzwDgKcrnSgaqWmq2rSxudTfM5vvAgdD5Y0LB0qKFAKsGHS/ATfpvhKHGoR8qgC/QH9bnzJwTkc1LrIgMmhvGRv4Hwx1xhTYBmQbWDRe0sNDnk3K/MNt541zFfTSKgaGLAFZsCNRaJNttsK6qaUqI1zrQAE7AqxMdJtg3L1VqqpOojUoqzAJ5SD5EE+IOIy5ZWIyDErJIj8J8wYJ8N/rhhkc0KdGowjgCAeMm8+/wBMBVMwXVQeEVS5kD8KjhA9ZHpgrsRwFN/mg2gbCY4rf7YIq1rzGkAKdUb3O287mB05HDfJUCyi41LCzMWZgPUwB7YSVu0ARppDSALnmx39v4R15m+HfYiDiLRKFIiLkapAvfbEyjpYIuy6oRNM6nUNzO8BvRZt4YJ7a7MSkTSLJ3ihfmJQmRNieA+R98A9nZxtKCoDrUoygWFgdQYRueuD/wDqQ0ZtjsNNI/8Ai/8AoMZzT+oop8PTQDb4epOlPNWsaLBTtfePMSbeM7HGtXKd9WRhIprRpF35DdNMHcmD/cYV/D7u9AJTnvKjKFg8paQx8r+WNs12nenRRtdM6TMfM6sFJ/l1THI79MZOErfP2HWhf4h7W0s1OkoFAU5Rf5gIZr7nl0EdTKVquol6rAHdhuTexiYFzF45Yv2vmSrqF0zoHmdI0/3y3xf4OySZjMQ/+EgNSp00CDp25kR4iemNsqhh2I9V8OUu7zGSpxxNTZ9J3SnLutuRZjM8ojmcAKQ2beZgS5k/jaoI1eIn0sOU4O+Ge0u97QqVXjUaNQgC8BWAW4kWWBHUnrjxmQzWl24ixOgsx3JnUx9WxlDDlKcm+CXnYxr8OZ3T2hSb8z/5rGffG3xPSFGpVoqSVFRWW8kSJt5EnHnadRqlUFLEMOg2UXufDDj46OnMVIHzqriN5LLJ+49cbSw6xV1+z/YuBatWUZdL6mLztuzAtccoEGOowPnhGTphhpeoxqMf4dgNvI++FmeqMtFgCxCVApPI2YET/MLeBw1+NXC1lpD5VpottpILTHKQF+uEsOpJc7fzxBoE7LqIFe5JAFzA3IWwkyLj22x6bIvroM2kMGeIMjVpZEQEg9QMeCoVdJad4j/yBHtAx6PNZorklUGSs1GjmTVDg+hE+mNJYVjRPZf7PWqKEY02YMvdVLhpQjhcdOjAbG+GnbXZzJkFLoVak1wfyligNtxcGRjyuZIpZwR8upWH8rDUP/E49Z8A54VVq5WsddOLK/TYqLzYQR5+WMMaMoxU1sqfX87fER5XLZru3V0LBxeORNiB5bY9D8aPTJo1QGC5imGKzEGxMjrsLYn4q+HKdCiMzSYvSmBNypay6jzURAkTJAPXCztrN68pQO5R6izfZtNS3hcgeWLuOI4zj2eX5Af9oVDoylQQCKtIHpDLNvQ8+mPL5zNaa9RlSdLMefI7eon+93vZ9ZX7PpsTek9MN5LUVR/4xjz2ede+aWAXvXjoVLEHnPrEb4nBVWq2sfAdZftalpE0FJjci/rDC/jGIwloUmUaTqtIkCQQDAI8xfHY0b+agBvXJQMQNIUGesWA8RK/fHVP3iBmF2a7X5KGiNtvvgGrq7lBNgSAPHc29Tjd3mipuT1INrFbXjl09cdeUAzs/P6aVepHESFmfwvAYR/KpFuuAsmwWqA06ZKnrEQPuMVyI/d1FJHEoO0kmCR5efnjbs+nrzCIATrqKpg8tSg/bCdRt/NAPofYVUZHsl688dVAyz4gBB7mf6jjwOUzcU1BNz3hJsZMIffHrv8Aqjm9NGjQWwJmByVQQojpv7Y8jSpj9wsKbPqkxJMqJvbYc745eiLMniveT8hC6vVhf7FhbBvaTBSAOSqCRJBIUAmeWAhliXRNyzRvvxEX+uD+1ONKbHmjW32flAtseuOyhlcwOBCRZtJN45H6xzxn2dWIUkTwqTtzhrn6e2NyhNBOAmxEzMkSeXQHE9i0lKMCSBbV4rxc+XP3wpbWBr3pFSlTG9NIFg0kqS3nckR4eGJ7NUMumRebk2HiTuegwFSrF6xc/MUJ4epE3t54PygGgE6eZbXvBZog/NzFh1HTEpUkgYnyV6iQRBYX8PS/LHo+z84BlqjC3G3Mg7EwOs6xv0x5zJiHkX0yb87R9zhj2c/7krbiqJ4mYi1reOHOKaAb1JFRwAATTgEtABMmQWgAiIj/AFwX/wBSeLMMIvppAH+mf1wq7Uzv79SSdMqCREgSwMTI8b+2GPx5XArswAM06YE3BmktvY388c6TzxfU/YKJGYNDKkU2/ePoFrNTpkID5F59FYdcJ+zz+8y5H/7AGE/xIbEeuMO9Y0qrFmMvMSIPEpkz5Rbwwf8ADChmQEfLWDE84niEchAJ9Di8mWDK3KdvvFVyrR+6VYveWII9pOGnZdUZfs9FFqubdjztSpzHlLbfzHCPPVDVCBDx1iqxteTp+r7YM7Tr95m1SnDU6CGminbRTEEm/Mhm9RhTjmyw733befoId/AJH7ZAi9KuDBkbrHM8y3pGPI0MwDXUtdSwO0SIMGJ88OPgPPd3m1EfOHAIG0oL+pVfrhd2Iw13ElRqBMdIMzaxA9zgiqxJd3uDM8oq/tBTZTNzy26eM4f/ABFV1Z0ncJSVv+xSYv8AxfQ4T5ViK5YyJpbsYPIAi3gLdJwd2xmdSmssxJpT461dFE9aYJPXBiK5p9TXjQcBRTqzlcwJkk0j5wxE+t8afEeb7yvWY/hqEDa4EKI9p5YyzbFQ8SA4VwIn8QMHpBBwG3EHPUFvXVN/e+NVFN5vnD8AZM5kxzMj3nD96wLOkgqURJubyTYbm5+mEeWUa1J2G9v9fTBwA0u5mVeB0Akbx5nY8sWwOqVNRypYTwim3K6u1vCFZR6YI7Czxo5gkfKHGrxWY3PP7mMCOhFSCAIYNxGRcTEkmxEew6YrTIExF4uQL8UcI8zvviXFNNCPomRz6rUrZWsQ2XryUM/LqWSB05noCpO+PI9uZd6FI0mBLU68ajeRpBVlA2lT+nLAVbNl6FOpfvKTKkzaBLIfE3g+Xjj1mfpHOZBnE99l12BuUNwTPMAEejHnjiUfpSTez0fatE+8BF2DVOjMUiwPeKXF5uCB5/lPkMIe06hZmY7sQ3X5lDW8L7YNyNXu6neHZVCsCbkNwNGFeY+ZhyBgelhy6DHZCFSb5hwNadYQIkf1EY7BeSypKKTTYyN9JM+sY7FiKigTl7A76jtB/CSDbaB1xgyN3Yjab77xI+jGMFrRPCvyykdd+IEDlJj3xL0f3Z31SWgcvlAn08tsKxmHZoIYKIlzpgxHyEc/Pfww4+CMnqzqk37tWc+ew/zTgJCqhHVh80sIIPr9b49L8JHulzNQgAIh0xv+IwfWMc/SZv6Uq7PHQqtRH8cZsVa53Ok6R0gAfXVqO/PC5xFSy6SqcwbQBxHfeZ6XwQ6tUgmJCzykgHn9PfGRJZ2i+9/Dr4RjWCUIqPIRbNrNbUykAFzp2O1r6eZIxDqe7pghvnIkzABk6QNxvfBQWOP+BZDXDTFrDwNvDGaVG0liLhlPkIPLrYYqwoFVf3ZN4VuXiI9/DGwQJTMH5jA5WvOre17Ymg8hh4ACB0YxNvL6Y56TA6dmInnextB8sFhRjkkIZrwQgUEiLlQI35gkEzsZ54IyTWjhANrwRIUkWg/8xjqQYhrT8oAM3vcgSfHyxrl1teIvZpA5GdQvM2jngsBXl6B0kgTbfp19cF5NNNIMQToqqS1zss6RaOQt441qcS79FsBcTqJ8Yjp0wXTkUWAUyjFpm26Jb3N/HEuWlBQtzlBj3Ii+hTyk85N9yTF8MPiyvrcNJ4qNIlY2IpoD+L3sf1AuaB1rIIIUapv0Ja/n9ME55jpTinhAAtwgDcf1YXGxi/Sf2dupItfnEt0vtfrhl2Swp0XaDJFRBxQASrKDBAn59+WMVDFbiwPhJtYT0tPTBDIe7QBQW4n22liSRHgv1wpS2XMAFKrI1Nl+ZBqUiLEhis2sVOmAdoxlkqY0OOKQIFxz3Fx08cb50Exa0cI3O8nynePHHCmRTkA6ouOYvbfxxV6gR2XX7uqtUW0wb84IBAgb/wC+NGy4SrWmCoLqJE/+4RA6GBPticrljB03naTpMDexjfULeGN84G0kmzPpMc5AEt/3ThWrCtAXKLB1HhApxtOoybjpcbiYjFUQNl3BtxI4XxE0mJ5izJ7YijqKc/y2Pj/uLY3yqvxA2BQhpkdD/mjDYGKUSUgkrdl89V4MxHEJk9cBnIsu+xtIIO9osfvbDnJ02KsYHyiQY3te9xaT4HbABQibdDflz5WmcJSCjCjkyF1lTx2U+RGoxztH1xuaMU5AgNUkGIAuPrbGmZR2UMYgTs078wLbi+IzWXbTAmQfQjcafG+HmCgevTIKvOmLSJOxid/K1vLEU6RBIgSNpYAi4Mjx3xp3RZDCjVI57giS0Ex06YrSokzqUksBB/18Yt/xh2InKNoSpxFZIgbzcGTeBAH9xj0n/TbPd3mDSf5KoKkG99xPsR5vjz1TL/uwDpBgNB3PFpIEbWv643yKujM6EFwAVPLUsE2MX1AbYzxYrEg4gR2z2W9KrUoEAkOQrE3KjbfmQVOFi0dTSTubjnvB9cer+NB39WlXXh7ykpM8iDBn/fCDKUyrEhpdRI5zJg4eFNyim9+I2jcVIkKpKgmDqIkT0DY7FaNIaRIcH++oxGNLFQbTVmdUpLqJMCD6RPS2/TA8A8ERAOzSeKCouPPDbJoUYEnYWNzEbH3ty54r3dQOSPkC6S7Cxv5dTyvjJS3GL8qiFeIgXAg2v/fWMNSf/wASoOId9UABi+neeW8fXC1cmFYgjVeBAJN7xzAGGVWuqKisGspax6mADO+3UYzxNaS5+gxWIDKwg2IM32EACB1Xkdjgp6SBNQBA0wBMSViRe4B3nxHicZ1aOmmxIsIYWn8UgDkJWcXovTCtpBhmDRsNiCstyNvGABfnctUIohA0hTpWDuZBIkgi299/9cTmqUTIuLgSTq258/LA1WgQdoHDtfz5+W2CHonQ4GoiD+Gw5zM+nrg4oDndAjNEnfVtfw9o6288VzLqSxGnVqEOVI2WbA7m255TiUyrEwoYwLtvA24dIEDbpvirKwQKysLyXFp3AW/KdN97YaaQ2bVXWVNgDxSb/hmSdgQSRHhGMsxW1EAMI0j8IPT5o8fb2wLmACVQLwiSLkTJBAudp1ecnGlQNp06WMwZiYvPDbp98NJaAa1HC09JtpsADPr+kcvPFcsoCE3OkBpgbyT06nqcadjdnmtbTxFpJJ0gCJkyCbczg7MZMiUKyxidLRIi0XPj49cRJrVCoWFDqLggWnUJ32E8xglBpAWd4LHV1BAUjy263wVn0KWOiAYECZkjn0AkX6YxFZyxcAzve0w0yPMW57YApHdookIRbTZrQJ2HrbG2bhlIVJKLJAkEbRG22/8Azi1RdTqxUoSbkHTJ33sBfYx6i5xn2xQAX5SrWUzqgiI6i8dLGPeVvEfMBqobKRqOoG5EGYXceXXljego4j1tyGk7C/OAZ/4ONclkmdzABlSbiFIi4MzPQeeNf2KpqHAYYsSRyOw0xfcXuNpw2wSB81oBCoTErJBkTJgjlIPLx3xarTDwLkrIjeJudult9jjUZc6mLoYMLsR95xbL5UlYkw7TG2q+3viW0kOhdk3QsZ/L4f6/pjarUFQCQS0R4fT/AJwRl8myBvlGnYtMXtFhzn/fGLZgAkMhjoLHysBgbt6BWhQKgL2GnTyMTtz8gTfpjLMaS0pqUnoRYC5/uPfEEwLpAYW5QTtztzviNYMvECwFtut/T6Y0Qmb1kKADTZhzsN7eFrWxfLNdwyzLRYyLASRG0YyquWQArI/NO46Gx674K7Gpa53Dat41Eja0kT54nhqHECzbqpQ8EhrhogrEiDeDIx2tXdmgrwgbWmS0+Nh9MbdsZQiBG34rxf0kSeWojptjGnR0hhpO4jlHjI2O/wBeWKTWUHudJ1jl5XBM2gG29iJxFBgahmDxQCFix4eI2Exbzxp3LCHC2AvCgE7byD48o/UcAsRaCzgmANpBvbkQOXPfAgZpUzh7lFEymoLxfMpi2oWJB++MmqEKLxJ5wY6g2mdv7jBlfKOFJAk+EXkaQTBvyuNoxGVyBS+kMIF1tEDaJj6XwWkgBsunCOFD1kXnn+LHYe0uy2AAADAbHiEjHYlzGL6OeJJJIgdR4b9DYHacYtn31W1aPFrDyj/bEY7FUiTXLPbVqUX8B6f2ca16oJEiyAHz85N7n6Y7HYWXUZic21VoEmmN5gYtUdnkaiE6Wj06YnHYqkSF5SogQ6qYsPmO07CAefvtjVcyoiOm2/jJHocTjsRRRIzloMRz8T7beHjia9JCoJZbzYybRNhy5252x2OwZUAERTUkgaiIBm4Bjadrfb0OCcr2ipPH5gAW8DYGb47HYqtBBtLMrUK76pggDcWOoAeIgjxxjm87xtGkvAgwCFH6nfa3icTjsZqKsoX18yWKl5+aDYSPRgB/zgytmwwYg7zIYWgbbTfwHX37HYqkBtRz3eKogDSJDAXtyM9b/TGjZ7vAzVAGRQQAwmbeER4HHY7EVqDNMrnhoF4Cgza8DYet8C/+pTBO5MdIG1r74nHYairAJyucENfVLefh6/8AGN1rgSymd5ESAIgbi1z9MTjsRJajiUrVUazkGbcN9QG/WT5eI5DANXP05iQYuGA5zz6z49cdjsVGIMh8yKg0hVOo/hIgtPCsdSTEYDrUUQNTXSdIhjvebxIiAbTHLHY7F1qShSlMqSDZbQAI1DwtuP0OCaWZZXBBBAMWtI298djsWtVqJjCp2jrABvFjIA6gE9fPFLGRabC0G07i2847HYzooyZiFEiZsJv1BgdPHltgd6xWIHkYHsT547HYaQjalmlEGTJmR/dsbDPKsm0EWHhjsdisqJTBszVUsSTB5gAH6xjsdjsOgs//2Q=="/>
          <p:cNvSpPr>
            <a:spLocks noChangeAspect="1" noChangeArrowheads="1"/>
          </p:cNvSpPr>
          <p:nvPr/>
        </p:nvSpPr>
        <p:spPr bwMode="auto">
          <a:xfrm>
            <a:off x="143608" y="-1389184"/>
            <a:ext cx="5169877" cy="3455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3" name="AutoShape 8" descr="data:image/jpeg;base64,/9j/4AAQSkZJRgABAQAAAQABAAD/2wCEAAkGBxQTEhUUExQWFhQWGBsaGBgYGRwZHhgaIBsfGBoaGSAbHCgiIB8lGx8bIjEhJikrLi4uHCEzODMsNygtLiwBCgoKDg0OGxAQGywkICQ0LS0tNCw0LC8sLy8sLC8sLCwsLCwsLCwsLCwsLCwsLCwsLCwsLCwsLCwsLCwsLCwsLP/AABEIALgBEwMBIgACEQEDEQH/xAAbAAACAwEBAQAAAAAAAAAAAAAEBQECAwAGB//EAEEQAAIBAgQDBgQDBgUDBAMAAAECEQMhAAQSMSJBUQUTYXGBkQYyobFCUsEUI2JygvAzstHh8QeSohVDY3MkU8L/xAAZAQADAQEBAAAAAAAAAAAAAAAAAQIDBAX/xAAxEQACAgAEAgkFAAEFAAAAAAAAAQIRAxIhMUFRBGFxgZGhscHwEyLR4fGyBSNCUqL/2gAMAwEAAhEDEQA/APp8Y6MTGJx2nCRGOjFsdhAVjHHFsZZpoRm/KNXtf9MDdKwLjExio+YjqJH2P6YvgsCsY7FsdhgVjHRi2IjABXHYtGOjABXHRi0Y6MMCsYiMWjHRgCisYhtsXjEH74GxURGOjEqZGOGCwoiMRGLY4nBYUVjFajQPt4nkMXTbA9M63J/Clh4t+I+m3viZSqlzCjYDHYvGIjFBRGIxaMdGACuIxaMdGARWMRGJOOwWBWMTicdhgb47E4hTOM7LJx2JxVln/T/XBYHA7+GIdJBHWRjPWBqaPkMT4QCf78MazxR1E/ofuMSnegC7IZiaNFz4I3meD/Ppwyi+EmWSaGYpzBBYrHLUNSR/Vg7KZ3vO5YbVKbNHjwSPSSMYYOL9iT3peOz8wDTiYxOKUjuOhj03H0x0XqBIx0YjVf2xfDTsCuOjFXaGA6z77/YHF4wJ2BEYiMWjEA7+GHYERjoxaMdGACsYq6yI/sHljSMRg3ABydbUtQbMrMPKb/rHpgqmLCNoGFlfMCnmgp2rKB/UCR9jgzsp5pIf4QPa36Y5cDE1+m91a8Gq8mgoJjA2dayrzdgvpu3/AIg++C8L1OrMnpSQf9zmf8o+uNsSWiXPT8+VgW7SzBUBV/xHOlPPm3kBfBFCiEUKNgI/3wryM1q1SsPlT93S8TuzepgeRw3psCARsROM8GWeTn4di/L8qBnY6Mc5i+JOOkRGIxaMRgsCMRGLDHRgEJ/iViKPm6A+WoE/bBtB7lTuJEeX6QZ/4wv+LDFFP/tT9TgrtGqKbpU3uUb+XefSJ98cMp5cWUnwy+djrQKZsThdnK0Ob9PsMTjd4yTDKOZ54EoVpUn8rMG8OIz9L+mMaDlValuVIC+KMbH0Gof04E7KzBFXMqxkCpz/AIltbpY++McTHqSXPy+UMejFXeCo6mPoT+mK0rWO628xy/08wcBZrNDvKUbBqjeYVCp/8mj0xs8Slb+ajNeyuKmSfxu59Cxj6YEo5iO5JN1qNQb2IB9SqH1ww7Np6aSDoo94v9cea+IapRqwHM06i+DKV1fQ45sWbwsOMn2Pwv1Vd4DTs1ZquvI6Sf6CVH1Awv7CqxWFM/8AtPWUfysQw/09MbZLNaq7FLllLqOuzafXiGA8rVH/AKidOzww9VB+8+2OJT+2FP8A5V/6T9V5gewwDRr63DD/AA24QfzkSZH8O8HnHSMA1s5+0sUT/AVgtR9tZJA0Iel7n0w2zNPhsPkggDw5D0tj0niZ9Y7LXt/W/b2bhhXf94vLjjzlJ+4wS1QagvMgn2jCLM9oBq8KdQUg2vtII+h98Me+AqliRYhPoSD7nGEOkxzNJ7y+eSAnOVIZW/JVQH+oFP8A+xg4YWjjp1yPzsR5qqx9Rg2hUkke3uR9o98dGFLXt1AvVcKCx2AJPpjOjZQDvEt5m5+v0xTOGRp/iA9uI+m0+uIqPwT+cqPRiB9jPvgeJc2uS+ewBFIyoPUDFsY5F5pqfD/bG+NoSuKYEYHq5mNkdh1AH6kH6YIYTiJufIfrhTt6J0B5f4oqq4o1EM6XKHkVLC0jcEEDB3wzXLJB3E/cH7k4G+LeyQyNXQ6XUamHJwt7+I5HAPYfaIWt/C6n3gMp/vrjxZ4k8HpilPjy2fX1cNB8D17nbxP6HCSpmdNLMVB8z1Cq+wUR5C+G2eqaF1flP6HCFAB3CNJAYuQBJJEgWH8p98dfScVrEyp67+NR92xDzs3K91SROgv57n64jKtDOnQ6h/K1/o0jEmrVPy0wP52g+yg/fAGfNSm9OqxTfu2gECG2Jk8j98dE5qEU4p1Hq4bceW/cA3InfAPZma1hlb56bFG8Y2b1WD74Ip1WiSBvFid9rggRhFUr912gV/DWRT/UDp+04rGxsmWXC6ff+xUP1qSCfMe1scjTPgT98Dq0ORyf7qYPuoHtjPs+tK1CbXLehEj6YFjrMlzvy19NRBqbDyxOI1SSBy+/TA1Ws4MFJHVTcDxBj6E88bOSSAWfF3+Cn/2A/Rsb9qVodQdtQI8QZRh9R74E+K6qtSSD+OI2ix3HI+eNu2V7yjrX5qbXjwMN6fi9BjzsWWaeJl3Si/C/naUKKgKmNUgbfy/h+kY7AxUnY29MdjwniYnCTRWh6CvmZzNNYshYsfM2nwll9jgbJVZzWbDCJQMPELYH64E7DzC6sxqOpgoSJuQbs3jxTPljNq5OcF4P7KVb+ZSysD56T9Dj2M6lDM+Lb8nH0IPRZyuTTUA6ajnur8idz5gAnAebqAPQUCP3dSnHQlqVL6TPljHsvNCu7OVKlAVH4v3jAM0AcwIE4W/EFf8AeBrqXUECxuYQne1x0nhxOL0hRw/qb7Ltrj3+/UUlrR6yr2jTFQIrBmniVbwIJvFgfA74Q/FkEswZeFVaSdw0ofP8JxtTy9WklNKelQDu0qzEgydjA3AJE225lTmaalqtCohSoy/uwWBLN+CG57leVhtODHx8SccjVa9223yuoKRXsTtFVejqgAnSWNiBcC/K5GMe2aaNnlSnVAWrpXUpnTqOw/vngHspC+mCVZKgeQJ08+fiMDfEbRVQqCGpvJJnW7ap1N1MxFtox5qxI5FF/wDa/wBFJHu6udSjlu7gJFLUkXBga/MNYmDveCb4PzGdQqW+aE1kfhC6Q0t6cuf1HmatYPR7jLp+0CpTWo4YiaZ07l5F5AAU38QBGDOxc0lTKgLAPeojjnBKqZHKRy2tbHrrEuWR6qu7Thye/wCrJ21NMkkVMsGADBdDD+QtP+uNdGqhTbcu8eJEwR52x3bAisp/mj+tNP8AmxXvyjLTiwfUPKAP8wOONyinKMlxr/FX4JiGPw84NNhMnW0zzkwD9MD9j5iCAfw66Z80IE+yz64H7NqmmtNyOFgzE/wlyWX+mQ4/qHTAXax016qAxJ1gi+6rq9zPvjbExpQwYS4xa81a+d4IaioTdjZtX/bJZz7DSPPBPeljQ5a2ZzysFJH1K486z948bgkBFPJUChjPjH3w9pVdVcSI7ui3lJIgjpYG3K/TB0XFu43xXfrb9PADfsh5op4mPaT+mGOFHY9UaaQkRodvUvA+k4bzItj0OiP/AGo9i9EB2B6zwW/lH1JGIzeeWmssRMWE7mYj354Xv2hTLRrk2nSCTOqSYEx5dMR0npMIxpPX9DoZVqYfWp2KlT6i/wBIx8yqFqbJyI4f6hb9MfScpm0IgMNRklZ4hNxIN9vtjyfb3Z+p64UcQYOvn8311EY4P9Tyzw44ifGtOv8Ag4noc7mw9BG27zSY+pGMuw0l3beAFHrcj3GPP9kVDWpre1DUfPVt/mPsceh7BfQNDCDU41P5hAEeYiYxGBjvF6VGctq/XrYNaDgHAvauV72i6c2Ux57r9YxY19LgHaoTp/mG49RceR8MTVzaU/ndV5jUQPvj25Sg4tS2JFXZvaIemlX8qjvfO66vQBifD0wr+LpGZoOvSAfWR98V7A7cpJUrhjpps5ZLTuTvHURbwwB2pWBK0wdS03PdsPyGNI81uPQY8fH6RGXRsuZN+6e/elf9HWp6DPZ0aWINyVdfJkB++MqmfJZ1poYfuwrNwwJ0g6Tci45DfxGFyZtVZXqSRTDagN+EkgAH0xRHrmpfSjEoAnzsoVg6AgC0SCesRyxisaTlmXPh1p89ONdwVoet7hgt6mkD8qjzJJfV74xXs/UNTPWBP/yMsDkDpgT/AL4872pVzpOg1FURJA0o0cgSZWTBgBuV+mBamUWohc5p+EXD0qZcHe03jxBvjvl0qFtOL05uvcKNvizKqndlXZmLAXfVwwTB52MQfE4AyPxBUbvKenicExG52lTYXkCCOmBc52X3Qp1BUZkdoGoBSZQsGgE2Mc4PhjfsbKNSzKrwzBY7hoIMDmDcg7ixnkQPNxnPO5RWXsfU/wBlKginUIABUzAn+zjseYz/AG7Vao5VyF1NpgD5QYH0jE448rHlCMrmymoF4cSRY3Y2huYkM0xb6YdZ3tNFrLVR1g02DB21PrKkMJ8JA/TlhCzVTABKkgD1lSDyPErTvz5YN/8ATatNqbGo5pM9VVqsxPyhgNSgwGBUsCDefDHVhRnk0B1Z6HIZzTTKUlYlI71zZdbEOCLTIJ+kbTgDOVnq1qer5uJjolY4pABkkcTETvhNU7Uk1KqOad9O4lgbHUCbrO1iNpgwcep7JaE/aHimzppseEiQ2pZuNRuF5eOIk24KNvThwe+q27x1rY17Ro0Zp8AIDCS41E+DFiT74RfEGUqNWI0gIifglimka1ZTAKn3G+8YuKikqqsxYuyy2ogtBgmAYkEC3gYxGe7TCk61LUkJVmXZniDqm8C454eNjNp3Vtp6dS/gooQ9gZwyyAgVGKrqOwueI+FwcbfFVMUqtAMUdt+AaYIaZe7apIN9zGAc1mg2Z71YjgmwIsAYI2MbRg7tTIJT7lkB0OCSp+UPHzKOkGPAzHPChFZGuI29QijGXqVV4ngJLByhSQDKxyEwQbW5CcZ5V9DiZBVtyOIFQYU3hhqvAM2sJjGnZKOheuq6qauQyGSWSShI/MNMqR4jGXAmtAwZYLKfzLAUb8+Ie2FJONNab0ur37RM9hnsyrNQqHYSbbHTcEH3BG4O+FmbzG7E7EhfQFyDyniF8Kh2mVJWmGKkrZgXI/LA3MrYTJjwAjHL1HcMSr6LENpHEWlTeZmZAWORvi8WbxLaXzRfOsWU9a+aC0UQIZpIhZzAC2Ei0ksRMLHja2EyuxDVGUjVI0kmRpEgEECBpt74Mp02ADOlVKSkkBStQggwSwabzxEwb+WK56rTdh3bmprUnUd72lhA5xFr36Y06Tc4/U2rZe/z9CoxpUVDmoYApUQx8LC3lDH/ALcGUs6FFZyoUCmAAzaCx7ssRHWfvhOKTVWZqYFSXsmqLJKiDcFoiARvzHNtnq1NMvWZ1XXUhYaJKlRCibm822kcsRhSSSe2/kn+Qow7H7dWnT16eNhoRLkk63PIGQJG3hhhlMu7HW1VlIXVCsYAM3YA6RsYVb89R2HlezasJUraE0UhALFd4HygoZJlRyF+XJq+ZjKq6VEpmqqqQBp1MwUE/NYaSDGmwmInGmHjaJS4LRe/a/5qOg7s2rTZu+KxTUsokXZt2eecLbwJbBQrCo4gF1+VWIHEOXzESRO4tzx57P1wKJoJUOmnAClQxd5vAVAxS95Fy3gZb1KzIg1gM6qeFCVKwt43vp32sMZ/UUWoLbR9/H9afsa4hXaq0XUcQo1VWVLcMXER1BvtgSh2h3jmopBOkBo/MpgjysIOFmTXLwTUMMxUoAC2oEi6wJax3368gF+c7PnNgoWpa/wr+7ggqHEGYBQhgCN56YnGm8T7lSutur5yGkPOy6XcGohIPeKbA3BBmCPCWHthhn85S0d3qOumAUgGdUCI8LGTtjzi03LCnUK6gZ1QAd54wRw2JPqNowNS7U0Bu5HfK8/MoA/nmZZYkwfO2+M8PFcU1pW3q+riNxPS5vOrUokVqndabSCFAMcLE7k6oMDCdn1UBUo5enpiGaqdR1AcRAY6ovIkz4YX1sq3eLmKmpwJYHhAUSbqquQNud/bBlfPaXIB4KkSRYqwGkE+BHCdvlXpJ0njWmpdz9BUDZLJJFB2qBg7hXUDTpEm4PMQDf0xpm0hFNoLVB/21Co+kYEy9Umm9MEACGINzMkhltYGynxM9cVy+YZlhjID2HSYY+5N8ZyyZNta36+I9QrO1qdFxAZk1bAFpi0GOU23wK/bKLV1nvadKbafmBi86iNN/CY54KqkMxRgxOjUpHODxD7f2MU7TzfekUl0F7F6hGxCkQfQc/DpjLCSSugK1O2MqqlkbvDYxUQ6mvcagRaNzecCUqFeoodw2gkaSRqZV5aQTZb9ROFdTJosHUxn8kdL+HoTgvJZvMUyFpd5oWSF0EyN7qsiY6e+N9J6D2NM1XZFNNtetKgsTKgQROnkYP1OGtdyvds8hgCyltQVxoKhASCOExsdmOFPaWYqVDSrMqKrjhK8UgNcEajBB5E8/PGucrnX3feNUVHA+UBVKsZkix+4FsXFZbj1CriVp9lBBpdjqG8JqjnEg3jbHYEJRixd6asWaQQZnUb+u/rjsZ5J8i6RnnKJo1EUulQMJ/dtBEHZt4MdZ364NrZqtop5eoQV0TT7sHczGqBdt9jyOAeN1IBVjUW0RIM8WqeXj5YYiiTURKbWKQ1SNX7scLCmGsq/NfcknYWO+dRTXMmgjsTsGnDVq7A0kJIXdbX3NyREE87gW3r2vmzmKlHi7qWYDUI0AEQRJAJIN72t1xPbnaqr+6EBaenh6mbKB4Af3GEfa1UGhRNn/wATVMgG4nod7enrjKClN29gPR5Z2WsO8csyEyxqQNiFbSDEbCwOCO0/3aopICILlphi6tLSLWHLx8MIPg/L96dJOoBQbyRpZTw36/YeGPRZlaNFCnCF1Dh5aiCRYbSB0wpx+6nuHA8xQqAAiLMZUzsRyjeDPOMG5/NgqoDcaiRE2E8Igkjx9cCZzPioRta3CIEb2E2I+vnjTMAd2CAIBFOFF2MyCx8emHBO6oKsKrdp1XpLQQcFKQ1WmranboJNgTc+XpgRw4YaSosYGq0EHffa9yeWCjmBRCoqgEJxRcmZvvaTPpfnGK06RrOdIAuDuB5i08t/CcNycnrsFDTszP0lCJmEqqNMNA2LFSjAqZmVa+8iOUYvVBV101P3jcQptYcJgEk2EBefKBsJxhkM1SQEU3BqaGGuGgwJhTsbxfx5Yz7L7RAAcpB1GSAIcAEhiNpvHykX3k40TcktNPPgKhqfiWsJ0qF7saIALQQLFifE+pjxwLkSxLOwfUamo8JVAI/AInVIO2/PCDOdqK9RiLGQTc7klrgbxe222+HmX7QD0KoEtI0lkY2BkAOAR1JjwAEYi5Yjak9AqqLZntEIQlOpTaqrFWUfhRSbv4/pveJE7Vb9oIZDLbNBvEfMrRLCPw73nAfxXXiu6sB3TNrIFi5ZdfGfyyRA8NsRSp92aRFQBXSmIm6t3QYahGq5III2vzjCcFwHVM07EylN3phzKqxlSNoPymd2JmbRvGPUZ/MBaekEU+6KlSIE6gyQI2IF5HIWx5yhoNbUy6GeWKnYoCCSpixMieu4xrUznd7y0U0a/wCE6Yv4n/XGTbW3zb4u8OI8o55KOXqVFBDAiNSm7NsxO7ECTa33xh2aO+oKgYhmdyXMxYTAFpLTz6thavadJlSgxhqnECOEFoAAfkCYIBvtsLY41BTpU0UsrNrYD8Y4mEgeDCDf2xUF92q/mwPY17NzSLREIBAgjaRyuDNhy5R44e/D+XjXWqS2kAqWuQNP6TAPT1x5bL1GNIqP8XUu34xxNe/kCRYCJOHnZjR2e4Jli+gwZEFgIEctMC2InF2lzBKtTLt/Jd3XpVqYGqobrE6m/FEzcgm/h4nCjIVqjnSrqAJEtCkQCw4hMRsAB8xO+PR5ZxWymWccRp1FAm3VOtrY8WlXjnVIYldTGV1DlF7faeVsGGhtaDXM56QYAprUgbggcQNrzuOnP2CfPMG0sunggnh62I6yNPifoB86U+eCZvpQwk/ylJHqcUakpEVFaQvCCTIJEwHiJH5WHPnzrLfYKg3N5thT4AFeRJg36i/974K7O0qxHCdjIMydJt6QMJcuFNIU3mxO34emvp/p9T+x10u2qeDUBaLFZHmDyOInH7GigI5phXaoDALkKZG44NvLE1aOlRBZSWKqVMktI35TpKn322xiaf7s0wACKiySCORJYkiwnYcwfDFs0WWpARQpZamoHUCQJJVuR0kWtsp8cbQirAnLdo1CqKTqALDW4UgXsTtIDalI5RiKmeYESqo4t8x+3XznC/O1aiVGCoTxEw2qSJnT1/X74EGal11qw21A8wLAgneBbyicafSvVAx3TzEmXKPcfOZM+BUKwjzw2zlYtU7pLIxOoERY3JkQwn+Kd8eX7LRlqANJRSDMGFEzJO6jnvzw67QpA1XIV2DgcSCRdV3MXHrhSg1xCg3uskLN3eobyjsZ5yefnjsJv26uthUYAbAEwBvAkT6Y7B9OXPz/AEPuNsmaYpsAZ1o8MB4RNvG3jpPng7sjMpQyz1ihUatFMt8zmwk9F1QdI20necIez2PeFmVggUoo5QeFI5XHIc5PPBfbHaKhUpHiFNaa6NuP5mZj4ty8PHFyw0ko737BQJVpioarvYWKs23K/oJ8MUqRVpokO5VqgQAlZM0+H834rXGMjm2eYIK8IMbC2o+lt/LHpPgDK95UNVl0pTLEGIBZgL9AAv1IPLFyuCcpeAD2nRTIZVVRV754ECSGqMPEkwPPYDrjy2SzzVVeTcMzX08cIx3iSZ5TseWDO0+0f2jMU6gvTVwwm0qDPoWIJ8o6Y863eaSXSA1NmVYsiyEWekkkyf1xng4T1ct2M0XtFUBVZJLTq0g+emRt5Y9QQlBamZdZThKKY+bRIHuT5c9seRodhXQ5hu6NQgLTAmo0842RfFvraT/jDtJGXukINJX06o5qsE+4I5Y0WGpNRXf/AES2FtPNNWZmAZnc3k/iJGwmwjxtGHPZzBaRVCZV1Duv4yVYlQT+AFOW/PkMIazdxTKrZ3HFAHAp/CDvJiT0mORwx7HqacpUJkBoI8xrUgR54eRPbYErYV2fmzqUEFVDbgnSDtB9Jtb9MHdlaG3u/wC8idoFNzBHXVBHkMedo1GWoFTUJMtexAuwPI25dYwy7MzSmo5QcMuYPIGVBHnIkYeR0JK6AGgcUkgi3lJX0vP0wX+1sbnTYhQdMkksqiTNxtba2FzOnACTBp6bn/5GMCIHT2xmDExMqTE3jSNU3J8DghDUD0nxPXLmj1emuorJ/gMDyBi83xp2k+taqL8tOkjLPUU1pibeI+mEtXNApT4uNVIJNoBJ26GD4b4Np1A3fHUoRqcSWAkakO2/KNsS4Ux6anqcixq5TLlgA6VFovAEji02tt8pj7YC+K6y97XCx+AW8DHLcksVv0GK/DVT9y43AzFGoCNvnGqPIL4eWFnxVnwax5K1NGNtmYBiesgiffHLh4f3tfOYMCqV9RRb6VUOYA5T5HYjh/XDHtyuDUpFgZqUqbiIsHiY82luV/fAH7E5UaFDFkAiRCgLALMxAAHFHX0ON+380moKX46aLTlVB0ju0WFJIgyCZAbfcbY3SXAKDKWbQZd2RYLVNCtc8MBjudiQRzmfHBVCswyWlVI05hS0c1iSfKY9sJK5IoZegFLmpUcgggknhpqDsCZDD0OHOeodwlLLhpZXXXBniIJIvyFgNuRxOXVdthQy+F8wq0cwpPAlRaogTpE3Av8Awz648dm6zHW7H8XCm0bnYc5v4ySbnDzsDtAftFTLi+tKgbxaJHsAB5k489nqEEsgID1KdyflJ7yR7wcVGP3NBWg0yOaBhgDKUi5FgoINudokWj7YHr5llDFnFydKkyCTBLSIkAQJAueu2BRXPcl9iSi85gNqI8bgDBXcqKbNVI001HBadRFpOwnaOdp6YUYpEnZPMpU1JUUA2g3OnYjzHURbl0wdl2dS6N81NQYknUCJXR1Bmx2ifLCDI5lTWBCwovEkyINidpnpH2w5rV27quDEU2VQCBqCl9YEjlsfNjyw3ha1WhQHRZitci7nQbmQIePT5veCeeDKue7pqdQs2lgNS6FYMF4SrS45WtMRbCTs3Mwa0iVdGEddm69QMH/ENFBTosGBVkMG29yRG95PsMU4VSfEAntymyxmVes1OpAhSDptADC2/Uc/HCZe0vlXvHKEzpMiT4kMWHocO/hvtlXX9mqCabpp/qgzHp9seW/Y3DsgnUhIMD0mehjfFRjTcZcPQGezcpTylJKIY98+pyRJYAExJA1RAAG9zOEPaid3WKTJECY/hn9cOmQdxRozxaSU5glZaB4kTfCPOdoPUcxDlDdDaQANivEJ8NjcyMRgJu2OvtBxl4/N7gfc47BwyuTfi7+vT1X0aC2nwlSAfYY7Gubt8GTQN2aRT73iAcvTDwQQrEsqr1sbsfMXicLTS2/NqM+1zOKVKwg6eFnZGgTsATeTtffGOarKE4Z1liXPrsOcTHnjpyU3zKYYAAraWk6pI5C0E+kb49bncx+y9npQH+LXB1dQDep99Hv0x5jsGj3lahTM8baqki2hQagB/vpie1+21rZnvLsirwcuFWkE+DCSR/FjGeHnml3/AICg/s6qWzVGkZ0wdXiwp7HyUe+PRZ8JlUOZua+YhKQMlUSRxxzMAMCdrRzOEX/TXs/v80ajmQqOz+BY6B7rr9sV+Oe2BXzLd2eCke7H5ZAMxHQ2/wCLxKGbFUFwWvzwDgKcrnSgaqWmq2rSxudTfM5vvAgdD5Y0LB0qKFAKsGHS/ATfpvhKHGoR8qgC/QH9bnzJwTkc1LrIgMmhvGRv4Hwx1xhTYBmQbWDRe0sNDnk3K/MNt541zFfTSKgaGLAFZsCNRaJNttsK6qaUqI1zrQAE7AqxMdJtg3L1VqqpOojUoqzAJ5SD5EE+IOIy5ZWIyDErJIj8J8wYJ8N/rhhkc0KdGowjgCAeMm8+/wBMBVMwXVQeEVS5kD8KjhA9ZHpgrsRwFN/mg2gbCY4rf7YIq1rzGkAKdUb3O287mB05HDfJUCyi41LCzMWZgPUwB7YSVu0ARppDSALnmx39v4R15m+HfYiDiLRKFIiLkapAvfbEyjpYIuy6oRNM6nUNzO8BvRZt4YJ7a7MSkTSLJ3ihfmJQmRNieA+R98A9nZxtKCoDrUoygWFgdQYRueuD/wDqQ0ZtjsNNI/8Ai/8AoMZzT+oop8PTQDb4epOlPNWsaLBTtfePMSbeM7HGtXKd9WRhIprRpF35DdNMHcmD/cYV/D7u9AJTnvKjKFg8paQx8r+WNs12nenRRtdM6TMfM6sFJ/l1THI79MZOErfP2HWhf4h7W0s1OkoFAU5Rf5gIZr7nl0EdTKVquol6rAHdhuTexiYFzF45Yv2vmSrqF0zoHmdI0/3y3xf4OySZjMQ/+EgNSp00CDp25kR4iemNsqhh2I9V8OUu7zGSpxxNTZ9J3SnLutuRZjM8ojmcAKQ2beZgS5k/jaoI1eIn0sOU4O+Ge0u97QqVXjUaNQgC8BWAW4kWWBHUnrjxmQzWl24ixOgsx3JnUx9WxlDDlKcm+CXnYxr8OZ3T2hSb8z/5rGffG3xPSFGpVoqSVFRWW8kSJt5EnHnadRqlUFLEMOg2UXufDDj46OnMVIHzqriN5LLJ+49cbSw6xV1+z/YuBatWUZdL6mLztuzAtccoEGOowPnhGTphhpeoxqMf4dgNvI++FmeqMtFgCxCVApPI2YET/MLeBw1+NXC1lpD5VpottpILTHKQF+uEsOpJc7fzxBoE7LqIFe5JAFzA3IWwkyLj22x6bIvroM2kMGeIMjVpZEQEg9QMeCoVdJad4j/yBHtAx6PNZorklUGSs1GjmTVDg+hE+mNJYVjRPZf7PWqKEY02YMvdVLhpQjhcdOjAbG+GnbXZzJkFLoVak1wfyligNtxcGRjyuZIpZwR8upWH8rDUP/E49Z8A54VVq5WsddOLK/TYqLzYQR5+WMMaMoxU1sqfX87fER5XLZru3V0LBxeORNiB5bY9D8aPTJo1QGC5imGKzEGxMjrsLYn4q+HKdCiMzSYvSmBNypay6jzURAkTJAPXCztrN68pQO5R6izfZtNS3hcgeWLuOI4zj2eX5Af9oVDoylQQCKtIHpDLNvQ8+mPL5zNaa9RlSdLMefI7eon+93vZ9ZX7PpsTek9MN5LUVR/4xjz2ede+aWAXvXjoVLEHnPrEb4nBVWq2sfAdZftalpE0FJjci/rDC/jGIwloUmUaTqtIkCQQDAI8xfHY0b+agBvXJQMQNIUGesWA8RK/fHVP3iBmF2a7X5KGiNtvvgGrq7lBNgSAPHc29Tjd3mipuT1INrFbXjl09cdeUAzs/P6aVepHESFmfwvAYR/KpFuuAsmwWqA06ZKnrEQPuMVyI/d1FJHEoO0kmCR5efnjbs+nrzCIATrqKpg8tSg/bCdRt/NAPofYVUZHsl688dVAyz4gBB7mf6jjwOUzcU1BNz3hJsZMIffHrv8Aqjm9NGjQWwJmByVQQojpv7Y8jSpj9wsKbPqkxJMqJvbYc745eiLMniveT8hC6vVhf7FhbBvaTBSAOSqCRJBIUAmeWAhliXRNyzRvvxEX+uD+1ONKbHmjW32flAtseuOyhlcwOBCRZtJN45H6xzxn2dWIUkTwqTtzhrn6e2NyhNBOAmxEzMkSeXQHE9i0lKMCSBbV4rxc+XP3wpbWBr3pFSlTG9NIFg0kqS3nckR4eGJ7NUMumRebk2HiTuegwFSrF6xc/MUJ4epE3t54PygGgE6eZbXvBZog/NzFh1HTEpUkgYnyV6iQRBYX8PS/LHo+z84BlqjC3G3Mg7EwOs6xv0x5zJiHkX0yb87R9zhj2c/7krbiqJ4mYi1reOHOKaAb1JFRwAATTgEtABMmQWgAiIj/AFwX/wBSeLMMIvppAH+mf1wq7Uzv79SSdMqCREgSwMTI8b+2GPx5XArswAM06YE3BmktvY388c6TzxfU/YKJGYNDKkU2/ePoFrNTpkID5F59FYdcJ+zz+8y5H/7AGE/xIbEeuMO9Y0qrFmMvMSIPEpkz5Rbwwf8ADChmQEfLWDE84niEchAJ9Di8mWDK3KdvvFVyrR+6VYveWII9pOGnZdUZfs9FFqubdjztSpzHlLbfzHCPPVDVCBDx1iqxteTp+r7YM7Tr95m1SnDU6CGminbRTEEm/Mhm9RhTjmyw733befoId/AJH7ZAi9KuDBkbrHM8y3pGPI0MwDXUtdSwO0SIMGJ88OPgPPd3m1EfOHAIG0oL+pVfrhd2Iw13ElRqBMdIMzaxA9zgiqxJd3uDM8oq/tBTZTNzy26eM4f/ABFV1Z0ncJSVv+xSYv8AxfQ4T5ViK5YyJpbsYPIAi3gLdJwd2xmdSmssxJpT461dFE9aYJPXBiK5p9TXjQcBRTqzlcwJkk0j5wxE+t8afEeb7yvWY/hqEDa4EKI9p5YyzbFQ8SA4VwIn8QMHpBBwG3EHPUFvXVN/e+NVFN5vnD8AZM5kxzMj3nD96wLOkgqURJubyTYbm5+mEeWUa1J2G9v9fTBwA0u5mVeB0Akbx5nY8sWwOqVNRypYTwim3K6u1vCFZR6YI7Czxo5gkfKHGrxWY3PP7mMCOhFSCAIYNxGRcTEkmxEew6YrTIExF4uQL8UcI8zvviXFNNCPomRz6rUrZWsQ2XryUM/LqWSB05noCpO+PI9uZd6FI0mBLU68ajeRpBVlA2lT+nLAVbNl6FOpfvKTKkzaBLIfE3g+Xjj1mfpHOZBnE99l12BuUNwTPMAEejHnjiUfpSTez0fatE+8BF2DVOjMUiwPeKXF5uCB5/lPkMIe06hZmY7sQ3X5lDW8L7YNyNXu6neHZVCsCbkNwNGFeY+ZhyBgelhy6DHZCFSb5hwNadYQIkf1EY7BeSypKKTTYyN9JM+sY7FiKigTl7A76jtB/CSDbaB1xgyN3Yjab77xI+jGMFrRPCvyykdd+IEDlJj3xL0f3Z31SWgcvlAn08tsKxmHZoIYKIlzpgxHyEc/Pfww4+CMnqzqk37tWc+ew/zTgJCqhHVh80sIIPr9b49L8JHulzNQgAIh0xv+IwfWMc/SZv6Uq7PHQqtRH8cZsVa53Ok6R0gAfXVqO/PC5xFSy6SqcwbQBxHfeZ6XwQ6tUgmJCzykgHn9PfGRJZ2i+9/Dr4RjWCUIqPIRbNrNbUykAFzp2O1r6eZIxDqe7pghvnIkzABk6QNxvfBQWOP+BZDXDTFrDwNvDGaVG0liLhlPkIPLrYYqwoFVf3ZN4VuXiI9/DGwQJTMH5jA5WvOre17Ymg8hh4ACB0YxNvL6Y56TA6dmInnextB8sFhRjkkIZrwQgUEiLlQI35gkEzsZ54IyTWjhANrwRIUkWg/8xjqQYhrT8oAM3vcgSfHyxrl1teIvZpA5GdQvM2jngsBXl6B0kgTbfp19cF5NNNIMQToqqS1zss6RaOQt441qcS79FsBcTqJ8Yjp0wXTkUWAUyjFpm26Jb3N/HEuWlBQtzlBj3Ii+hTyk85N9yTF8MPiyvrcNJ4qNIlY2IpoD+L3sf1AuaB1rIIIUapv0Ja/n9ME55jpTinhAAtwgDcf1YXGxi/Sf2dupItfnEt0vtfrhl2Swp0XaDJFRBxQASrKDBAn59+WMVDFbiwPhJtYT0tPTBDIe7QBQW4n22liSRHgv1wpS2XMAFKrI1Nl+ZBqUiLEhis2sVOmAdoxlkqY0OOKQIFxz3Fx08cb50Exa0cI3O8nynePHHCmRTkA6ouOYvbfxxV6gR2XX7uqtUW0wb84IBAgb/wC+NGy4SrWmCoLqJE/+4RA6GBPticrljB03naTpMDexjfULeGN84G0kmzPpMc5AEt/3ThWrCtAXKLB1HhApxtOoybjpcbiYjFUQNl3BtxI4XxE0mJ5izJ7YijqKc/y2Pj/uLY3yqvxA2BQhpkdD/mjDYGKUSUgkrdl89V4MxHEJk9cBnIsu+xtIIO9osfvbDnJ02KsYHyiQY3te9xaT4HbABQibdDflz5WmcJSCjCjkyF1lTx2U+RGoxztH1xuaMU5AgNUkGIAuPrbGmZR2UMYgTs078wLbi+IzWXbTAmQfQjcafG+HmCgevTIKvOmLSJOxid/K1vLEU6RBIgSNpYAi4Mjx3xp3RZDCjVI57giS0Ex06YrSokzqUksBB/18Yt/xh2InKNoSpxFZIgbzcGTeBAH9xj0n/TbPd3mDSf5KoKkG99xPsR5vjz1TL/uwDpBgNB3PFpIEbWv643yKujM6EFwAVPLUsE2MX1AbYzxYrEg4gR2z2W9KrUoEAkOQrE3KjbfmQVOFi0dTSTubjnvB9cer+NB39WlXXh7ykpM8iDBn/fCDKUyrEhpdRI5zJg4eFNyim9+I2jcVIkKpKgmDqIkT0DY7FaNIaRIcH++oxGNLFQbTVmdUpLqJMCD6RPS2/TA8A8ERAOzSeKCouPPDbJoUYEnYWNzEbH3ty54r3dQOSPkC6S7Cxv5dTyvjJS3GL8qiFeIgXAg2v/fWMNSf/wASoOId9UABi+neeW8fXC1cmFYgjVeBAJN7xzAGGVWuqKisGspax6mADO+3UYzxNaS5+gxWIDKwg2IM32EACB1Xkdjgp6SBNQBA0wBMSViRe4B3nxHicZ1aOmmxIsIYWn8UgDkJWcXovTCtpBhmDRsNiCstyNvGABfnctUIohA0hTpWDuZBIkgi299/9cTmqUTIuLgSTq258/LA1WgQdoHDtfz5+W2CHonQ4GoiD+Gw5zM+nrg4oDndAjNEnfVtfw9o6288VzLqSxGnVqEOVI2WbA7m255TiUyrEwoYwLtvA24dIEDbpvirKwQKysLyXFp3AW/KdN97YaaQ2bVXWVNgDxSb/hmSdgQSRHhGMsxW1EAMI0j8IPT5o8fb2wLmACVQLwiSLkTJBAudp1ecnGlQNp06WMwZiYvPDbp98NJaAa1HC09JtpsADPr+kcvPFcsoCE3OkBpgbyT06nqcadjdnmtbTxFpJJ0gCJkyCbczg7MZMiUKyxidLRIi0XPj49cRJrVCoWFDqLggWnUJ32E8xglBpAWd4LHV1BAUjy263wVn0KWOiAYECZkjn0AkX6YxFZyxcAzve0w0yPMW57YApHdookIRbTZrQJ2HrbG2bhlIVJKLJAkEbRG22/8Azi1RdTqxUoSbkHTJ33sBfYx6i5xn2xQAX5SrWUzqgiI6i8dLGPeVvEfMBqobKRqOoG5EGYXceXXljego4j1tyGk7C/OAZ/4ONclkmdzABlSbiFIi4MzPQeeNf2KpqHAYYsSRyOw0xfcXuNpw2wSB81oBCoTErJBkTJgjlIPLx3xarTDwLkrIjeJudult9jjUZc6mLoYMLsR95xbL5UlYkw7TG2q+3viW0kOhdk3QsZ/L4f6/pjarUFQCQS0R4fT/AJwRl8myBvlGnYtMXtFhzn/fGLZgAkMhjoLHysBgbt6BWhQKgL2GnTyMTtz8gTfpjLMaS0pqUnoRYC5/uPfEEwLpAYW5QTtztzviNYMvECwFtut/T6Y0Qmb1kKADTZhzsN7eFrWxfLNdwyzLRYyLASRG0YyquWQArI/NO46Gx674K7Gpa53Dat41Eja0kT54nhqHECzbqpQ8EhrhogrEiDeDIx2tXdmgrwgbWmS0+Nh9MbdsZQiBG34rxf0kSeWojptjGnR0hhpO4jlHjI2O/wBeWKTWUHudJ1jl5XBM2gG29iJxFBgahmDxQCFix4eI2Exbzxp3LCHC2AvCgE7byD48o/UcAsRaCzgmANpBvbkQOXPfAgZpUzh7lFEymoLxfMpi2oWJB++MmqEKLxJ5wY6g2mdv7jBlfKOFJAk+EXkaQTBvyuNoxGVyBS+kMIF1tEDaJj6XwWkgBsunCOFD1kXnn+LHYe0uy2AAADAbHiEjHYlzGL6OeJJJIgdR4b9DYHacYtn31W1aPFrDyj/bEY7FUiTXLPbVqUX8B6f2ca16oJEiyAHz85N7n6Y7HYWXUZic21VoEmmN5gYtUdnkaiE6Wj06YnHYqkSF5SogQ6qYsPmO07CAefvtjVcyoiOm2/jJHocTjsRRRIzloMRz8T7beHjia9JCoJZbzYybRNhy5252x2OwZUAERTUkgaiIBm4Bjadrfb0OCcr2ipPH5gAW8DYGb47HYqtBBtLMrUK76pggDcWOoAeIgjxxjm87xtGkvAgwCFH6nfa3icTjsZqKsoX18yWKl5+aDYSPRgB/zgytmwwYg7zIYWgbbTfwHX37HYqkBtRz3eKogDSJDAXtyM9b/TGjZ7vAzVAGRQQAwmbeER4HHY7EVqDNMrnhoF4Cgza8DYet8C/+pTBO5MdIG1r74nHYairAJyucENfVLefh6/8AGN1rgSymd5ESAIgbi1z9MTjsRJajiUrVUazkGbcN9QG/WT5eI5DANXP05iQYuGA5zz6z49cdjsVGIMh8yKg0hVOo/hIgtPCsdSTEYDrUUQNTXSdIhjvebxIiAbTHLHY7F1qShSlMqSDZbQAI1DwtuP0OCaWZZXBBBAMWtI298djsWtVqJjCp2jrABvFjIA6gE9fPFLGRabC0G07i2847HYzooyZiFEiZsJv1BgdPHltgd6xWIHkYHsT547HYaQjalmlEGTJmR/dsbDPKsm0EWHhjsdisqJTBszVUsSTB5gAH6xjsdjsOgs//2Q=="/>
          <p:cNvSpPr>
            <a:spLocks noChangeAspect="1" noChangeArrowheads="1"/>
          </p:cNvSpPr>
          <p:nvPr/>
        </p:nvSpPr>
        <p:spPr bwMode="auto">
          <a:xfrm>
            <a:off x="284285" y="-1248507"/>
            <a:ext cx="5169877" cy="3455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pic>
        <p:nvPicPr>
          <p:cNvPr id="1034" name="Picture 10" descr="http://dlp2gfjvaz867.cloudfront.net/product_photos/437152/IMG_8280_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4664" y="1828932"/>
            <a:ext cx="2005553" cy="128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61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6">
                    <a:lumMod val="50000"/>
                  </a:schemeClr>
                </a:solidFill>
              </a:rPr>
              <a:t>Globalization and the Mill Closure</a:t>
            </a:r>
            <a:endParaRPr lang="en-GB" sz="4000" b="1"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GB" dirty="0" smtClean="0"/>
              <a:t> Restructuring of the global sugar industry</a:t>
            </a:r>
          </a:p>
          <a:p>
            <a:pPr>
              <a:buFont typeface="Arial" panose="020B0604020202020204" pitchFamily="34" charset="0"/>
              <a:buChar char="•"/>
            </a:pPr>
            <a:r>
              <a:rPr lang="en-GB" dirty="0" smtClean="0"/>
              <a:t> Collapse of old supply relations, re-territorialisation towards Asian markets and increased supply to global markets from Brazil</a:t>
            </a:r>
          </a:p>
          <a:p>
            <a:pPr>
              <a:buFont typeface="Arial" panose="020B0604020202020204" pitchFamily="34" charset="0"/>
              <a:buChar char="•"/>
            </a:pPr>
            <a:r>
              <a:rPr lang="en-GB" dirty="0" smtClean="0"/>
              <a:t> Re-coding of sugar prices on the world market</a:t>
            </a:r>
          </a:p>
          <a:p>
            <a:pPr>
              <a:buFont typeface="Arial" panose="020B0604020202020204" pitchFamily="34" charset="0"/>
              <a:buChar char="•"/>
            </a:pPr>
            <a:r>
              <a:rPr lang="en-GB" dirty="0" smtClean="0"/>
              <a:t> Rigid territorialisation of Australian sugar industry, limiting opportunities for competition and efficiency savings</a:t>
            </a:r>
          </a:p>
          <a:p>
            <a:pPr>
              <a:buFont typeface="Arial" panose="020B0604020202020204" pitchFamily="34" charset="0"/>
              <a:buChar char="•"/>
            </a:pPr>
            <a:r>
              <a:rPr lang="en-GB" dirty="0" smtClean="0"/>
              <a:t> Characteristics of material components in the Moreton Mill assemblage &gt; increasing profitability only by increasing assigned land</a:t>
            </a:r>
          </a:p>
          <a:p>
            <a:pPr>
              <a:buFont typeface="Arial" panose="020B0604020202020204" pitchFamily="34" charset="0"/>
              <a:buChar char="•"/>
            </a:pPr>
            <a:r>
              <a:rPr lang="en-GB" dirty="0" smtClean="0"/>
              <a:t> Competition for land with other local assemblages – residential development and tourism</a:t>
            </a:r>
          </a:p>
          <a:p>
            <a:pPr>
              <a:buFont typeface="Arial" panose="020B0604020202020204" pitchFamily="34" charset="0"/>
              <a:buChar char="•"/>
            </a:pPr>
            <a:r>
              <a:rPr lang="en-GB" dirty="0" smtClean="0"/>
              <a:t> Re-coding of mill within corporate assemblages as sold from one transnational corporation to another</a:t>
            </a:r>
          </a:p>
        </p:txBody>
      </p:sp>
    </p:spTree>
    <p:extLst>
      <p:ext uri="{BB962C8B-B14F-4D97-AF65-F5344CB8AC3E}">
        <p14:creationId xmlns:p14="http://schemas.microsoft.com/office/powerpoint/2010/main" val="307240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aM6EahYtuY/Udqq_DOc1EI/AAAAAAAAmqA/SFWmOO2YToQ/s1600/MICKEYS+STEAMROL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88" y="214204"/>
            <a:ext cx="8208912" cy="6052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5856" y="5805264"/>
            <a:ext cx="5328592" cy="461665"/>
          </a:xfrm>
          <a:prstGeom prst="rect">
            <a:avLst/>
          </a:prstGeom>
          <a:noFill/>
        </p:spPr>
        <p:txBody>
          <a:bodyPr wrap="square" rtlCol="0">
            <a:spAutoFit/>
          </a:bodyPr>
          <a:lstStyle/>
          <a:p>
            <a:r>
              <a:rPr lang="en-GB" sz="2400" b="1" dirty="0" smtClean="0">
                <a:solidFill>
                  <a:schemeClr val="bg1"/>
                </a:solidFill>
              </a:rPr>
              <a:t>Globalization is not a steamroller</a:t>
            </a:r>
            <a:endParaRPr lang="en-GB" sz="2400" b="1" dirty="0">
              <a:solidFill>
                <a:schemeClr val="bg1"/>
              </a:solidFill>
            </a:endParaRPr>
          </a:p>
        </p:txBody>
      </p:sp>
    </p:spTree>
    <p:extLst>
      <p:ext uri="{BB962C8B-B14F-4D97-AF65-F5344CB8AC3E}">
        <p14:creationId xmlns:p14="http://schemas.microsoft.com/office/powerpoint/2010/main" val="282298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lumMod val="50000"/>
                  </a:schemeClr>
                </a:solidFill>
              </a:rPr>
              <a:t>Response to the mill closure</a:t>
            </a:r>
            <a:endParaRPr lang="en-GB" b="1" dirty="0">
              <a:solidFill>
                <a:schemeClr val="accent6">
                  <a:lumMod val="50000"/>
                </a:schemeClr>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a:t>
            </a:r>
            <a:r>
              <a:rPr lang="en-GB" sz="2400" dirty="0" smtClean="0"/>
              <a:t>Components that made up the Moreton Mill assemblage remained in situ</a:t>
            </a:r>
          </a:p>
          <a:p>
            <a:pPr>
              <a:buFont typeface="Arial" panose="020B0604020202020204" pitchFamily="34" charset="0"/>
              <a:buChar char="•"/>
            </a:pPr>
            <a:r>
              <a:rPr lang="en-GB" sz="2400" dirty="0" smtClean="0"/>
              <a:t> Closure of the mill had detached these components from the Australian sugar assemblage, and thus cut access to markets</a:t>
            </a:r>
          </a:p>
          <a:p>
            <a:pPr>
              <a:buFont typeface="Arial" panose="020B0604020202020204" pitchFamily="34" charset="0"/>
              <a:buChar char="•"/>
            </a:pPr>
            <a:r>
              <a:rPr lang="en-GB" sz="2400" dirty="0" smtClean="0"/>
              <a:t> Without a market, the material role of these components had been lost – they no longer functioned to produce sugar</a:t>
            </a:r>
          </a:p>
          <a:p>
            <a:pPr>
              <a:buFont typeface="Arial" panose="020B0604020202020204" pitchFamily="34" charset="0"/>
              <a:buChar char="•"/>
            </a:pPr>
            <a:r>
              <a:rPr lang="en-GB" sz="2400" dirty="0" smtClean="0"/>
              <a:t> Material role in the place-assemblage of </a:t>
            </a:r>
            <a:r>
              <a:rPr lang="en-GB" sz="2400" dirty="0" err="1" smtClean="0"/>
              <a:t>Nambour</a:t>
            </a:r>
            <a:r>
              <a:rPr lang="en-GB" sz="2400" dirty="0" smtClean="0"/>
              <a:t> also changed – no longer functioned to provide employment and generate income</a:t>
            </a:r>
            <a:endParaRPr lang="en-GB" sz="2400" dirty="0"/>
          </a:p>
        </p:txBody>
      </p:sp>
    </p:spTree>
    <p:extLst>
      <p:ext uri="{BB962C8B-B14F-4D97-AF65-F5344CB8AC3E}">
        <p14:creationId xmlns:p14="http://schemas.microsoft.com/office/powerpoint/2010/main" val="3554871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80285"/>
            <a:ext cx="7886700" cy="680288"/>
          </a:xfrm>
          <a:noFill/>
        </p:spPr>
        <p:txBody>
          <a:bodyPr>
            <a:normAutofit fontScale="90000"/>
          </a:bodyPr>
          <a:lstStyle/>
          <a:p>
            <a:r>
              <a:rPr lang="en-GB" b="1" dirty="0" smtClean="0">
                <a:solidFill>
                  <a:schemeClr val="accent6">
                    <a:lumMod val="50000"/>
                  </a:schemeClr>
                </a:solidFill>
              </a:rPr>
              <a:t>Sugar and the </a:t>
            </a:r>
            <a:r>
              <a:rPr lang="en-GB" b="1" dirty="0" err="1" smtClean="0">
                <a:solidFill>
                  <a:schemeClr val="accent6">
                    <a:lumMod val="50000"/>
                  </a:schemeClr>
                </a:solidFill>
              </a:rPr>
              <a:t>Nambour</a:t>
            </a:r>
            <a:r>
              <a:rPr lang="en-GB" b="1" dirty="0" smtClean="0">
                <a:solidFill>
                  <a:schemeClr val="accent6">
                    <a:lumMod val="50000"/>
                  </a:schemeClr>
                </a:solidFill>
              </a:rPr>
              <a:t> assemblage</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GB" dirty="0" smtClean="0"/>
              <a:t>1970s: 2,300 people employed by sugar industry at peak season and AUS$4m generated for local economy</a:t>
            </a:r>
          </a:p>
          <a:p>
            <a:r>
              <a:rPr lang="en-GB" dirty="0" smtClean="0"/>
              <a:t>“The economy of </a:t>
            </a:r>
            <a:r>
              <a:rPr lang="en-GB" dirty="0" err="1" smtClean="0"/>
              <a:t>Nambour</a:t>
            </a:r>
            <a:r>
              <a:rPr lang="en-GB" dirty="0" smtClean="0"/>
              <a:t> presents a fairly diversified picture but with a heavy dependence on the sugar industry” (</a:t>
            </a:r>
            <a:r>
              <a:rPr lang="en-GB" i="1" dirty="0" smtClean="0"/>
              <a:t>Field Study of </a:t>
            </a:r>
            <a:r>
              <a:rPr lang="en-GB" i="1" dirty="0" err="1" smtClean="0"/>
              <a:t>Nambour</a:t>
            </a:r>
            <a:r>
              <a:rPr lang="en-GB" i="1" dirty="0" smtClean="0"/>
              <a:t> and District </a:t>
            </a:r>
            <a:r>
              <a:rPr lang="en-GB" dirty="0" smtClean="0"/>
              <a:t>1971) </a:t>
            </a:r>
          </a:p>
          <a:p>
            <a:r>
              <a:rPr lang="en-GB" dirty="0" smtClean="0"/>
              <a:t>Viability Report 1989: 550 direct jobs, 1100-3300 indirect jobs, direct value of production of up to $25 million p.a.</a:t>
            </a:r>
          </a:p>
          <a:p>
            <a:r>
              <a:rPr lang="en-GB" dirty="0" smtClean="0"/>
              <a:t>“Agriculture has been our life. It’s what has been the strength and wealth of </a:t>
            </a:r>
            <a:r>
              <a:rPr lang="en-GB" dirty="0" err="1" smtClean="0"/>
              <a:t>Nambour</a:t>
            </a:r>
            <a:r>
              <a:rPr lang="en-GB" dirty="0" smtClean="0"/>
              <a:t> over the years and to lose it like this is very, very sad …. The supermarkets, the car dealers, the lawn mower people, will all have a wash off of it, so we’ll all feel it” (President of the Chamber of Commerce on the mill closure)</a:t>
            </a:r>
            <a:endParaRPr lang="en-GB" dirty="0"/>
          </a:p>
        </p:txBody>
      </p:sp>
    </p:spTree>
    <p:extLst>
      <p:ext uri="{BB962C8B-B14F-4D97-AF65-F5344CB8AC3E}">
        <p14:creationId xmlns:p14="http://schemas.microsoft.com/office/powerpoint/2010/main" val="4138336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67686"/>
            <a:ext cx="7886700" cy="718084"/>
          </a:xfrm>
          <a:no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28651" y="1762924"/>
            <a:ext cx="7886700" cy="4452935"/>
          </a:xfrm>
        </p:spPr>
        <p:txBody>
          <a:bodyPr>
            <a:normAutofit/>
          </a:bodyPr>
          <a:lstStyle/>
          <a:p>
            <a:pPr marL="0" indent="0">
              <a:buNone/>
            </a:pPr>
            <a:r>
              <a:rPr lang="en-GB" dirty="0" smtClean="0"/>
              <a:t>Initial responses focused on keeping the local sugar assemblage together by attaching it to another larger assemblage with access to markets.</a:t>
            </a:r>
          </a:p>
          <a:p>
            <a:endParaRPr lang="en-GB" sz="1015" dirty="0"/>
          </a:p>
          <a:p>
            <a:pPr marL="474796" indent="-474796">
              <a:buFont typeface="+mj-lt"/>
              <a:buAutoNum type="arabicPeriod"/>
            </a:pPr>
            <a:r>
              <a:rPr lang="en-GB" dirty="0" smtClean="0"/>
              <a:t>Detach the mill from its corporate assemblage</a:t>
            </a:r>
          </a:p>
          <a:p>
            <a:pPr marL="578358" lvl="1" indent="-285750">
              <a:buFont typeface="Courier New" panose="02070309020205020404" pitchFamily="49" charset="0"/>
              <a:buChar char="o"/>
            </a:pPr>
            <a:r>
              <a:rPr lang="en-GB" dirty="0" smtClean="0"/>
              <a:t>Farmers formed co-operative to try to buy the mill and run it themselves</a:t>
            </a:r>
          </a:p>
          <a:p>
            <a:pPr marL="578358" lvl="1" indent="-285750">
              <a:buFont typeface="Courier New" panose="02070309020205020404" pitchFamily="49" charset="0"/>
              <a:buChar char="o"/>
            </a:pPr>
            <a:r>
              <a:rPr lang="en-GB" dirty="0" smtClean="0"/>
              <a:t>Bundaberg Sugar refused to sell the site to them</a:t>
            </a:r>
          </a:p>
          <a:p>
            <a:pPr marL="474796" indent="-474796">
              <a:buFont typeface="+mj-lt"/>
              <a:buAutoNum type="arabicPeriod"/>
            </a:pPr>
            <a:r>
              <a:rPr lang="en-GB" dirty="0"/>
              <a:t>Attach to another sugar mill’s assemblage</a:t>
            </a:r>
          </a:p>
          <a:p>
            <a:pPr lvl="1"/>
            <a:r>
              <a:rPr lang="en-GB" dirty="0"/>
              <a:t>Some cane transported to </a:t>
            </a:r>
            <a:r>
              <a:rPr lang="en-GB" dirty="0" err="1"/>
              <a:t>Maryborough</a:t>
            </a:r>
            <a:r>
              <a:rPr lang="en-GB" dirty="0"/>
              <a:t> (150km north</a:t>
            </a:r>
            <a:r>
              <a:rPr lang="en-GB" dirty="0" smtClean="0"/>
              <a:t>)</a:t>
            </a:r>
          </a:p>
          <a:p>
            <a:pPr lvl="1"/>
            <a:r>
              <a:rPr lang="en-GB" dirty="0" smtClean="0"/>
              <a:t>Sugar cane needs to be processed within 16 hours of being cut and is bulky and expensive to transport</a:t>
            </a:r>
            <a:endParaRPr lang="en-GB" dirty="0"/>
          </a:p>
          <a:p>
            <a:pPr lvl="1"/>
            <a:r>
              <a:rPr lang="en-GB" dirty="0"/>
              <a:t>Only </a:t>
            </a:r>
            <a:r>
              <a:rPr lang="en-GB" dirty="0" smtClean="0"/>
              <a:t>economically viable for </a:t>
            </a:r>
            <a:r>
              <a:rPr lang="en-GB" dirty="0"/>
              <a:t>growers in north of Moreton district on bitumen roads</a:t>
            </a:r>
          </a:p>
          <a:p>
            <a:pPr lvl="1"/>
            <a:r>
              <a:rPr lang="en-GB" dirty="0"/>
              <a:t>10 cane-growers in </a:t>
            </a:r>
            <a:r>
              <a:rPr lang="en-GB" dirty="0" err="1"/>
              <a:t>Nambour</a:t>
            </a:r>
            <a:r>
              <a:rPr lang="en-GB" dirty="0"/>
              <a:t> district supplying </a:t>
            </a:r>
            <a:r>
              <a:rPr lang="en-GB" dirty="0" err="1"/>
              <a:t>Maryborough</a:t>
            </a:r>
            <a:r>
              <a:rPr lang="en-GB" dirty="0"/>
              <a:t> 2014</a:t>
            </a:r>
          </a:p>
          <a:p>
            <a:pPr marL="474796" indent="-474796">
              <a:buFont typeface="+mj-lt"/>
              <a:buAutoNum type="arabicPeriod"/>
            </a:pPr>
            <a:endParaRPr lang="en-GB" dirty="0"/>
          </a:p>
          <a:p>
            <a:endParaRPr lang="en-GB" dirty="0"/>
          </a:p>
        </p:txBody>
      </p:sp>
    </p:spTree>
    <p:extLst>
      <p:ext uri="{BB962C8B-B14F-4D97-AF65-F5344CB8AC3E}">
        <p14:creationId xmlns:p14="http://schemas.microsoft.com/office/powerpoint/2010/main" val="3404079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67686"/>
            <a:ext cx="7886700" cy="718084"/>
          </a:xfrm>
          <a:no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800101" y="1862937"/>
            <a:ext cx="4743449" cy="4452935"/>
          </a:xfrm>
        </p:spPr>
        <p:txBody>
          <a:bodyPr>
            <a:normAutofit/>
          </a:bodyPr>
          <a:lstStyle/>
          <a:p>
            <a:pPr marL="474796" indent="-474796">
              <a:buFont typeface="+mj-lt"/>
              <a:buAutoNum type="arabicPeriod" startAt="3"/>
            </a:pPr>
            <a:r>
              <a:rPr lang="en-GB" dirty="0" smtClean="0"/>
              <a:t>Attach to the global ethanol assemblage</a:t>
            </a:r>
          </a:p>
          <a:p>
            <a:pPr lvl="1"/>
            <a:r>
              <a:rPr lang="en-GB" dirty="0" smtClean="0"/>
              <a:t>Same initial stages as for edible sugar, enabling several components to retain same material role</a:t>
            </a:r>
          </a:p>
          <a:p>
            <a:pPr lvl="1"/>
            <a:r>
              <a:rPr lang="en-GB" dirty="0" smtClean="0"/>
              <a:t>Introduction of new components (processing plant, capital)</a:t>
            </a:r>
          </a:p>
          <a:p>
            <a:pPr lvl="1"/>
            <a:r>
              <a:rPr lang="en-GB" dirty="0" smtClean="0"/>
              <a:t>New exterior relations</a:t>
            </a:r>
          </a:p>
          <a:p>
            <a:pPr lvl="1"/>
            <a:r>
              <a:rPr lang="en-GB" dirty="0" smtClean="0"/>
              <a:t>Markets conditions not in line with coding by proposers</a:t>
            </a:r>
          </a:p>
          <a:p>
            <a:pPr lvl="1"/>
            <a:r>
              <a:rPr lang="en-GB" dirty="0" smtClean="0"/>
              <a:t>Australian government failed to deliver measures to stimulate an ethanol market that would have created a stable assemblage for the producers to connect to</a:t>
            </a:r>
          </a:p>
          <a:p>
            <a:pPr marL="0" indent="0">
              <a:buNone/>
            </a:pP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833" y="2080450"/>
            <a:ext cx="2767584" cy="3240024"/>
          </a:xfrm>
          <a:prstGeom prst="rect">
            <a:avLst/>
          </a:prstGeom>
        </p:spPr>
      </p:pic>
    </p:spTree>
    <p:extLst>
      <p:ext uri="{BB962C8B-B14F-4D97-AF65-F5344CB8AC3E}">
        <p14:creationId xmlns:p14="http://schemas.microsoft.com/office/powerpoint/2010/main" val="2672115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55089"/>
            <a:ext cx="7886700" cy="768474"/>
          </a:xfrm>
          <a:no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28651" y="1762924"/>
            <a:ext cx="6552172" cy="4202658"/>
          </a:xfrm>
        </p:spPr>
        <p:txBody>
          <a:bodyPr>
            <a:normAutofit/>
          </a:bodyPr>
          <a:lstStyle/>
          <a:p>
            <a:pPr marL="474796" indent="-474796">
              <a:buFont typeface="+mj-lt"/>
              <a:buAutoNum type="arabicPeriod" startAt="4"/>
            </a:pPr>
            <a:r>
              <a:rPr lang="en-GB" dirty="0" smtClean="0"/>
              <a:t>Construct a new assemblage with a new product for new markets</a:t>
            </a:r>
          </a:p>
          <a:p>
            <a:pPr lvl="1"/>
            <a:r>
              <a:rPr lang="en-GB" sz="2000" dirty="0" smtClean="0"/>
              <a:t>Locally developed process to turn cane into </a:t>
            </a:r>
            <a:r>
              <a:rPr lang="en-GB" sz="2000" dirty="0" err="1" smtClean="0"/>
              <a:t>stockfeed</a:t>
            </a:r>
            <a:r>
              <a:rPr lang="en-GB" sz="2000" dirty="0" smtClean="0"/>
              <a:t> for cattle, marketed as ‘cow candy’</a:t>
            </a:r>
          </a:p>
          <a:p>
            <a:pPr lvl="1"/>
            <a:r>
              <a:rPr lang="en-GB" sz="2000" dirty="0" smtClean="0"/>
              <a:t>Used some machinery from Moreton Mill but not site</a:t>
            </a:r>
          </a:p>
          <a:p>
            <a:pPr lvl="1"/>
            <a:r>
              <a:rPr lang="en-GB" sz="2000" dirty="0" smtClean="0"/>
              <a:t>Capital investment required for new plant – government funding replaced by Chinese investment</a:t>
            </a:r>
          </a:p>
          <a:p>
            <a:pPr lvl="1"/>
            <a:r>
              <a:rPr lang="en-GB" sz="2000" dirty="0" smtClean="0"/>
              <a:t>Extended territorialisation with direct links to buyers in Japan and South Korea</a:t>
            </a:r>
          </a:p>
          <a:p>
            <a:pPr lvl="1"/>
            <a:r>
              <a:rPr lang="en-GB" sz="2000" dirty="0" smtClean="0"/>
              <a:t>Expectations of generating AU$90 million a year from exports, processing 300,000 tonnes of sugarcane a year, and generating at least 18 jobs</a:t>
            </a:r>
            <a:endParaRPr lang="en-GB" sz="2000" dirty="0"/>
          </a:p>
          <a:p>
            <a:endParaRPr lang="en-GB" dirty="0"/>
          </a:p>
        </p:txBody>
      </p:sp>
      <p:pic>
        <p:nvPicPr>
          <p:cNvPr id="3074" name="Picture 2" descr="http://1.bp.blogspot.com/-bvZwihQBh2w/TZxfbRYBJVI/AAAAAAAAABs/13ADgF2z8q8/s1600/DSC018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6824" y="2421693"/>
            <a:ext cx="1859595" cy="13946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5.googleusercontent.com/-uPteapF9qTU/UuGbkka5_MI/AAAAAAAAdbk/JY1cdH1b9is/w691-h302/photo.jpg"/>
          <p:cNvPicPr>
            <a:picLocks noChangeAspect="1" noChangeArrowheads="1"/>
          </p:cNvPicPr>
          <p:nvPr/>
        </p:nvPicPr>
        <p:blipFill rotWithShape="1">
          <a:blip r:embed="rId3">
            <a:extLst>
              <a:ext uri="{28A0092B-C50C-407E-A947-70E740481C1C}">
                <a14:useLocalDpi xmlns:a14="http://schemas.microsoft.com/office/drawing/2010/main" val="0"/>
              </a:ext>
            </a:extLst>
          </a:blip>
          <a:srcRect r="41732"/>
          <a:stretch/>
        </p:blipFill>
        <p:spPr bwMode="auto">
          <a:xfrm>
            <a:off x="7166824" y="4055749"/>
            <a:ext cx="1754968" cy="131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733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55089"/>
            <a:ext cx="7886700" cy="768474"/>
          </a:xfrm>
          <a:no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28651" y="1762924"/>
            <a:ext cx="3914774" cy="4202658"/>
          </a:xfrm>
        </p:spPr>
        <p:txBody>
          <a:bodyPr>
            <a:normAutofit/>
          </a:bodyPr>
          <a:lstStyle/>
          <a:p>
            <a:pPr marL="0" indent="0">
              <a:buNone/>
            </a:pPr>
            <a:r>
              <a:rPr lang="en-GB" dirty="0" smtClean="0"/>
              <a:t>By 2012, </a:t>
            </a:r>
            <a:r>
              <a:rPr lang="en-GB" dirty="0" err="1" smtClean="0"/>
              <a:t>Biocane</a:t>
            </a:r>
            <a:r>
              <a:rPr lang="en-GB" dirty="0" smtClean="0"/>
              <a:t> had gone into administration, the plant had closed and the assemblage had collapsed</a:t>
            </a:r>
          </a:p>
          <a:p>
            <a:pPr lvl="1"/>
            <a:r>
              <a:rPr lang="en-GB" dirty="0" smtClean="0"/>
              <a:t>Dissidence of non-human components not behaving as they had been coded</a:t>
            </a:r>
          </a:p>
          <a:p>
            <a:pPr lvl="1"/>
            <a:r>
              <a:rPr lang="en-GB" dirty="0" smtClean="0"/>
              <a:t>Spontaneous combustion of charring materials caused a fire at the plant that halted production for months</a:t>
            </a:r>
          </a:p>
          <a:p>
            <a:pPr lvl="1"/>
            <a:r>
              <a:rPr lang="en-GB" dirty="0" smtClean="0"/>
              <a:t>Yield of sugarcane reduced by two unusually wet seasons</a:t>
            </a:r>
          </a:p>
          <a:p>
            <a:pPr lvl="1"/>
            <a:endParaRPr lang="en-GB" dirty="0" smtClean="0"/>
          </a:p>
          <a:p>
            <a:endParaRPr lang="en-GB" dirty="0"/>
          </a:p>
          <a:p>
            <a:endParaRPr lang="en-GB" dirty="0"/>
          </a:p>
        </p:txBody>
      </p:sp>
      <p:pic>
        <p:nvPicPr>
          <p:cNvPr id="3076" name="Picture 4" descr="http://media.apnarm.net.au/img/media/images/2011/11/27/9000FACAD-SCN271111FIRE08_ct140x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548" y="2180006"/>
            <a:ext cx="3646525" cy="273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514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27" y="717294"/>
            <a:ext cx="7886700" cy="791177"/>
          </a:xfrm>
          <a:no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28651" y="1948961"/>
            <a:ext cx="6375800" cy="4016620"/>
          </a:xfrm>
        </p:spPr>
        <p:txBody>
          <a:bodyPr>
            <a:normAutofit fontScale="92500" lnSpcReduction="10000"/>
          </a:bodyPr>
          <a:lstStyle/>
          <a:p>
            <a:pPr>
              <a:buFont typeface="Arial" panose="020B0604020202020204" pitchFamily="34" charset="0"/>
              <a:buChar char="•"/>
            </a:pPr>
            <a:r>
              <a:rPr lang="en-GB" dirty="0" smtClean="0"/>
              <a:t> Dismantling </a:t>
            </a:r>
            <a:r>
              <a:rPr lang="en-GB" dirty="0" smtClean="0"/>
              <a:t>the sugar assemblage and attaching components to alternative assemblages</a:t>
            </a:r>
          </a:p>
          <a:p>
            <a:pPr>
              <a:buFont typeface="Arial" panose="020B0604020202020204" pitchFamily="34" charset="0"/>
              <a:buChar char="•"/>
            </a:pPr>
            <a:r>
              <a:rPr lang="en-GB" dirty="0" smtClean="0"/>
              <a:t> Converting </a:t>
            </a:r>
            <a:r>
              <a:rPr lang="en-GB" dirty="0" smtClean="0"/>
              <a:t>cane land to new uses</a:t>
            </a:r>
          </a:p>
          <a:p>
            <a:pPr>
              <a:buFont typeface="Arial" panose="020B0604020202020204" pitchFamily="34" charset="0"/>
              <a:buChar char="•"/>
            </a:pPr>
            <a:r>
              <a:rPr lang="en-GB" dirty="0" smtClean="0"/>
              <a:t> Land </a:t>
            </a:r>
            <a:r>
              <a:rPr lang="en-GB" dirty="0" smtClean="0"/>
              <a:t>suitability study undertaken </a:t>
            </a:r>
            <a:r>
              <a:rPr lang="en-GB" dirty="0" smtClean="0"/>
              <a:t>to </a:t>
            </a:r>
            <a:r>
              <a:rPr lang="en-GB" dirty="0" smtClean="0"/>
              <a:t>identify alternative agricultural uses = recoding </a:t>
            </a:r>
            <a:r>
              <a:rPr lang="en-GB" dirty="0" smtClean="0"/>
              <a:t>land</a:t>
            </a:r>
          </a:p>
          <a:p>
            <a:pPr algn="just"/>
            <a:r>
              <a:rPr lang="en-GB" dirty="0" smtClean="0"/>
              <a:t>“For most </a:t>
            </a:r>
            <a:r>
              <a:rPr lang="en-GB" dirty="0" err="1" smtClean="0"/>
              <a:t>Nambour</a:t>
            </a:r>
            <a:r>
              <a:rPr lang="en-GB" dirty="0" smtClean="0"/>
              <a:t> growers there was very little else they could grow but cane, as tree crops such as </a:t>
            </a:r>
            <a:r>
              <a:rPr lang="en-GB" dirty="0" err="1" smtClean="0"/>
              <a:t>macademias</a:t>
            </a:r>
            <a:r>
              <a:rPr lang="en-GB" dirty="0" smtClean="0"/>
              <a:t> take 14 years to begin to pay their way and small crops such as tomatoes, beans, corns and </a:t>
            </a:r>
            <a:r>
              <a:rPr lang="en-GB" dirty="0" err="1" smtClean="0"/>
              <a:t>capiscums</a:t>
            </a:r>
            <a:r>
              <a:rPr lang="en-GB" dirty="0" smtClean="0"/>
              <a:t> are already over-supplied much of the year … Even ploughing out the cane and turning the land over to grazing was not viewed as a desirable alternative by the local council and starting a large feedlot sourcing silage from ex-cane farms was evidently out of the question.” (Australian Sugar Yearbook 2004, p 18)</a:t>
            </a: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379" y="2369390"/>
            <a:ext cx="1776773" cy="2471688"/>
          </a:xfrm>
          <a:prstGeom prst="rect">
            <a:avLst/>
          </a:prstGeom>
        </p:spPr>
      </p:pic>
    </p:spTree>
    <p:extLst>
      <p:ext uri="{BB962C8B-B14F-4D97-AF65-F5344CB8AC3E}">
        <p14:creationId xmlns:p14="http://schemas.microsoft.com/office/powerpoint/2010/main" val="1461421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27" y="717294"/>
            <a:ext cx="7886700" cy="791177"/>
          </a:xfrm>
          <a:noFill/>
        </p:spPr>
        <p:txBody>
          <a:bodyPr/>
          <a:lstStyle/>
          <a:p>
            <a:r>
              <a:rPr lang="en-GB" b="1" dirty="0" err="1" smtClean="0">
                <a:solidFill>
                  <a:schemeClr val="accent6">
                    <a:lumMod val="50000"/>
                  </a:schemeClr>
                </a:solidFill>
              </a:rPr>
              <a:t>Reassemblage</a:t>
            </a:r>
            <a:endParaRPr lang="en-GB" b="1" dirty="0">
              <a:solidFill>
                <a:schemeClr val="accent6">
                  <a:lumMod val="50000"/>
                </a:schemeClr>
              </a:solidFill>
            </a:endParaRPr>
          </a:p>
        </p:txBody>
      </p:sp>
      <p:sp>
        <p:nvSpPr>
          <p:cNvPr id="3" name="Content Placeholder 2"/>
          <p:cNvSpPr>
            <a:spLocks noGrp="1"/>
          </p:cNvSpPr>
          <p:nvPr>
            <p:ph idx="1"/>
          </p:nvPr>
        </p:nvSpPr>
        <p:spPr>
          <a:xfrm>
            <a:off x="628651" y="1948961"/>
            <a:ext cx="4677445" cy="4016620"/>
          </a:xfrm>
        </p:spPr>
        <p:txBody>
          <a:bodyPr>
            <a:normAutofit/>
          </a:bodyPr>
          <a:lstStyle/>
          <a:p>
            <a:pPr>
              <a:buFont typeface="Arial" panose="020B0604020202020204" pitchFamily="34" charset="0"/>
              <a:buChar char="•"/>
            </a:pPr>
            <a:r>
              <a:rPr lang="en-GB" dirty="0" smtClean="0"/>
              <a:t> Preferred option would have been to sell land for housing development</a:t>
            </a:r>
            <a:endParaRPr lang="en-GB" dirty="0" smtClean="0"/>
          </a:p>
          <a:p>
            <a:pPr>
              <a:buFont typeface="Arial" panose="020B0604020202020204" pitchFamily="34" charset="0"/>
              <a:buChar char="•"/>
            </a:pPr>
            <a:r>
              <a:rPr lang="en-GB" dirty="0" smtClean="0"/>
              <a:t> Blocked by zoning laws introduced in 1980s to protect cane supply for the mill</a:t>
            </a:r>
          </a:p>
          <a:p>
            <a:pPr>
              <a:buFont typeface="Arial" panose="020B0604020202020204" pitchFamily="34" charset="0"/>
              <a:buChar char="•"/>
            </a:pPr>
            <a:r>
              <a:rPr lang="en-GB" dirty="0" smtClean="0"/>
              <a:t> Reaffirmed by South East Queensland Regional Plan 2004 in response to concerns about urbanization and the loss of green space</a:t>
            </a:r>
          </a:p>
          <a:p>
            <a:pPr>
              <a:buFont typeface="Arial" panose="020B0604020202020204" pitchFamily="34" charset="0"/>
              <a:buChar char="•"/>
            </a:pPr>
            <a:r>
              <a:rPr lang="en-GB" dirty="0" smtClean="0"/>
              <a:t> Limited exceptions</a:t>
            </a:r>
            <a:endParaRPr lang="en-GB" dirty="0" smtClean="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727" y="4141243"/>
            <a:ext cx="2432451" cy="18243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04272" y="2104713"/>
            <a:ext cx="2451789" cy="183884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a:off x="6992952" y="3957271"/>
            <a:ext cx="1752162" cy="657061"/>
          </a:xfrm>
          <a:prstGeom prst="rect">
            <a:avLst/>
          </a:prstGeom>
        </p:spPr>
      </p:pic>
    </p:spTree>
    <p:extLst>
      <p:ext uri="{BB962C8B-B14F-4D97-AF65-F5344CB8AC3E}">
        <p14:creationId xmlns:p14="http://schemas.microsoft.com/office/powerpoint/2010/main" val="1461421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55089"/>
            <a:ext cx="7886700" cy="718082"/>
          </a:xfrm>
          <a:noFill/>
        </p:spPr>
        <p:txBody>
          <a:bodyPr>
            <a:normAutofit fontScale="90000"/>
          </a:bodyPr>
          <a:lstStyle/>
          <a:p>
            <a:r>
              <a:rPr lang="en-GB" b="1" dirty="0" smtClean="0">
                <a:solidFill>
                  <a:schemeClr val="accent6">
                    <a:lumMod val="50000"/>
                  </a:schemeClr>
                </a:solidFill>
              </a:rPr>
              <a:t>Expressive roles</a:t>
            </a:r>
            <a:endParaRPr lang="en-GB" b="1"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smtClean="0"/>
              <a:t> If material functions of components proved difficult to replace, their expressive roles proved to be surprisingly resilient</a:t>
            </a:r>
          </a:p>
          <a:p>
            <a:pPr>
              <a:buFont typeface="Arial" panose="020B0604020202020204" pitchFamily="34" charset="0"/>
              <a:buChar char="•"/>
            </a:pPr>
            <a:r>
              <a:rPr lang="en-GB" dirty="0" smtClean="0"/>
              <a:t> Mill</a:t>
            </a:r>
            <a:r>
              <a:rPr lang="en-GB" dirty="0" smtClean="0"/>
              <a:t>, sugar and trains also played expressive roles significant to the identity of </a:t>
            </a:r>
            <a:r>
              <a:rPr lang="en-GB" dirty="0" err="1" smtClean="0"/>
              <a:t>Nambour</a:t>
            </a:r>
            <a:endParaRPr lang="en-GB" dirty="0" smtClean="0"/>
          </a:p>
          <a:p>
            <a:pPr marL="0" indent="0" algn="just">
              <a:buNone/>
            </a:pPr>
            <a:r>
              <a:rPr lang="en-GB" dirty="0" smtClean="0"/>
              <a:t>“</a:t>
            </a:r>
            <a:r>
              <a:rPr lang="en-GB" dirty="0"/>
              <a:t>The dark plume hanging over the town was not the only smoke in the air as bush fires were raging all around the district, but the mill stack was pumping out carbon, oblivious to the housewives’ cries of frustration at having their washing blackened. </a:t>
            </a:r>
            <a:r>
              <a:rPr lang="en-GB" dirty="0"/>
              <a:t>It was all in a good cause, they were told. The ash from the stack, and the heavy sweet smell of molasses, were the symbols of prosperity not just for the farmers, but for the whole town.” (Richardson 2013, in </a:t>
            </a:r>
            <a:r>
              <a:rPr lang="en-GB" i="1" dirty="0"/>
              <a:t>Sunshine Coast Daily</a:t>
            </a:r>
            <a:r>
              <a:rPr lang="en-GB" dirty="0"/>
              <a:t>, 26/10/13).</a:t>
            </a:r>
          </a:p>
        </p:txBody>
      </p:sp>
    </p:spTree>
    <p:extLst>
      <p:ext uri="{BB962C8B-B14F-4D97-AF65-F5344CB8AC3E}">
        <p14:creationId xmlns:p14="http://schemas.microsoft.com/office/powerpoint/2010/main" val="96165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SuDDcReRGE4cydCcwTE49CyB5UIVWSBqqfn_Tjc7ol-Ld8_G7I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58" y="483974"/>
            <a:ext cx="8315843" cy="559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7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28650" y="767686"/>
            <a:ext cx="7886700" cy="781072"/>
          </a:xfrm>
          <a:noFill/>
        </p:spPr>
        <p:txBody>
          <a:bodyPr>
            <a:normAutofit fontScale="90000"/>
          </a:bodyPr>
          <a:lstStyle/>
          <a:p>
            <a:r>
              <a:rPr lang="en-GB" b="1" dirty="0" smtClean="0">
                <a:solidFill>
                  <a:schemeClr val="accent6">
                    <a:lumMod val="50000"/>
                  </a:schemeClr>
                </a:solidFill>
              </a:rPr>
              <a:t>Relational theories of globalization</a:t>
            </a:r>
          </a:p>
        </p:txBody>
      </p:sp>
      <p:sp>
        <p:nvSpPr>
          <p:cNvPr id="3" name="Content Placeholder 2"/>
          <p:cNvSpPr>
            <a:spLocks noGrp="1"/>
          </p:cNvSpPr>
          <p:nvPr>
            <p:ph idx="1"/>
          </p:nvPr>
        </p:nvSpPr>
        <p:spPr/>
        <p:txBody>
          <a:bodyPr rtlCol="0">
            <a:noAutofit/>
          </a:bodyPr>
          <a:lstStyle/>
          <a:p>
            <a:pPr marL="0" indent="0" algn="just">
              <a:spcAft>
                <a:spcPts val="0"/>
              </a:spcAft>
              <a:buNone/>
              <a:defRPr/>
            </a:pPr>
            <a:r>
              <a:rPr lang="en-GB" sz="2800" dirty="0" smtClean="0"/>
              <a:t>“Globalization is not a single all-embracing movement (nor should it be imagined as some outward spread from the West and other centres of economic power across a passive surface of ‘space’). It is a making of space(s), an active reconfiguration and meeting-up through practices and relations of a multitude of trajectories, and it is there that lies the politics.”</a:t>
            </a:r>
          </a:p>
          <a:p>
            <a:pPr marL="0" indent="0" algn="r">
              <a:spcAft>
                <a:spcPts val="0"/>
              </a:spcAft>
              <a:buNone/>
              <a:defRPr/>
            </a:pPr>
            <a:r>
              <a:rPr lang="en-GB" sz="2800" dirty="0" smtClean="0"/>
              <a:t>Massey (2005), </a:t>
            </a:r>
            <a:r>
              <a:rPr lang="en-GB" sz="2800" i="1" dirty="0" smtClean="0"/>
              <a:t>For Space</a:t>
            </a:r>
            <a:r>
              <a:rPr lang="en-GB" sz="2800" dirty="0" smtClean="0"/>
              <a:t>, p 83</a:t>
            </a:r>
            <a:endParaRPr lang="en-GB"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ibrary.sunshinecoast.qld.gov.au/library/images/heritage/merchandise/last_crush_dvd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61" y="601289"/>
            <a:ext cx="2435469" cy="34553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257" y="601289"/>
            <a:ext cx="2979004" cy="2225058"/>
          </a:xfrm>
          <a:prstGeom prst="rect">
            <a:avLst/>
          </a:prstGeom>
        </p:spPr>
      </p:pic>
      <p:sp>
        <p:nvSpPr>
          <p:cNvPr id="3" name="TextBox 2"/>
          <p:cNvSpPr txBox="1"/>
          <p:nvPr/>
        </p:nvSpPr>
        <p:spPr>
          <a:xfrm>
            <a:off x="6424945" y="692100"/>
            <a:ext cx="2393608" cy="1115434"/>
          </a:xfrm>
          <a:prstGeom prst="rect">
            <a:avLst/>
          </a:prstGeom>
          <a:noFill/>
        </p:spPr>
        <p:txBody>
          <a:bodyPr wrap="square" rtlCol="0">
            <a:spAutoFit/>
          </a:bodyPr>
          <a:lstStyle/>
          <a:p>
            <a:r>
              <a:rPr lang="en-GB" sz="1662" dirty="0"/>
              <a:t>The Last Hurrah </a:t>
            </a:r>
            <a:r>
              <a:rPr lang="en-GB" sz="1662" dirty="0" err="1"/>
              <a:t>Nambour</a:t>
            </a:r>
            <a:endParaRPr lang="en-GB" sz="1662" dirty="0"/>
          </a:p>
          <a:p>
            <a:r>
              <a:rPr lang="en-GB" sz="1662" dirty="0"/>
              <a:t>by James </a:t>
            </a:r>
            <a:r>
              <a:rPr lang="en-GB" sz="1662" dirty="0" err="1"/>
              <a:t>Fearnley</a:t>
            </a:r>
            <a:endParaRPr lang="en-GB" sz="1662" dirty="0"/>
          </a:p>
          <a:p>
            <a:r>
              <a:rPr lang="en-GB" sz="1662" dirty="0"/>
              <a:t>(</a:t>
            </a:r>
            <a:r>
              <a:rPr lang="en-GB" sz="1662" dirty="0" err="1"/>
              <a:t>Nambour</a:t>
            </a:r>
            <a:r>
              <a:rPr lang="en-GB" sz="1662" dirty="0"/>
              <a:t> Library)</a:t>
            </a:r>
            <a:endParaRPr lang="en-GB" sz="1662"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300" y="3103291"/>
            <a:ext cx="2057400" cy="29190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7262" y="3103292"/>
            <a:ext cx="1925515" cy="127488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262" y="4562815"/>
            <a:ext cx="1925515" cy="1274885"/>
          </a:xfrm>
          <a:prstGeom prst="rect">
            <a:avLst/>
          </a:prstGeom>
        </p:spPr>
      </p:pic>
      <p:sp>
        <p:nvSpPr>
          <p:cNvPr id="7" name="TextBox 6"/>
          <p:cNvSpPr txBox="1"/>
          <p:nvPr/>
        </p:nvSpPr>
        <p:spPr>
          <a:xfrm>
            <a:off x="151176" y="4378176"/>
            <a:ext cx="3162082" cy="1371209"/>
          </a:xfrm>
          <a:prstGeom prst="rect">
            <a:avLst/>
          </a:prstGeom>
          <a:noFill/>
        </p:spPr>
        <p:txBody>
          <a:bodyPr wrap="square" rtlCol="0">
            <a:spAutoFit/>
          </a:bodyPr>
          <a:lstStyle/>
          <a:p>
            <a:r>
              <a:rPr lang="en-GB" sz="1662" dirty="0"/>
              <a:t>“Whatever happens to the cane farms, </a:t>
            </a:r>
            <a:r>
              <a:rPr lang="en-GB" sz="1662" dirty="0" err="1"/>
              <a:t>Nambour</a:t>
            </a:r>
            <a:r>
              <a:rPr lang="en-GB" sz="1662" dirty="0"/>
              <a:t> and the Sunshine Coast will never be the same again”</a:t>
            </a:r>
          </a:p>
          <a:p>
            <a:r>
              <a:rPr lang="en-GB" sz="1662" dirty="0"/>
              <a:t>ABC 7.30 Report, 15/07/03</a:t>
            </a:r>
            <a:endParaRPr lang="en-GB" sz="1662" dirty="0"/>
          </a:p>
        </p:txBody>
      </p:sp>
    </p:spTree>
    <p:extLst>
      <p:ext uri="{BB962C8B-B14F-4D97-AF65-F5344CB8AC3E}">
        <p14:creationId xmlns:p14="http://schemas.microsoft.com/office/powerpoint/2010/main" val="719647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92" y="490532"/>
            <a:ext cx="3969399" cy="29770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90532"/>
            <a:ext cx="2234034" cy="16755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92" y="3577026"/>
            <a:ext cx="3843420" cy="288256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534" y="3199088"/>
            <a:ext cx="1823550" cy="24314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0499" y="3796878"/>
            <a:ext cx="1997034" cy="2662712"/>
          </a:xfrm>
          <a:prstGeom prst="rect">
            <a:avLst/>
          </a:prstGeom>
        </p:spPr>
      </p:pic>
      <p:sp>
        <p:nvSpPr>
          <p:cNvPr id="9" name="AutoShape 2" descr="data:image/jpeg;base64,/9j/4AAQSkZJRgABAQAAAQABAAD/2wCEAAkGBxQSEhUUExQWFRQUFxcYFRcVFxQWFRQUFRcYGBYXHBgYHCggGBolHRYaITEhJSkrLi4uFx8zODMsNygtLisBCgoKDg0OGxAQGywkHyY4LiwtLCwsLCwsLCwsLC8sLSwsLDQsLCwsLCwsLCwsLCwsLCwsLCwsLCwsLCwsLCwsLP/AABEIAMABBwMBIgACEQEDEQH/xAAbAAABBQEBAAAAAAAAAAAAAAAFAAEDBAYCB//EAEIQAAIBAwIDBQUEBwcEAwEAAAECEQADEgQhBTFBBhMiUWEycYGRoSNCscEUUmKCstHwByQzcpLh8RU0c6LC0uJT/8QAGwEAAQUBAQAAAAAAAAAAAAAAAAECAwQFBgf/xAA1EQACAQIEAQkIAgIDAAAAAAAAAQIDEQQSITFBBRMiMlFhcYHBBiMzkaGx0fAUQuHxUlNy/9oADAMBAAIRAxEAPwCgRSipIpiK645sjimipIpopQI6UV3FMRQBxFKK6ilFAHEUoruKaKALGg0Jul8Sq4IXJckJtGxIBiZ8qrNwY6fcKVt3Ce7HeF1gROKndPaAg+Qoib/c2VSBnfY3GB//AJWjiin/ADOxPuQ1b4sJ0mlbzN6fVi4JPzrJzynilL+qeX6O/wBTS5uMMNbi1f62AONNFdxSitYzTiKaK7ilFIBxFKK6xpY0CnEVqOylpL9lrF3lMeoPNWFZqKKdmtR3d8ftfiP6+lc/7SYZ1cJzkd46mpyTVy1sn/IN3f7PLCsrZuQXAMKDt6wRA9elZfiWkNq69s/dYj3joflFerJqC5OMYrBY+pAJUfDefUVi+3+ixvLcHK4sH/Mm34EVz3sxyhP+U6NR9ZaeK1+1y9ypSvSzdhlIpAV3FKK9BOeOaVd0opQOYpRXUU8UAcxSxrqKVFhTmKbGu6eKALvZtf7zb/e/galUnZwf3m3+9/A1KsrHfEXh6suUOqVopoqTGmitQoEcU0VJFCeLasKwE8g2QmCVKztHuqGvXjRjmkPpU3UdkEaUUN4VrCzEMN3GQPTYBZnrMTRE3VE77rzHMjryptDEwq08+wtSlKEso0UqkiljVgiI6k09guyovNiAPeTFKKKcKHd27t/kVGFv/wAj7SPcN6ir1HTg5Lfh48CWjDPNJ7cfAD6wh9TecewuNm1/4rMrPxcuaM67/stN6PeH1FB7dsKAByAAHuFG9SP7ja9Lr/Uf7VWdJUo049/1syfnXUlOXd6oBEUoqTGmxq+U7kcUoqTGlFApFFKKkilFAEcUV7O21e4Vcb4juio3DgtOW+85D3YihsVd4Jcwv2mJxAdcjMDGd5PlWdyrh1Xws49za8UW8FWdKtFo2uj47aVl09ub10k5C3jCHrkSYEflS7aaPvNMW+9aIb4cm+hn4UDHa7R6fUXVsh7j3CCVRIGRJ5Fj1JJ2EeVa1gblpu9U2w6nJSZIB5zAAmPx615hQlLDYmnVUWrNb7vt0OorwVSDj2nlMUorvXFLTohdS1wZADy3g/Q00V65TqxqK8WchOEoOzRzSrqKUVKMuNFKK6ilFAXGilFdRTxQFzilFdxSigUv9nf+5t/vfwNSrrs8P7xb/e/galWVjviLw9WXKHVICKUVJFcsQOdaV7blArapioJAkRvHMesdaz3aG00j9piyDlPhGQPUCPxolrNZDwQWRwQBymRuDQy4xYRJK7E8pI3yB9YG+3Sufx2MhO8Ytv8AfszTw1GUbNgNNawZAp8S+GTJBgnEeu9GdRqTLKdp2O8r4RuZ233j3igGqD2WyIIkh1nyk+nWIqbQOHzBYYSOfhBBM+//AIrMd90XXFGmHFPEGB8B8OJ5zsNh57j+jRW3fVog+0JHwj+dYvGEkKVZjzPQh8VO/tc/SiOhuOhtnwc4OIiNt9vfG/urQw/KU6btPVMqVcJGS6O5pyKIcSbFbdkckGT+tx9/oNvjQrstea/ftT7ILM6nnikEGfXID4Vd1N7vHczPiIPw2/KtaNeFepFLZa/grc3KjSk3x09X6FeKMEToR5rfP1WheNGLKzoX9Ly/VRUuK2j/AOkRYf8At4MBxSipMabGrJXOIpRXeNLGgUjimipCKWNAEcUgK7ilFDV9xU9S1wfRour0lyB/hZHlzQlEH7o5e6vQ+PIzae7h7WDRG5Mjl8eVeeC5j+jv+qWU+7M//cV6JYvsyAIqkkb5MQB5cgZ+nvry72gouhjU47cPI63B1OcoKT34ni/BdCVEu2TIzqnKVRtyuX3l3n30Wxohxbgr2NRePtWmIYEfdy5AjpvInrVOK77kivCthYzj5+Jz/KEHCu09uHgR40oqSKUVplI4xpY13FKKUDiKeK6ilFAHMU8V1FKKAL3Z8f3i3+9/A1KuuAD+8W/3v4Gp6ysd8ReHqy7h+qRY1U4m0J5eZ9wq094BsSI8jIg+fy/OgPGL7AsMiVPLbw5ATPPpRyhiMtJxju9PAiw1Juab8TPX9cFukqxKNkJXchoMjfoZnY+dcplcAwMZEL7M5CdiAOZ8yecmrlhVu2TncjME7QsMCBmYEtvznnFNZsC2cQx8amCpbFd94ggAALz6n6802vM2bCvcKtPaAZoKQJWZYgCRvsJHX+VVb+nFgj7MKIGbA5QJI5xt1357iilhlW3JKKu+JLMGgTB25yQdtvpVTUst0gM0KyjwLzbKPOZ2EzHXlTIt312AqaLUi+sHHMQo2gnmFOQ9T+O1dvplybEliCRGQEkkLkdtiYn41RscPtoysW2nLxQSF6bR4iYmjfCeGi7qEGQuNcwCrEAZEATBIO2+4HsmpHZbBbsNT2VJsC2W9rUd5j1ixZRpO3LJo/0UN4C8582JORbEAT+rPXr8vWrj3++1t9k2s6XTXVtHoVVe7BjruSf+RWd4DrWEMQAWZEjaBJJOw2k+Ik+6r/J9Tm6ilIjxsHKllRrYotoFnS3x5Mh/r5UOAorwn/B1I/YU/Imugxb93fvj90Y+F69u5/ZgQimxqcrTYVZK9yKKaKmwpYUBchilFS402NAXI8aaKlxpFaBTi/bmyo/auj4kW2FbXsnrM7aHzEH+vh9ayCj7M+l0f+1v/wDNFeyN/Fnt+RyHx3H1ri/avDZqKrLg2vmdByTV1dN8Vf5Gi45pMyQBtcRl/eAlfqo+defla9O4naL25XdhDL6kbisHxnTYXnEQJkDyDbgfWPhUfshirqdFvsfp+BOV6d4xqeQNiljUuNNjXcGERxSipMaWNAHEUoqTGljQBHFPFdxT40AW+Aj7dP3v4GpVJwIfbp+9/A1KsvG/EXh6su4ddEE8cxVcmyIBAIBAC7jf3+lZ0WluN494xIPhExuJnlOx91FuK6VowJR1mWk7l99iBykfh1oNpwPai2XQbkEETGy4nkf5msrHVFzuuj+ZZw0bQINbfaJXESpEEGekxPuHOOYqFHtd2jC4wIaFk7S08x90Hbz6VDeDuxCXAGglpPtyDI2HQRz86EmdplSo6jqRuYqkoJrRltXIzbu3bhVQWYSfLw8yd+nX40QHDL5AulAAp5sYXwxsZ9Ty9aucJ1tuBNpTyllkmeu3OeRietQDjjWrhR/GqnHnECB90gjoPrQ3JuyQpbtad5yaJAxXFpyIBhhtAUGPpRPgWVlb+pYrkoxtxENfvAqCCP1QHO3mKA6rjAJPhCgQRiZAU77zPnJFH+0F4WbViyi4nAXLgPW5qAAJ/wAqKP8AXTGnsx0VbUl7H6Flt6rIR3ysux9pLVp5KkgfevIN6ztm0YW2cTmInYKqHGWZzE+19K2vBL+K6ddj39w7jrn3mXuACWjH7VY5uGsPs2JBHhBUHHEGN99hAqzTkrrMFaPRRv8AQqO7UAggCJAgeHbYfCjfBR4b487RoXo9PhbRJnFQsxEwImKM8DSTcHnbb8q6LFaYd+X3Rg4bWuvP7MDY0samiljVu5VIcabCpsaWNLcCHGmxqfGmxouBDjTY1NhSwouBEi+F/wDNaPzzX8664fd7vUI363hPvG4/OuDcALg9VQ/6XJ/Ca51a7Zjcp4h8Oe/urK5SorEYarTW+/y1NHB1HSrU5Pbb5npFkB7ZU8iCpgkbEeY3GxrNdsNNDI/mCp967j8fpRjgOoLKJIMiRHTz/Kn7SWM7Dfsw3y5/SvPOQsQ8Nj4X2bs/PT8G/j6WejJefyMKRTY1MUpsa9YOSIsabCpsaWFLcCLGnipMaWNLcCOKWNSY0saLgWeCD7dP3v4WpVJwUfbp+9/C1KsvGv3i8PVl7DPonn3FdUXPd4CTzABMzzG0wQZ36TQ/RO63CIHeEKpBkAkTBO/Lfn7vLchZvIzgocQW+8dyV32IEMPKurmnImMT4jlccywWBsY36Rz6x1rmZVW3qaaVkB7XeNc7wAbND4FOR6jrHTmavHRW++QMC7uWU9cSiyVgQSdmPvmpm0NoOVVYld3HUSCQATL7RMCr5RQ0gKscjuMWIj4E+GffTXUXAUz+p4dckmw2Xd7YnZgd49IAIMkiYoFe07Jl3iMLrEEAjfn4tunPy6dK1Oh07I6ySxcSxkqZjaJEx4+o6HereiFlrhuFAl63Cjc+GdgcYIIjy8+lPVRx7xQBwbs1cuX7AurjauP9pzlbajJyR93wqfpT9pdat+/dunkTO3RZO3LoBHuitmSNNp7+puszZKLePh2Fw+MgbcwAvl4qyOg12i1Fzu3tNaDDBGz8PopxAjn61JFylqybLpYL6zWnTXNHaU/4aWnYkQJYqGHoYtf+1ccVRbWpvCWeXZiJkKJmY9MxVriOu0D6q4L6OYJts05gqgCqEUGFmNzuecelri9nQ6nxm53V25BUsSJT2VEEwJxO/TrNDabsx1SnN3stOAV4TxVHwtquJgiOgCjmK1XAB9oR5o35GsX2Y0ttX9li3iCOGDpj4ZXJdp5RO/OtrwYRdHqGH0rezynhJXaej2MNQ5vExVmgXjSxqw9vc++mwrQjK6RSkrNlfGlhU5Wmxp1xtiHCljU2FLCi4WIMaYpVjCmKUXCwNe0pvqHEqywY5xJ/nVhbYxjpEfCmYRqLB9enPZl/nVhV2/rpVen8WaLE/hRYQ7H6iECnmjYn4eH85rU3lyBU8iCD8axHB3w1DL0cBv8A4n8PrW3RpUH5+/rXlnKVF4bGSiuD0+6OspTVWlGfajBXbRBIPMEg/CuMaL8dsY3T5NDfPn+FD8a9UwldV6MKq4pM5CvTyVJR7CDGljU8U2NWSIhxpY1NjSxouKQ40samxpsaLgWODL9sn738Jpql4Ov2yfvfwmnrMxnXXh6su4fqnnX/AFJZ2HjIxIXpP3STvP5j3UMTi4tFlYShLEbycjsZ848q60vD7QyJXNyAyAr7Kz4di0mdh8PWg2v1Ya4HWEVW25zG2xIMn31zUYJ6GqzSWNeW37tmTYLufaUsecAQZ6/WroRAPFirGcgWDBY8M+QjcRHQ1mtFw+61vMOIM4JJUmZHPzPl7t96p8VuOlwDYldxifDuZ6e+Yo5pN2TEDvGdI6MGa4VgEZTAJIlRPTl8yOUVQ4JeJbGR3zMqg/rgmAOew3U/AVc4Yov2wbtzcEeAlQpgbQAwxG0/DlV5NDa0uV2Gy7srbCMR/iLBMhZBgkDkfns6L/q9ySnFylodcW4nf2fTWxByBzT2rSGR4XJBH2mWW3tgdNqHBuNXbt8W7iWrYgsTZRUydIIJIncdCI5VS7T8W1B1M3nK3E2UrkvhJ6enl7q60HabpdRDlszqAj482JIG/I+XP0qdrQsJpTNMNBj4SsbyQRJJO5Jkbk1W1ujS5caVEKFVRuIAG4EHzNG+EdntK7Fr113LqCkMttMNtgREHYbDzminEOx1vEmxcvW3I8Ml7ifENyHqDtVfo3Lv8paJowl/hDq5u2dQLbwBjcPhciYEk+XmDyra9j+MXM7YvqFYtjGSnmDDAg7qfpFYrjWmV3tafUnAQzC4mLC4yyMufswfIbk1b7L6azacWbRNxrjEFn8KyqM0AA7CAZjffnVqEpKNovfQp1VCcm7aLXz7j0a7BJI3BJj3TXOFSabT4IinGQiziCFmN4BJgelSYV0lN9FHL1F02V8KWFWMKWFPzEdivhSwqxhXJWjMLYgKU2NT40itLcLAbi6wbZ9W+oH8qs6ETbX3VHx1fCh/b/FWqfhY+yX4/iagT98/Ala90iHVeB7b+TYn3N/uB8622guZL/XI/wC81k9balGjmBI943H4Uf7PagMikdR/v/OuH9raGWtGquK+qN7kueag49j+5H2isyFbyMfA8vw+tAsa13E7WVthHSflWZwrd9l8VzmCyPeLa9TN5Tp2q5u0r402NWClNhXSXM6xBjSxqfCmwouJYgwpY1PhTY0XCxNwkfbL8f4TSqTha/ar8f4TSrOxes14fkt0OqeH6XXj7UPdYSwI2ktMzJHWQIk1Bb4C7ziVxnYyuRJ6QOvP5VRNzHxCJ8t/rUqcVIRwAQ782BgACYgfEjnWFla6pq2Lb8RO1koqBYUbEnYxIMSSTzP0qZSIa1a8SuygMd8iJPLoJqPQa7vdroD4IwCqg5CPdsADz+FEdDq1yVUtqqo3MsJy6jl5Eb01ruHQjmkkF2SzorQvXFBuQBMeJ35xv19elDND22Rrk3bbKPNXZgv7sCi3G9LYvW1OobDDkxbEqW5+hmKAY8PsjEkX1byCll9c1xI+tOjZouTzQdo2sWuJdlreqm9pbwOUyrbrPlI3X3EGsvruFvpwe9lGnZcZVx1IcGPhWj0XBrBIuabWm0fJscvQHxL+BrWKk217x1uRzcCFb1iTFLnykapZn2GL0Hai/o1ayCtxVICZAFcRJmOe4IjfYVy3ahG9vThpmVW7eRN/2ciPhXfbPhhVu8W3CHmUG3LmY5e+suD0pyjGWo2blB5bhDifEW1F7OAigBLayAtu2oIVZgAASfnW9/s1Npc2+ya4BOWbOUAAyyUgQrRJIPQdKwXBuEPqrmCQIBJJ5AD862vDOyjaZbrI5N1rbIvIDI8mDbEbjl686fmUNEJCOaWp6FwPV99bymWnxmSQWYBtp5CGG3T0ogFrE9m9TqUSbyqtwbHEgi6vmQORra6HULdTJfcR1VvI/wBdRWnhcQpRy8UZmOw7jLnOD+4+NLGp8KWFW8xQsQY02NTlaWNGYLEBWmxqfCmxpcwlgNx+1NsRzzX6mPzqlw/ilm3Fu5cC3C5UKdzJjbbl7Q5+dE+0N4JZP6xIx9BIyb3bgfEVm+x/DUuXHvFZFvcMG8LuY8JXzE8/X0qlWrThNyir8PFlylSjKFpP/RrCQDEjbmJ8+nv9PUedN2ZY22e2fuNtP6vMfQ15h2nF3SaoBGZ+9ILNcUByTcOQJGzDmZhefLavQtWt7TBrlru3tofte9DBuQ8CEMPZB5nmTHSsLliNXF0lSaWZa/k0sJGnQbkm7PQ3Dj+vfWZv2cWI8jFaHS3iySeYkGNxt9aH6vSl2yXcED03rL9mcZHDVZ06skk+16XQcoUXUgsqu0CsabGp9RadGAKHEyS3RYpY13tOvCorwaa7jDlTlHdWICtNjU+NLGpMw2xBjTY1PhSxpcwWOuGj7Vfj/CaVTcPX7Rfj+BpqoYl9Ms0V0TwHiPDtOmjs3A939IuElge67oW5IgQxcNy3IAMnlQEgjfp/X869S41rrd63xBkQNcu3EVGIBKaeQCcjy5D/ANa821mnh4B5/DfrWSr8TVlZNGm7MWLZUWu/7s3PG7qj3iiKCdrKCWI67j6UKEW79xQ4cc0dRiGWSZx5rz5HcV6p/Z3wDRDQfaqly6/jut4e8tnmLYnfwiJgc5rz7t9pLNjVp+j2xbttZt3AqtPMuAZPLIKDHrTcurRJFKKzFTjfGBdtCyUBYb5HmPKI6+dCNbw42gpbIZcskKj/AFTBqO6xDho8iPh/xWwPaHG8yPH2ZwDxuO7XxlvPfoB1NL1diRWqPVgDhPZa9qIIxVD99twR6Rz+lbPS6fT8OtHJzvuS3NiP1UHL4fGp7XE++tt3Tqt3GVDcgSPCSPKsFxXheqDF71u45JjMAuCYnmuwGx29KRNy3HSiqSute80mh7SWr90Wwty0HMDxDFp81iBPxopx63bs287/AHl1JCxtAnkdo22rI9j7OnvXO6ugrcYE27quQUcbjw8jHP4Gt8bY1FgpcHMFHEkQ6mGAPoRzpJaMSn0kwBoeGaPUKf0e89q5+y7A+gKE7j40L1/BNfZJxuO6frLcYfNWMj61D/0ezdLdy72rlv2rN0BmBHPF1ifSQJ86uaDiXENO4ttbe6DyDKTI9LiyI+dKNun3eBV4dd4gjZobjqpGYyFwATvKgkgeteq9n72Opw6XUMj1twQfkxoDq2uAhsFDfdYt7EjfkDkfQHeqWn44rXmIum3iuCsNgzOZIymB7Pn1paVRxmnYWtS91KLd7np+m1SXCwRgxWA0bgE9J5dKnxrydrl7TtlmrBpYMjeEL5kgcvpXoHZrtAuoWGI7xR4o9k+oNXqONUnllozGqYdx2C+NLGq+v4kttSVHeMDGCkT8fLb8RQnVcfuYDCyyuRuSVIVjIA57nkasSrxjuRKlJhRtdaDFc1yGMiRtkYH1qW+6orMxhVBYnyAEk/Kgek7O6dlLE3C8QzKWxLDmRKbLvyq9d0vcYKLxuo4w7twuyhWYmeuwPTyrOjyqlLLOLW/Ds7fQtywL/q7mY7XajU3IFmyzWroQK0c1yDNvIxJJxPXw9Kqazi93hyW9Klpe87s3XUyQbjlgqBgd8cdz+0PKiOpuFcAVQokNbDiXhjluwSefMTuRyoR2s0i6i53yXLQv4KVV/DDsFByY81wClY5EnzqnTxtaVWLqaR12Xy+n1Lrw0YxaWoY4N9pY7/WWGv3HV5JxXTpbEeALO8sI67xRx+GalbTJev2LitIOVu4k5TtIuGWkzsPhWP7EJqs/0XUtOnaGtvKtbF9HFxVLiPCxU7ecQelen8LDE3Ge2VIcqjsQTcSB4gB/hqTICyeUnnWdyrjqlKpnpPTjs7ktKmnBKS22Mce0+ptkK1kIBBKnJSxLMFkgMRIUGInf5R3eOcUsMiPYsm3in2tpbtwLPVgSsGBuANpFbptAhui7HjAifl/IfIVYUc6xP5lL/rV+P7+3LVjJcL7WXHZBdS0geILXDafKSIFplJO4AG4kmgvFLmqF68VZoRzA2nGctkI8UAgfStJ210dtrQZkUspJVicGDR0IG/urG6IuyAh9w7bsSTjMRKjpt74ro+RYac8tE9LeDKWMaaymk4Vxe3eIQFhcAkq64MfMxRTGsvZuMpDTLr97nvEdaN8CuM63Cxk5n8Aa6ilVb0Zj1aSjqi5jTYVYwoU95luSWGAHmANvrPKp8xDlCmgX7Rfj+BpVWsaoi9bxEo0yYnEhWO5y93SnqliJLOWaUXlPIOzVpsg11RckGVLBQNjEzsSJ68pNFtVohg8pbhiqsVYGVnkYbkDi3XpXFjQP3rFw8b+IiOs7SI5D6jep7nFW7k2VRgHkQWDEFzBkYiTsD8ayq0ryOlw1NKm7a6gbiOtQ3XW2ndWy2QJbLu1J2nqY57VnuJ2Eu6pltOTbJxtsyQSg5EgHb/irfF9NcRrttwVcuAUIOQgnaPdE++uLeguo6FkgZATt13iJnlU1WbsUqNJOWpd4H2fPeo94hkR0ACGGdyxgGdgqwWbnIgdaE3eFXsbjlfYDFm2gl2UbQTPOtLotWRJPJPHy++BiPrB901A94RHwPw5fMVUdaXE0v4VPaLsZhXKtkOjEiPJAINafhPavUWNK8OSSAqAn790RcY9SccQN9t/Ogmo4eVDd3yIO3UTzHr/tXHZ4tcv2rDjJGuKzqdtrYJb1EqN/cKmUk9SjOEoPK0aXQ9qQt0M1m2+LlfEAZCrLkkid+kcvOjHE+2VglSluDhk+MYkmAvQeI8j6id6w7izswzXriYO7Dx7/ADA8o69KXE9Ur3GgHEhV6bgbsfSTvG8Tz2pUtLBKetzc2+Nae7dUPbBJbHIqpYACWI93lO/pVK72uxWFVQAOQ6HHIx8I+VZPSNbORuvcU+MrggbIspEElhh93eDzPlU3DDpxIvqzl0MMCy/o7kMoJWIvAbNEj2QJG9GQY62uiD1zU6nVWSUlxLz0CqoUZE9A0ERyJXYUU7M2WW0vc5EupZjHtZQW6yIC0ZtcMbTaRhZUj9IUWba3QRgIZnYiZJcXD18PiiedW+y/CHRbi6fC9at5WZZymZABDEBdwCR4dt13O1Rzr0ILpyt/gLTk1bzM1xTTtcN9wZuOxdZAg77gDpIHXzon2d0yfo9y3cItszWmnD2mS3vIHSWYTRi72avr9wGBJgjoPWhV5+5JFyVgZyd1x8wRO21PlzGJp5YS0027dyCk69KedLVamgv8DGJxtMzQcSJienTrNSG3ce2tq9Zwt2gIZUIbbbdt+hJoAO22gjFzdkSpIQuDsVJBJyPox3qe52x0JR8bxyKMFU2mUksrCAZIHtbTWe8fjFK3N6eD/JL/ABqTV8wT1HD8LZtWyUa4DjmwCkkAAkjl7+m1C+09+7odHYW0wu3c3ZyGY7Nt7QMxuBv5GrH6aAyMxF4L9261o5BuQ8CgFRj5TyoRx3WJev21Sytod2zNgSQQGECYHMx/prSqUJVKsaje3AijXcKTpLZu5J2b4nc1mmu3rqC3bsKzm6XcyqDdVCgER5zzMdKHD9Hvf4OsUMeQNy2+/TwXlyPuDVdS2AMfu8o6R5RUT8Ptn7if6V/lVlxIM9gZquBav9WzcXzXO2T8pWodJ+mWpxtatFHtNYY3AJmPYAjlWx47wi1awu6dVti4CCg8D27ibXFMeRI+dUhxm7YUsL1xVHOCSY6c+dRulGotUTSlKnLKzR8K7f6fufF3692sM9xMyCo3ZsTPSTtRez2q0NzEnUWwW3XObZI9Mo61R/6fbcMb5Nu5gV1aklhfs3FJDpPLLlA6mK8c43obNlmPcX7KZMEYrKsoYhWkEEA+41jS5FoN3g2mXJTlDrL9/dT2TtlxOwliyFvEm+xS2FcnxGDBKg7b/e2rCWu0Ni0WS5dxcO0yG8/MCPlWDvaa1vN7F5xYPBIjluYld/OpuHqLZSWtuouId8YZFIyXrMj1rVowVGFo8CpUtN6np+kud8VNssUI9ru7hQ7bGQpPMeVHeFXO6Dh/BJyBZWAKwBkMgNtq0WkuKiY2kAtR4RbxCw28gbADevPu1ukzvXJZlC4vG5BAUE7H48vKquC5UlVm1ZKyb/fmFfCwUUENf2qtgspYYBlxZchPIkzyjpFT/wDUtPHikk7yy+fOY/rlWH0+L5hwGhjiInwABht8TTNqe5tSN9/CzEyd56ch6fzq88dUTsVf48DScK4t3mqtoqlhk5HgMKvdtv6eW+/OmrIdj+IFuIW53DtcO87EWrn5D60qjbk3dk0YpKx606229u0pPKe7XlHp6TT8O4XpmvW2CQytM+LbASec9BWZHbKylzuQz3XjlaUv8JHlWg4b2iPdX7vdaj7JAAptgMzXWxGIy5iCelMS1LTlbZlPjHZaxqLjXYMsWJyVj7W5IIYQZ36/QVUudkUGMXX8EQCWIBAI6yeRPOprHai85P8Ac7yx1dkWfhuat6jXaxx9nZtdJy1MGOvK1sdqSWu4qbWpm+J9k5VoYD77GBuVBiRI2AJ6dSazPDuzF6+oNsiGAALSAtzEuFJjbbmYPMDrXoPEbetu2Wsm3Ztm6jLIuPcKgiCQAgnnz2FWuH6RtPbt2lAKoZYwRJ5k+11JqNq2xap1m1Zs8v4v2d1WlGV20cQVAdGW4GZ5gAbNvHlVDhDzduXAuJtafUESCPEyi2u59Xr29dc0CbfLcb9R12B3rJcc7OWxauGwhRnQKQZ8R7zvCxJ3jwxy5RTXJW2H6y0zHl3D9K5P2iq4PIhkbz6KfNjzohZ0tu3ftG5pzjkpyyKIIM7yCrAevxq7ruyt9GgJ3ikkKwGzALkWg8l6b9RQ8cHusAosuR4SBidu8MKY6SRUymr3IHT6OUlXs/pjZa4XvW2UEhBc010ECIJJKkSSREHlRjgHZzStatSzG7eR3h1XcZ3EUjEsZATkqyTBy2xoDxfgV7TWhduobas2IJImd+kz050Tu32W9wwIxUjS2WLDYgNdvMxnp4amUm4toqyjklZmo492obTa2wty2p06u5Qw4fFxgS2UAkTt051quy3F7Fx9Q9t1Fu5cUpMJJCBXAB6grvFZLtD2Z19xVfvxqsQThcULiSAfBvBmI5jkKq9iO262R+jahFUZNDRspJ3VgZPOfSszFYLn43Ss+Nn33JoVMujPVeJMe5cqJlHxiTJg8o3PwryAdq0wukWLOdu2+L93uTjihdzu0hpjnI516Ff4RauvbvI72ygYp3LBUJeZYqBDGYPwoYnYtAxZLmLEAEgPJxMiftIJnyAqTBYeOGi0ne4lVqZ4rrOLNdZmdVJYliRsJPkN4odbsuUa4AcEKhiOSl5x+eJ+Vetca/szd1bue6yPKThv8LZ/H4iq3Z3sJq7Gl1lu7ZRzeUgAFGBKabUd2RlyIuvbI5GRV6NmQO/E8/4T2lvacriLbBZIW4uSyZkkSJ59auDUPfdr3jDsZfus1UMdyBjyrrU9jbttPGt5HAkhtPcKz5Z28hHrU3ZzjljT2u7vJdDSWkAQQQANiQehosmK6k8qjfQo67iV1AMLryCZ8TSIA2M/GvbOH9nbd3T22tMWcqGZgxM7eIQeQBMV4PxO6ru7KQQWJHmQTt8YrS8C7dXrOmewgUErj3gH2hSIxJ6wDAPlTZwcnFqVrfURNK90XNTxG8yXbt57jXFICsTGQYCGI5NtuD60cvcD1FvTq5uhme13kY+JTEgEkEEHl0j1rM8V1ik37PVSigefdW7ax/6EUf03bNRojYCG5fdO7UnFsBESkDIHntvuedOkpOSyvTiJprcPcG7Tk6a1+kWXvXbEstzwwBuVD+YUgH4VgNXp71/vNQd/vEQYKT5+7p5UX4bwXUG23IIFZRJCFjcRh4pO8MRzrRDi1qzwg2b6hb4svbtqGDZFiRl4do3k785pzvdWXiLnclZsxd/h9ixp7Qt2luXLwnK4FZgIEwG2XnHwNZLWaTBmUiOsdRzEV6V2TuINZpUuAMpstbgwQHJBJg+n41mP7SltLrbotHJAQARyJVFDfI7Uik81reYltA5quMNqlstpdVft3LFi2joiEKbhZ2ZiSwDCTHLp61rE4wdRpMb7ql/unQjBp7yCA4cAgBtpHqaxX9lWmN+9fsIwUvbRpIG+Djb09qfhRe3r7Qe8l24lkWXdCzMPEUJGyjxGY22qGvQpVEnJtNcULCc4vRXKOhstnLyVUQoYnl5V1e0CXbiCQEchWjbE/rCZ8/L511a7Q22e2mEEnEFTOeTeEtuPOPT4Vq9Pqm02buuVq86g2VIU2yM+THk6lZBn+YlVFN5ou5FHV2loee9kVA4lZXoj3lkHYxauiRtSrR2NCtziSau1eS4rXG722Awey36O6+I+ywJG5UxLD30qc4tDgzpdBbsqTp0S3MSAgluXJxIgfn8zouYaUSWl3LMeuNtQAIG3NjyoCukgkBgJ+QPrPM/KrFsssZODG3hG/wCNV7lpouWtWQxDKSB1OOxnYbEn1mry3AfumYmOsVDpNQoHKOfvnzofrrzhgbdwgcnBtG4reUEEY89zvy8xusct9RJ3toGhpcN1QjrsIphxJxzDD/NifdvWcfiOsWApsPvtK3U29ZJiknH9ap/7ey4H6t9hz67of6NS2pdpDeqaZ9Vkeakxv0MTzrk3FYwG3G+0Hn8duVBNLxq7dbG9pWt5QQ4dHUE9CfCR74NXBpArM4MlgBvG2M8oE7zUUkr6EsW7ahDuEmc9+cTtPu5VKbQIkGZ9Yobcb0+Mbj12rvuTyB+YG0eXvpB2o+v4St1QtxD4WDKxmVYdQw5Hc++ai4h2ctl7bgEOlpLassKQFWOagcpO3L3VKM16ke41zZSNpO5JJ8yfjRewjV3qCdV2cZyGFy24ncXrWU+5rTpB980E4h2AN68XzsWLcRhaRv8AV4jE/wC1bNNOoHhkf5eX8q6Fth5Hznbb4bfSlzCOKZZ0ttLSKinZQAJJJgbDfrT2YUkyxy33k4+g9Ki7yOakfUfSnF4HkfrTbi2LDak9Afia571zseUzt5iN6iz896bv7Y9ohfKSB8pouFi73h/3NV9T4tmVGHky5CuVug7ggjzHKna6B5/18aULFDU8I0t7a5prLx521n4GJFQaLs7pLBYppbX2gAZWGQgHoG2HM9KIPfHQE+4jb4V0WHWmvpKzBKwMTgWkdjcvaWyLjOWm2oHWRJ+8Z3Jq1qOH6dQXUup2BwU5EE/sCWFT5KeX/BpiPP8ALao3Td7qT+Y664or3uCXCvhuqRG4Kgn51mtb2JzYNCjeTjADHzKkQfpWuBFMfeaX3y/t9P8AIlodh5/f/s+vYju7pJU7d6ABEDkVLTvtvHKurHY4i2Vv6NLzmftV1LB1G8RbKBes8+YG+1b4Oa5n3fKnxlUW7X75iOEeB49w7s5xHS3hctWbgKyA6FCcW2MgHbavVOyWquWLFrTNasvDiTdDo32jSxGSkMwYmB19Kusg/omo7JwdWyMB1J5+yCCalU2MyEmuOm73K9woe3tdtiyW57Odw3rUPG+PaZWu2Ta7wMMlJwPdX/GhgEyCCA0j9b4VCl28DksSR7QO8bkDfp6U2r4jcac4O87qpjeeoNIqs09kxXCLLPZThWgF8XLRuKzoyvbcg2yYUkwd13UEb9CNoilVXhLob9v7K2D4t1UKfYbypU9VG+AzIlxP/9k="/>
          <p:cNvSpPr>
            <a:spLocks noChangeAspect="1" noChangeArrowheads="1"/>
          </p:cNvSpPr>
          <p:nvPr/>
        </p:nvSpPr>
        <p:spPr bwMode="auto">
          <a:xfrm>
            <a:off x="143608" y="130419"/>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pic>
        <p:nvPicPr>
          <p:cNvPr id="6148" name="Picture 4" descr="http://media.apnarm.net.au/img/media/images/2014/07/19/SSS_20-07-2014_EGN_03_SCN190714SCULPTURE_t46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2967" y="1248081"/>
            <a:ext cx="2513506" cy="1835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4325" y="2856385"/>
            <a:ext cx="1921709" cy="1441281"/>
          </a:xfrm>
          <a:prstGeom prst="rect">
            <a:avLst/>
          </a:prstGeom>
        </p:spPr>
      </p:pic>
    </p:spTree>
    <p:extLst>
      <p:ext uri="{BB962C8B-B14F-4D97-AF65-F5344CB8AC3E}">
        <p14:creationId xmlns:p14="http://schemas.microsoft.com/office/powerpoint/2010/main" val="176915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02" y="242308"/>
            <a:ext cx="4222843" cy="563045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429" y="242307"/>
            <a:ext cx="4222843" cy="5630457"/>
          </a:xfrm>
          <a:prstGeom prst="rect">
            <a:avLst/>
          </a:prstGeom>
        </p:spPr>
      </p:pic>
      <p:sp>
        <p:nvSpPr>
          <p:cNvPr id="4" name="TextBox 3"/>
          <p:cNvSpPr txBox="1"/>
          <p:nvPr/>
        </p:nvSpPr>
        <p:spPr>
          <a:xfrm>
            <a:off x="965915" y="5872764"/>
            <a:ext cx="6838682" cy="369332"/>
          </a:xfrm>
          <a:prstGeom prst="rect">
            <a:avLst/>
          </a:prstGeom>
          <a:noFill/>
        </p:spPr>
        <p:txBody>
          <a:bodyPr wrap="square" rtlCol="0">
            <a:spAutoFit/>
          </a:bodyPr>
          <a:lstStyle/>
          <a:p>
            <a:pPr algn="ctr"/>
            <a:r>
              <a:rPr lang="en-GB" dirty="0" smtClean="0"/>
              <a:t>Waiting for a new heritage rail tourism assemblage?</a:t>
            </a:r>
            <a:endParaRPr lang="en-GB" dirty="0"/>
          </a:p>
        </p:txBody>
      </p:sp>
    </p:spTree>
    <p:extLst>
      <p:ext uri="{BB962C8B-B14F-4D97-AF65-F5344CB8AC3E}">
        <p14:creationId xmlns:p14="http://schemas.microsoft.com/office/powerpoint/2010/main" val="2616197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lumMod val="50000"/>
                  </a:schemeClr>
                </a:solidFill>
              </a:rPr>
              <a:t>Conclusions</a:t>
            </a:r>
            <a:endParaRPr lang="en-GB" b="1" dirty="0">
              <a:solidFill>
                <a:schemeClr val="accent6">
                  <a:lumMod val="50000"/>
                </a:schemeClr>
              </a:solidFill>
            </a:endParaRPr>
          </a:p>
        </p:txBody>
      </p:sp>
      <p:sp>
        <p:nvSpPr>
          <p:cNvPr id="3" name="Content Placeholder 2"/>
          <p:cNvSpPr>
            <a:spLocks noGrp="1"/>
          </p:cNvSpPr>
          <p:nvPr>
            <p:ph idx="1"/>
          </p:nvPr>
        </p:nvSpPr>
        <p:spPr>
          <a:xfrm>
            <a:off x="822959" y="1845733"/>
            <a:ext cx="7543801" cy="4336125"/>
          </a:xfrm>
        </p:spPr>
        <p:txBody>
          <a:bodyPr>
            <a:normAutofit fontScale="92500" lnSpcReduction="10000"/>
          </a:bodyPr>
          <a:lstStyle/>
          <a:p>
            <a:pPr>
              <a:buFont typeface="Arial" panose="020B0604020202020204" pitchFamily="34" charset="0"/>
              <a:buChar char="•"/>
            </a:pPr>
            <a:r>
              <a:rPr lang="en-GB" dirty="0" smtClean="0"/>
              <a:t> Rural areas are not the inevitable, helpless victims of globalization</a:t>
            </a:r>
          </a:p>
          <a:p>
            <a:pPr>
              <a:buFont typeface="Arial" panose="020B0604020202020204" pitchFamily="34" charset="0"/>
              <a:buChar char="•"/>
            </a:pPr>
            <a:r>
              <a:rPr lang="en-GB" dirty="0" smtClean="0"/>
              <a:t> Depends on the local response to globalization impacts</a:t>
            </a:r>
          </a:p>
          <a:p>
            <a:pPr>
              <a:buFont typeface="Arial" panose="020B0604020202020204" pitchFamily="34" charset="0"/>
              <a:buChar char="•"/>
            </a:pPr>
            <a:r>
              <a:rPr lang="en-GB" dirty="0" smtClean="0"/>
              <a:t> Social capital, institutional capacities </a:t>
            </a:r>
            <a:r>
              <a:rPr lang="en-GB" dirty="0" err="1" smtClean="0"/>
              <a:t>etc</a:t>
            </a:r>
            <a:r>
              <a:rPr lang="en-GB" dirty="0" smtClean="0"/>
              <a:t> important in explaining differential outcomes between places, but an assemblage approach encourages us to look beyond the social</a:t>
            </a:r>
          </a:p>
          <a:p>
            <a:pPr>
              <a:buFont typeface="Arial" panose="020B0604020202020204" pitchFamily="34" charset="0"/>
              <a:buChar char="•"/>
            </a:pPr>
            <a:r>
              <a:rPr lang="en-GB" dirty="0" smtClean="0"/>
              <a:t> Assemblage approaches reveal the micro-processes and practices through which globalization is reproduced</a:t>
            </a:r>
          </a:p>
          <a:p>
            <a:pPr>
              <a:buFont typeface="Arial" panose="020B0604020202020204" pitchFamily="34" charset="0"/>
              <a:buChar char="•"/>
            </a:pPr>
            <a:r>
              <a:rPr lang="en-GB" dirty="0" smtClean="0"/>
              <a:t> Responses to globalization involve re-assembling components in new ways, potentially with material and/or expressive roles</a:t>
            </a:r>
          </a:p>
          <a:p>
            <a:pPr>
              <a:buFont typeface="Arial" panose="020B0604020202020204" pitchFamily="34" charset="0"/>
              <a:buChar char="•"/>
            </a:pPr>
            <a:r>
              <a:rPr lang="en-GB" dirty="0" smtClean="0"/>
              <a:t> Material functions and expressive functions can become detached, and expressive roles can outlive material roles</a:t>
            </a:r>
          </a:p>
          <a:p>
            <a:pPr>
              <a:buFont typeface="Arial" panose="020B0604020202020204" pitchFamily="34" charset="0"/>
              <a:buChar char="•"/>
            </a:pPr>
            <a:r>
              <a:rPr lang="en-GB" dirty="0" smtClean="0"/>
              <a:t> Successful responses require incorporation of new components, new external relations and attachments, and appropriate coding of components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637" y="286604"/>
            <a:ext cx="1332963" cy="1332963"/>
          </a:xfrm>
          <a:prstGeom prst="rect">
            <a:avLst/>
          </a:prstGeom>
        </p:spPr>
      </p:pic>
    </p:spTree>
    <p:extLst>
      <p:ext uri="{BB962C8B-B14F-4D97-AF65-F5344CB8AC3E}">
        <p14:creationId xmlns:p14="http://schemas.microsoft.com/office/powerpoint/2010/main" val="2847930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28650" y="767686"/>
            <a:ext cx="7886700" cy="781072"/>
          </a:xfrm>
          <a:noFill/>
        </p:spPr>
        <p:txBody>
          <a:bodyPr>
            <a:normAutofit fontScale="90000"/>
          </a:bodyPr>
          <a:lstStyle/>
          <a:p>
            <a:r>
              <a:rPr lang="en-GB" b="1" dirty="0" smtClean="0">
                <a:solidFill>
                  <a:schemeClr val="accent6">
                    <a:lumMod val="50000"/>
                  </a:schemeClr>
                </a:solidFill>
              </a:rPr>
              <a:t>Relational theories of globalization</a:t>
            </a:r>
          </a:p>
        </p:txBody>
      </p:sp>
      <p:sp>
        <p:nvSpPr>
          <p:cNvPr id="3" name="Content Placeholder 2"/>
          <p:cNvSpPr>
            <a:spLocks noGrp="1"/>
          </p:cNvSpPr>
          <p:nvPr>
            <p:ph idx="1"/>
          </p:nvPr>
        </p:nvSpPr>
        <p:spPr/>
        <p:txBody>
          <a:bodyPr rtlCol="0">
            <a:noAutofit/>
          </a:bodyPr>
          <a:lstStyle/>
          <a:p>
            <a:pPr marL="0" indent="0" algn="just">
              <a:spcAft>
                <a:spcPts val="0"/>
              </a:spcAft>
              <a:buNone/>
              <a:defRPr/>
            </a:pPr>
            <a:r>
              <a:rPr lang="en-GB" sz="2800" dirty="0" smtClean="0"/>
              <a:t>“In a relational understanding of neoliberal globalisation ‘places’ are </a:t>
            </a:r>
            <a:r>
              <a:rPr lang="en-GB" sz="2800" dirty="0" err="1" smtClean="0"/>
              <a:t>criss</a:t>
            </a:r>
            <a:r>
              <a:rPr lang="en-GB" sz="2800" dirty="0" smtClean="0"/>
              <a:t>-crossings in the wider power-geometries that constitute both themselves and ‘the global’. On this view local places are not simply always the victims of the global; nor are they always politically defensible redoubts against the global. Understanding space as the constant open production of topologies of power points to the fact that different ‘places’ will stand in contrasting relations to the global.”</a:t>
            </a:r>
          </a:p>
          <a:p>
            <a:pPr marL="0" indent="0" algn="r">
              <a:spcAft>
                <a:spcPts val="0"/>
              </a:spcAft>
              <a:buNone/>
              <a:defRPr/>
            </a:pPr>
            <a:r>
              <a:rPr lang="en-GB" sz="2800" dirty="0" smtClean="0"/>
              <a:t>Massey (2005), </a:t>
            </a:r>
            <a:r>
              <a:rPr lang="en-GB" sz="2800" i="1" dirty="0" smtClean="0"/>
              <a:t>For Space</a:t>
            </a:r>
            <a:r>
              <a:rPr lang="en-GB" sz="2800" dirty="0" smtClean="0"/>
              <a:t>, p 101</a:t>
            </a:r>
            <a:endParaRPr lang="en-GB" sz="2800" dirty="0"/>
          </a:p>
        </p:txBody>
      </p:sp>
    </p:spTree>
    <p:extLst>
      <p:ext uri="{BB962C8B-B14F-4D97-AF65-F5344CB8AC3E}">
        <p14:creationId xmlns:p14="http://schemas.microsoft.com/office/powerpoint/2010/main" val="4260875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628651" y="742491"/>
            <a:ext cx="7886700" cy="642495"/>
          </a:xfrm>
          <a:noFill/>
        </p:spPr>
        <p:txBody>
          <a:bodyPr>
            <a:normAutofit fontScale="90000"/>
          </a:bodyPr>
          <a:lstStyle/>
          <a:p>
            <a:r>
              <a:rPr lang="en-GB" b="1" dirty="0" smtClean="0">
                <a:solidFill>
                  <a:schemeClr val="accent6">
                    <a:lumMod val="50000"/>
                  </a:schemeClr>
                </a:solidFill>
              </a:rPr>
              <a:t>The global countryside</a:t>
            </a:r>
          </a:p>
        </p:txBody>
      </p:sp>
      <p:sp>
        <p:nvSpPr>
          <p:cNvPr id="75779" name="Rectangle 3"/>
          <p:cNvSpPr>
            <a:spLocks noGrp="1"/>
          </p:cNvSpPr>
          <p:nvPr>
            <p:ph type="body" idx="1"/>
          </p:nvPr>
        </p:nvSpPr>
        <p:spPr>
          <a:xfrm>
            <a:off x="251520" y="1957388"/>
            <a:ext cx="8435280" cy="4460472"/>
          </a:xfrm>
        </p:spPr>
        <p:txBody>
          <a:bodyPr>
            <a:normAutofit/>
          </a:bodyPr>
          <a:lstStyle/>
          <a:p>
            <a:pPr algn="just">
              <a:lnSpc>
                <a:spcPct val="80000"/>
              </a:lnSpc>
              <a:buFont typeface="Arial" charset="0"/>
              <a:buNone/>
            </a:pPr>
            <a:r>
              <a:rPr lang="en-GB" sz="1846" dirty="0"/>
              <a:t>      </a:t>
            </a:r>
            <a:r>
              <a:rPr lang="en-GB" sz="2400" dirty="0" smtClean="0"/>
              <a:t>“Globalization </a:t>
            </a:r>
            <a:r>
              <a:rPr lang="en-GB" sz="2400" dirty="0"/>
              <a:t>processes introduce into rural localities new networks of global interconnectivity, which become threaded through and entangled with existing local assemblages, sometimes acting in concert and sometimes pulling local </a:t>
            </a:r>
            <a:r>
              <a:rPr lang="en-GB" sz="2400" dirty="0" err="1"/>
              <a:t>actants</a:t>
            </a:r>
            <a:r>
              <a:rPr lang="en-GB" sz="2400" dirty="0"/>
              <a:t> in conflicting directions. Through these entanglements, intersections and entrapments, the experience of globalization changes rural places, but it never eradicates the local. Rather, the networks, flows and actors introduced by globalization processes fuse and combine with extant local entities to produce new hybrid formations. In this way, places in the emergent global countryside retain their local distinctiveness, but they are also different to </a:t>
            </a:r>
            <a:r>
              <a:rPr lang="en-GB" sz="2400" i="1" dirty="0"/>
              <a:t>how they were before</a:t>
            </a:r>
            <a:r>
              <a:rPr lang="en-GB" sz="2400" dirty="0"/>
              <a:t>.”</a:t>
            </a:r>
          </a:p>
          <a:p>
            <a:pPr algn="r">
              <a:lnSpc>
                <a:spcPct val="80000"/>
              </a:lnSpc>
              <a:buFont typeface="Arial" charset="0"/>
              <a:buNone/>
            </a:pPr>
            <a:r>
              <a:rPr lang="en-GB" sz="2400" dirty="0"/>
              <a:t>Woods (2007), in </a:t>
            </a:r>
            <a:r>
              <a:rPr lang="en-GB" sz="2400" i="1" dirty="0"/>
              <a:t>Progress in Human Geography</a:t>
            </a:r>
            <a:r>
              <a:rPr lang="en-GB" sz="2400" dirty="0"/>
              <a:t>, pp 499-500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grpSp>
        <p:nvGrpSpPr>
          <p:cNvPr id="15364" name="Canvas 7"/>
          <p:cNvGrpSpPr>
            <a:grpSpLocks/>
          </p:cNvGrpSpPr>
          <p:nvPr/>
        </p:nvGrpSpPr>
        <p:grpSpPr bwMode="auto">
          <a:xfrm>
            <a:off x="312861" y="537791"/>
            <a:ext cx="8623052" cy="5273747"/>
            <a:chOff x="0" y="0"/>
            <a:chExt cx="65557" cy="31534"/>
          </a:xfrm>
        </p:grpSpPr>
        <p:sp>
          <p:nvSpPr>
            <p:cNvPr id="15365" name="AutoShape 13"/>
            <p:cNvSpPr>
              <a:spLocks noChangeAspect="1" noChangeArrowheads="1"/>
            </p:cNvSpPr>
            <p:nvPr/>
          </p:nvSpPr>
          <p:spPr bwMode="auto">
            <a:xfrm>
              <a:off x="0" y="0"/>
              <a:ext cx="65557" cy="31534"/>
            </a:xfrm>
            <a:prstGeom prst="rect">
              <a:avLst/>
            </a:prstGeom>
            <a:solidFill>
              <a:srgbClr val="C2D69B"/>
            </a:solidFill>
            <a:ln w="76200">
              <a:solidFill>
                <a:srgbClr val="92D05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sp>
          <p:nvSpPr>
            <p:cNvPr id="15366" name="Rectangle 8"/>
            <p:cNvSpPr>
              <a:spLocks noChangeArrowheads="1"/>
            </p:cNvSpPr>
            <p:nvPr/>
          </p:nvSpPr>
          <p:spPr bwMode="auto">
            <a:xfrm>
              <a:off x="3487" y="1317"/>
              <a:ext cx="16970" cy="3952"/>
            </a:xfrm>
            <a:prstGeom prst="rect">
              <a:avLst/>
            </a:prstGeom>
            <a:solidFill>
              <a:srgbClr val="4F81BD"/>
            </a:solidFill>
            <a:ln w="25400">
              <a:solidFill>
                <a:srgbClr val="243F60"/>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a:latin typeface="Arial" charset="0"/>
                  <a:ea typeface="Calibri" pitchFamily="34" charset="0"/>
                  <a:cs typeface="Times New Roman" pitchFamily="18" charset="0"/>
                </a:rPr>
                <a:t>Global Processes</a:t>
              </a:r>
              <a:endParaRPr lang="en-US" altLang="en-US">
                <a:latin typeface="Arial" charset="0"/>
                <a:ea typeface="Calibri" pitchFamily="34" charset="0"/>
              </a:endParaRPr>
            </a:p>
          </p:txBody>
        </p:sp>
        <p:sp>
          <p:nvSpPr>
            <p:cNvPr id="15367" name="Rectangle 9"/>
            <p:cNvSpPr>
              <a:spLocks noChangeArrowheads="1"/>
            </p:cNvSpPr>
            <p:nvPr/>
          </p:nvSpPr>
          <p:spPr bwMode="auto">
            <a:xfrm>
              <a:off x="4184" y="19450"/>
              <a:ext cx="16273" cy="5734"/>
            </a:xfrm>
            <a:prstGeom prst="rect">
              <a:avLst/>
            </a:prstGeom>
            <a:solidFill>
              <a:srgbClr val="4F81BD"/>
            </a:solidFill>
            <a:ln w="25400">
              <a:solidFill>
                <a:srgbClr val="243F60"/>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a:latin typeface="Arial" charset="0"/>
                  <a:ea typeface="Calibri" pitchFamily="34" charset="0"/>
                  <a:cs typeface="Times New Roman" pitchFamily="18" charset="0"/>
                </a:rPr>
                <a:t>Regional Contexts and Capacities</a:t>
              </a:r>
              <a:endParaRPr lang="en-US" altLang="en-US">
                <a:latin typeface="Arial" charset="0"/>
                <a:ea typeface="Calibri" pitchFamily="34" charset="0"/>
              </a:endParaRPr>
            </a:p>
          </p:txBody>
        </p:sp>
        <p:sp>
          <p:nvSpPr>
            <p:cNvPr id="15368" name="Up-Down Arrow 10"/>
            <p:cNvSpPr>
              <a:spLocks noChangeArrowheads="1"/>
            </p:cNvSpPr>
            <p:nvPr/>
          </p:nvSpPr>
          <p:spPr bwMode="auto">
            <a:xfrm>
              <a:off x="8678" y="5269"/>
              <a:ext cx="6587" cy="14181"/>
            </a:xfrm>
            <a:prstGeom prst="upDownArrow">
              <a:avLst>
                <a:gd name="adj1" fmla="val 50000"/>
                <a:gd name="adj2" fmla="val 49995"/>
              </a:avLst>
            </a:prstGeom>
            <a:solidFill>
              <a:srgbClr val="FFFF00"/>
            </a:solidFill>
            <a:ln w="25400">
              <a:solidFill>
                <a:srgbClr val="243F60"/>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a:p>
          </p:txBody>
        </p:sp>
        <p:sp>
          <p:nvSpPr>
            <p:cNvPr id="15369" name="Explosion 1 11"/>
            <p:cNvSpPr>
              <a:spLocks noChangeArrowheads="1"/>
            </p:cNvSpPr>
            <p:nvPr/>
          </p:nvSpPr>
          <p:spPr bwMode="auto">
            <a:xfrm>
              <a:off x="4184" y="7904"/>
              <a:ext cx="17281" cy="7826"/>
            </a:xfrm>
            <a:prstGeom prst="irregularSeal1">
              <a:avLst/>
            </a:prstGeom>
            <a:solidFill>
              <a:srgbClr val="FFC000"/>
            </a:solidFill>
            <a:ln w="25400">
              <a:solidFill>
                <a:srgbClr val="243F60"/>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a:latin typeface="Arial" charset="0"/>
                  <a:ea typeface="Calibri" pitchFamily="34" charset="0"/>
                  <a:cs typeface="Times New Roman" pitchFamily="18" charset="0"/>
                </a:rPr>
                <a:t>Catalysts</a:t>
              </a:r>
              <a:endParaRPr lang="en-US" altLang="en-US">
                <a:latin typeface="Arial" charset="0"/>
                <a:ea typeface="Calibri" pitchFamily="34" charset="0"/>
              </a:endParaRPr>
            </a:p>
          </p:txBody>
        </p:sp>
        <p:sp>
          <p:nvSpPr>
            <p:cNvPr id="15370" name="Striped Right Arrow 12"/>
            <p:cNvSpPr>
              <a:spLocks noChangeArrowheads="1"/>
            </p:cNvSpPr>
            <p:nvPr/>
          </p:nvSpPr>
          <p:spPr bwMode="auto">
            <a:xfrm>
              <a:off x="22472" y="10073"/>
              <a:ext cx="7129" cy="3875"/>
            </a:xfrm>
            <a:custGeom>
              <a:avLst/>
              <a:gdLst>
                <a:gd name="T0" fmla="*/ 5192 w 21600"/>
                <a:gd name="T1" fmla="*/ 0 h 21600"/>
                <a:gd name="T2" fmla="*/ 0 w 21600"/>
                <a:gd name="T3" fmla="*/ 1938 h 21600"/>
                <a:gd name="T4" fmla="*/ 5192 w 21600"/>
                <a:gd name="T5" fmla="*/ 3875 h 21600"/>
                <a:gd name="T6" fmla="*/ 7129 w 21600"/>
                <a:gd name="T7" fmla="*/ 1938 h 21600"/>
                <a:gd name="T8" fmla="*/ 17694720 60000 65536"/>
                <a:gd name="T9" fmla="*/ 11796480 60000 65536"/>
                <a:gd name="T10" fmla="*/ 5898240 60000 65536"/>
                <a:gd name="T11" fmla="*/ 0 60000 65536"/>
                <a:gd name="T12" fmla="*/ 3375 w 21600"/>
                <a:gd name="T13" fmla="*/ 5401 h 21600"/>
                <a:gd name="T14" fmla="*/ 18664 w 21600"/>
                <a:gd name="T15" fmla="*/ 16199 h 21600"/>
              </a:gdLst>
              <a:ahLst/>
              <a:cxnLst>
                <a:cxn ang="T8">
                  <a:pos x="T0" y="T1"/>
                </a:cxn>
                <a:cxn ang="T9">
                  <a:pos x="T2" y="T3"/>
                </a:cxn>
                <a:cxn ang="T10">
                  <a:pos x="T4" y="T5"/>
                </a:cxn>
                <a:cxn ang="T11">
                  <a:pos x="T6" y="T7"/>
                </a:cxn>
              </a:cxnLst>
              <a:rect l="T12" t="T13" r="T14" b="T15"/>
              <a:pathLst>
                <a:path w="21600" h="21600">
                  <a:moveTo>
                    <a:pt x="15730" y="0"/>
                  </a:moveTo>
                  <a:lnTo>
                    <a:pt x="15730" y="5400"/>
                  </a:lnTo>
                  <a:lnTo>
                    <a:pt x="3375" y="5400"/>
                  </a:lnTo>
                  <a:lnTo>
                    <a:pt x="3375" y="16200"/>
                  </a:lnTo>
                  <a:lnTo>
                    <a:pt x="15730" y="16200"/>
                  </a:lnTo>
                  <a:lnTo>
                    <a:pt x="15730" y="21600"/>
                  </a:lnTo>
                  <a:lnTo>
                    <a:pt x="21600" y="10800"/>
                  </a:lnTo>
                  <a:lnTo>
                    <a:pt x="1573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25400">
              <a:solidFill>
                <a:srgbClr val="243F60"/>
              </a:solidFill>
              <a:miter lim="800000"/>
              <a:headEnd/>
              <a:tailEnd/>
            </a:ln>
          </p:spPr>
          <p:txBody>
            <a:bodyPr anchor="ctr"/>
            <a:lstStyle/>
            <a:p>
              <a:endParaRPr lang="en-GB"/>
            </a:p>
          </p:txBody>
        </p:sp>
        <p:sp>
          <p:nvSpPr>
            <p:cNvPr id="15371" name="Rectangle 15"/>
            <p:cNvSpPr>
              <a:spLocks noChangeArrowheads="1"/>
            </p:cNvSpPr>
            <p:nvPr/>
          </p:nvSpPr>
          <p:spPr bwMode="auto">
            <a:xfrm>
              <a:off x="30143" y="9531"/>
              <a:ext cx="10617" cy="5734"/>
            </a:xfrm>
            <a:prstGeom prst="rect">
              <a:avLst/>
            </a:prstGeom>
            <a:solidFill>
              <a:srgbClr val="FF0000"/>
            </a:solidFill>
            <a:ln w="25400">
              <a:solidFill>
                <a:srgbClr val="243F60"/>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a:latin typeface="Arial" charset="0"/>
                  <a:ea typeface="Calibri" pitchFamily="34" charset="0"/>
                  <a:cs typeface="Times New Roman" pitchFamily="18" charset="0"/>
                </a:rPr>
                <a:t>Globalization impacts</a:t>
              </a:r>
              <a:endParaRPr lang="en-US" altLang="en-US">
                <a:latin typeface="Arial" charset="0"/>
                <a:ea typeface="Calibri" pitchFamily="34" charset="0"/>
              </a:endParaRPr>
            </a:p>
          </p:txBody>
        </p:sp>
        <p:sp>
          <p:nvSpPr>
            <p:cNvPr id="15372" name="Striped Right Arrow 17"/>
            <p:cNvSpPr>
              <a:spLocks noChangeArrowheads="1"/>
            </p:cNvSpPr>
            <p:nvPr/>
          </p:nvSpPr>
          <p:spPr bwMode="auto">
            <a:xfrm>
              <a:off x="41845" y="10073"/>
              <a:ext cx="11701" cy="4107"/>
            </a:xfrm>
            <a:custGeom>
              <a:avLst/>
              <a:gdLst>
                <a:gd name="T0" fmla="*/ 9647 w 21600"/>
                <a:gd name="T1" fmla="*/ 0 h 21600"/>
                <a:gd name="T2" fmla="*/ 0 w 21600"/>
                <a:gd name="T3" fmla="*/ 2054 h 21600"/>
                <a:gd name="T4" fmla="*/ 9647 w 21600"/>
                <a:gd name="T5" fmla="*/ 4107 h 21600"/>
                <a:gd name="T6" fmla="*/ 11701 w 21600"/>
                <a:gd name="T7" fmla="*/ 2054 h 21600"/>
                <a:gd name="T8" fmla="*/ 17694720 60000 65536"/>
                <a:gd name="T9" fmla="*/ 11796480 60000 65536"/>
                <a:gd name="T10" fmla="*/ 5898240 60000 65536"/>
                <a:gd name="T11" fmla="*/ 0 60000 65536"/>
                <a:gd name="T12" fmla="*/ 3374 w 21600"/>
                <a:gd name="T13" fmla="*/ 5401 h 21600"/>
                <a:gd name="T14" fmla="*/ 19704 w 21600"/>
                <a:gd name="T15" fmla="*/ 16199 h 21600"/>
              </a:gdLst>
              <a:ahLst/>
              <a:cxnLst>
                <a:cxn ang="T8">
                  <a:pos x="T0" y="T1"/>
                </a:cxn>
                <a:cxn ang="T9">
                  <a:pos x="T2" y="T3"/>
                </a:cxn>
                <a:cxn ang="T10">
                  <a:pos x="T4" y="T5"/>
                </a:cxn>
                <a:cxn ang="T11">
                  <a:pos x="T6" y="T7"/>
                </a:cxn>
              </a:cxnLst>
              <a:rect l="T12" t="T13" r="T14" b="T15"/>
              <a:pathLst>
                <a:path w="21600" h="21600">
                  <a:moveTo>
                    <a:pt x="17809" y="0"/>
                  </a:moveTo>
                  <a:lnTo>
                    <a:pt x="17809" y="5400"/>
                  </a:lnTo>
                  <a:lnTo>
                    <a:pt x="3375" y="5400"/>
                  </a:lnTo>
                  <a:lnTo>
                    <a:pt x="3375" y="16200"/>
                  </a:lnTo>
                  <a:lnTo>
                    <a:pt x="17809" y="16200"/>
                  </a:lnTo>
                  <a:lnTo>
                    <a:pt x="17809" y="21600"/>
                  </a:lnTo>
                  <a:lnTo>
                    <a:pt x="21600" y="10800"/>
                  </a:lnTo>
                  <a:lnTo>
                    <a:pt x="17809"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25400">
              <a:solidFill>
                <a:srgbClr val="243F60"/>
              </a:solidFill>
              <a:miter lim="800000"/>
              <a:headEnd/>
              <a:tailEnd/>
            </a:ln>
          </p:spPr>
          <p:txBody>
            <a:bodyPr anchor="ctr"/>
            <a:lstStyle/>
            <a:p>
              <a:endParaRPr lang="en-GB"/>
            </a:p>
          </p:txBody>
        </p:sp>
        <p:sp>
          <p:nvSpPr>
            <p:cNvPr id="13" name="Rectangle 18"/>
            <p:cNvSpPr>
              <a:spLocks noChangeArrowheads="1"/>
            </p:cNvSpPr>
            <p:nvPr/>
          </p:nvSpPr>
          <p:spPr bwMode="auto">
            <a:xfrm>
              <a:off x="45408" y="1317"/>
              <a:ext cx="3334" cy="24100"/>
            </a:xfrm>
            <a:prstGeom prst="rect">
              <a:avLst/>
            </a:prstGeom>
            <a:solidFill>
              <a:srgbClr val="00B050"/>
            </a:solidFill>
            <a:ln w="25400">
              <a:solidFill>
                <a:srgbClr val="243F60"/>
              </a:solidFill>
              <a:miter lim="800000"/>
              <a:headEnd/>
              <a:tailEnd/>
            </a:ln>
          </p:spPr>
          <p:txBody>
            <a:bodyPr vert="vert270" anchor="ctr"/>
            <a:lstStyle/>
            <a:p>
              <a:pPr algn="ctr">
                <a:defRPr/>
              </a:pPr>
              <a:r>
                <a:rPr lang="en-US" sz="1200" b="1" dirty="0">
                  <a:latin typeface="Arial" pitchFamily="34" charset="0"/>
                  <a:ea typeface="Calibri" pitchFamily="34" charset="0"/>
                  <a:cs typeface="Times New Roman" pitchFamily="18" charset="0"/>
                </a:rPr>
                <a:t>Policies and Grassroots Initiatives</a:t>
              </a:r>
              <a:endParaRPr lang="en-US" dirty="0">
                <a:latin typeface="Arial" pitchFamily="34" charset="0"/>
                <a:cs typeface="Arial" pitchFamily="34" charset="0"/>
              </a:endParaRPr>
            </a:p>
          </p:txBody>
        </p:sp>
        <p:sp>
          <p:nvSpPr>
            <p:cNvPr id="15374" name="Rectangle 19"/>
            <p:cNvSpPr>
              <a:spLocks noChangeArrowheads="1"/>
            </p:cNvSpPr>
            <p:nvPr/>
          </p:nvSpPr>
          <p:spPr bwMode="auto">
            <a:xfrm>
              <a:off x="54321" y="7904"/>
              <a:ext cx="9609" cy="8834"/>
            </a:xfrm>
            <a:prstGeom prst="rect">
              <a:avLst/>
            </a:prstGeom>
            <a:solidFill>
              <a:srgbClr val="FFFFFF"/>
            </a:solidFill>
            <a:ln w="25400">
              <a:solidFill>
                <a:srgbClr val="243F60"/>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a:solidFill>
                    <a:srgbClr val="000000"/>
                  </a:solidFill>
                  <a:latin typeface="Arial" charset="0"/>
                  <a:ea typeface="Calibri" pitchFamily="34" charset="0"/>
                  <a:cs typeface="Times New Roman" pitchFamily="18" charset="0"/>
                </a:rPr>
                <a:t>Regional Responses and Outcomes</a:t>
              </a:r>
              <a:endParaRPr lang="en-US" altLang="en-US">
                <a:latin typeface="Arial" charset="0"/>
                <a:ea typeface="Calibri" pitchFamily="34" charset="0"/>
              </a:endParaRPr>
            </a:p>
          </p:txBody>
        </p:sp>
        <p:sp>
          <p:nvSpPr>
            <p:cNvPr id="15375" name="Text Box 20"/>
            <p:cNvSpPr txBox="1">
              <a:spLocks noChangeArrowheads="1"/>
            </p:cNvSpPr>
            <p:nvPr/>
          </p:nvSpPr>
          <p:spPr bwMode="auto">
            <a:xfrm>
              <a:off x="4184" y="27122"/>
              <a:ext cx="55096" cy="3332"/>
            </a:xfrm>
            <a:prstGeom prst="rect">
              <a:avLst/>
            </a:prstGeom>
            <a:solidFill>
              <a:srgbClr val="C2D69B"/>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b="1" dirty="0" smtClean="0">
                  <a:latin typeface="Arial" charset="0"/>
                </a:rPr>
                <a:t>An interpretative model of globalization effects on place, from the DERREG project (www.derreg.eu)</a:t>
              </a:r>
              <a:endParaRPr lang="en-GB" altLang="en-US" b="1" dirty="0">
                <a:latin typeface="Arial" charset="0"/>
              </a:endParaRPr>
            </a:p>
          </p:txBody>
        </p:sp>
        <p:sp>
          <p:nvSpPr>
            <p:cNvPr id="15376" name="Right Arrow Callout 21"/>
            <p:cNvSpPr>
              <a:spLocks noChangeArrowheads="1"/>
            </p:cNvSpPr>
            <p:nvPr/>
          </p:nvSpPr>
          <p:spPr bwMode="auto">
            <a:xfrm>
              <a:off x="30996" y="19447"/>
              <a:ext cx="13794" cy="4807"/>
            </a:xfrm>
            <a:prstGeom prst="rightArrowCallout">
              <a:avLst>
                <a:gd name="adj1" fmla="val 25000"/>
                <a:gd name="adj2" fmla="val 25000"/>
                <a:gd name="adj3" fmla="val 25002"/>
                <a:gd name="adj4" fmla="val 64977"/>
              </a:avLst>
            </a:prstGeom>
            <a:solidFill>
              <a:srgbClr val="B2A1C7"/>
            </a:solidFill>
            <a:ln w="25400">
              <a:solidFill>
                <a:srgbClr val="243F60"/>
              </a:solidFill>
              <a:miter lim="800000"/>
              <a:headEnd/>
              <a:tailEnd/>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a:latin typeface="Arial" charset="0"/>
                  <a:ea typeface="Calibri" pitchFamily="34" charset="0"/>
                  <a:cs typeface="Times New Roman" pitchFamily="18" charset="0"/>
                </a:rPr>
                <a:t>Regional Learning</a:t>
              </a:r>
              <a:endParaRPr lang="en-US" altLang="en-US">
                <a:latin typeface="Arial" charset="0"/>
                <a:ea typeface="Calibri"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80285"/>
            <a:ext cx="7886700" cy="718083"/>
          </a:xfrm>
          <a:noFill/>
        </p:spPr>
        <p:txBody>
          <a:bodyPr/>
          <a:lstStyle/>
          <a:p>
            <a:r>
              <a:rPr lang="en-AU" b="1" dirty="0" smtClean="0">
                <a:solidFill>
                  <a:schemeClr val="accent6">
                    <a:lumMod val="50000"/>
                  </a:schemeClr>
                </a:solidFill>
              </a:rPr>
              <a:t>Assemblage approach</a:t>
            </a:r>
            <a:endParaRPr lang="en-AU" b="1" dirty="0">
              <a:solidFill>
                <a:schemeClr val="accent6">
                  <a:lumMod val="50000"/>
                </a:schemeClr>
              </a:solidFill>
            </a:endParaRPr>
          </a:p>
        </p:txBody>
      </p:sp>
      <p:sp>
        <p:nvSpPr>
          <p:cNvPr id="3" name="Content Placeholder 2"/>
          <p:cNvSpPr>
            <a:spLocks noGrp="1"/>
          </p:cNvSpPr>
          <p:nvPr>
            <p:ph idx="1"/>
          </p:nvPr>
        </p:nvSpPr>
        <p:spPr>
          <a:xfrm>
            <a:off x="628651" y="1747271"/>
            <a:ext cx="7886700" cy="4218310"/>
          </a:xfrm>
        </p:spPr>
        <p:txBody>
          <a:bodyPr>
            <a:normAutofit/>
          </a:bodyPr>
          <a:lstStyle/>
          <a:p>
            <a:pPr algn="just">
              <a:buFont typeface="Arial" panose="020B0604020202020204" pitchFamily="34" charset="0"/>
              <a:buChar char="•"/>
            </a:pPr>
            <a:r>
              <a:rPr lang="en-GB" dirty="0" smtClean="0"/>
              <a:t> </a:t>
            </a:r>
            <a:r>
              <a:rPr lang="en-GB" sz="2400" dirty="0" smtClean="0"/>
              <a:t>Assemblage ‘theory’ has gained popularity in </a:t>
            </a:r>
            <a:r>
              <a:rPr lang="en-GB" sz="2400" dirty="0" smtClean="0"/>
              <a:t>Anglophone human </a:t>
            </a:r>
            <a:r>
              <a:rPr lang="en-GB" sz="2400" dirty="0" smtClean="0"/>
              <a:t>geography as a framework for researching social structures and systems</a:t>
            </a:r>
          </a:p>
          <a:p>
            <a:pPr algn="just">
              <a:buFont typeface="Arial" panose="020B0604020202020204" pitchFamily="34" charset="0"/>
              <a:buChar char="•"/>
            </a:pPr>
            <a:r>
              <a:rPr lang="en-GB" sz="2400" dirty="0" smtClean="0"/>
              <a:t> Divergent body of ideas drawing variously on Michel Foucault, Bruno </a:t>
            </a:r>
            <a:r>
              <a:rPr lang="en-GB" sz="2400" dirty="0" err="1" smtClean="0"/>
              <a:t>Latour</a:t>
            </a:r>
            <a:r>
              <a:rPr lang="en-GB" sz="2400" dirty="0" smtClean="0"/>
              <a:t> and Gilles </a:t>
            </a:r>
            <a:r>
              <a:rPr lang="en-GB" sz="2400" dirty="0" err="1" smtClean="0"/>
              <a:t>Deleuze</a:t>
            </a:r>
            <a:r>
              <a:rPr lang="en-GB" sz="2400" dirty="0" smtClean="0"/>
              <a:t> and Felix </a:t>
            </a:r>
            <a:r>
              <a:rPr lang="en-GB" sz="2400" dirty="0" err="1" smtClean="0"/>
              <a:t>Guattari</a:t>
            </a:r>
            <a:endParaRPr lang="en-GB" sz="2400" dirty="0"/>
          </a:p>
          <a:p>
            <a:pPr marL="0" indent="0" algn="just">
              <a:buNone/>
            </a:pPr>
            <a:r>
              <a:rPr lang="en-GB" sz="2400" dirty="0"/>
              <a:t>“The term is often used to emphasise emergence, multiplicity and indeterminacy, and connects to a wider redefinition of the socio-spatial in terms of the composition of diverse elements into some form of provisional socio-spatial formation” </a:t>
            </a:r>
          </a:p>
          <a:p>
            <a:pPr marL="0" indent="0" algn="r">
              <a:buNone/>
            </a:pPr>
            <a:r>
              <a:rPr lang="en-GB" sz="2400" dirty="0"/>
              <a:t>Anderson and McFarlane (2011) in </a:t>
            </a:r>
            <a:r>
              <a:rPr lang="en-GB" sz="2400" i="1" dirty="0"/>
              <a:t>Area</a:t>
            </a:r>
            <a:r>
              <a:rPr lang="en-GB" sz="2400" dirty="0"/>
              <a:t>, p 124</a:t>
            </a:r>
          </a:p>
          <a:p>
            <a:endParaRPr lang="en-GB" dirty="0"/>
          </a:p>
          <a:p>
            <a:endParaRPr lang="en-AU" dirty="0" smtClean="0"/>
          </a:p>
        </p:txBody>
      </p:sp>
    </p:spTree>
    <p:extLst>
      <p:ext uri="{BB962C8B-B14F-4D97-AF65-F5344CB8AC3E}">
        <p14:creationId xmlns:p14="http://schemas.microsoft.com/office/powerpoint/2010/main" val="201239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755089"/>
            <a:ext cx="7886700" cy="743278"/>
          </a:xfrm>
          <a:noFill/>
        </p:spPr>
        <p:txBody>
          <a:bodyPr/>
          <a:lstStyle/>
          <a:p>
            <a:r>
              <a:rPr lang="en-GB" b="1" dirty="0" smtClean="0">
                <a:solidFill>
                  <a:schemeClr val="accent6">
                    <a:lumMod val="50000"/>
                  </a:schemeClr>
                </a:solidFill>
              </a:rPr>
              <a:t>Assemblage approach</a:t>
            </a:r>
            <a:endParaRPr lang="en-GB" b="1" dirty="0">
              <a:solidFill>
                <a:schemeClr val="accent6">
                  <a:lumMod val="50000"/>
                </a:schemeClr>
              </a:solidFill>
            </a:endParaRPr>
          </a:p>
        </p:txBody>
      </p:sp>
      <p:pic>
        <p:nvPicPr>
          <p:cNvPr id="1026" name="Picture 2" descr="https://encrypted-tbn1.gstatic.com/images?q=tbn:ANd9GcSM5ksuUXrg2nYLkGOIhqazMKmjdc1yIsjQEWpVfMxaSbSCESv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9345" y="2066192"/>
            <a:ext cx="3198318" cy="41665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wgHBgkIBwgKCgkLDRYPDQwMDRsUFRAWIB0iIiAdHx8kKDQsJCYxJx8fLT0tMTU3Ojo6Iys/RD84QzQ5OjcBCgoKDQwNGg8PGjclHyU3Nzc3Nzc3Nzc3Nzc3Nzc3Nzc3Nzc3Nzc3Nzc3Nzc3Nzc3Nzc3Nzc3Nzc3Nzc3Nzc3N//AABEIAKAAZwMBIgACEQEDEQH/xAAbAAACAgMBAAAAAAAAAAAAAAAFBgMEAAECB//EADwQAAIBAwMCBQIEBQEGBwAAAAECAwQRIQAFEjFBBhMiUWEUcTJCgaEVI1KRwbEkM2LR4fAHFjRygpLx/8QAGgEAAgMBAQAAAAAAAAAAAAAAAQMAAgQFBv/EACcRAAIDAAMAAQMDBQAAAAAAAAECAAMREiExEwQiQRQykRVCUWFx/9oADAMBAAIRAxEAPwCPwx4Lnl3mu3TdoEo4/ML00HQi17YXHtrVRsm7S1ZmFBPH5lSslkcXs2Ddr3VbAXtmwsOun6Wrp4lDPPEAQCLyAcvbroYu7+WAs1RQmTF/9oRRaw+ffl+2vN/1C+z+0df9nSFSp+fZ51XeGPEbVUIg2qZvKlYCSSrEoI9wSbgHsLf8tHG8K18ezJHTUoEokV3jJAN7ZOTbqSLDOOvYNM24R1VHURvLSAtBIvBahG5Eiw7/ADqNZnNUn0MsCI0aBo45UZ2Fm9YW9rC65vkX9hc/q7iPAP5g4D/M88pPBW8Gd4auiqRGbv5ySKrXuAFByQLAkn5vm1jFU+EPEDVCRfwsmFnImUShkAB9J5Nk472/TXpsNTHTPVKPKDST+YSJo19NkBPX4OoF3GpWMNJWwebwF0aaILfy8nB/rH/Y1f8AX374IPgWJFL4V3Snp65KShJkd1MU3IAi340ZbkdCQM9fjQDd6qvp6f6appXKQDi9gB+G4OV6ffXrEG4xRTIFqoFR52dudTFcqSfY/b+2vOvFs/0VTXoahKqKsJMy2OE8y4W/Y+nqOo0/6a97bMcCB04poinu9XWblVCUvIoa6Q0wk5WS5woAGP8AU3/TvaaeTaZ6bcHmWGtinXyqdk5MP+Jl/pt2/caaqGqiqoqalhp3lqXdQiB7logPwHtj/ONZPRCsSSoUL9VTSvTS07SljDcn1AnoOg/yOmuh848yZviMqbjW1giiQUKKEv8AUzxxnhc/hJ7dM2+Rpk8RSPHtkctPCVXi8fP+JcL8ScBTgmxB42xcDOqlLQK+2VcFSlOXiQETyQtJzCq2Lg4OevfF+g0l73urVFNDTLLC8MZ5qvlKx5FQpN7XyFH9tKSpbexHNY1fUr7TuMFJUzLUIXimHq5HjZgT7ddZoVFfzLmIuAMi3bWa1tSrHTM4sIE9Q3On3HZqaiTeOMSinCq7nMVh+a1yMDtnAGLnSnV7eazfHaqV4jDETUDywrqykC/G+L8lIz366Z9+betyqaykWBTFUyF5EjUFhyIUKtwfcXIzjXFX4Xbwdt0zV5iqt0qgIY4uZPBABc2HwRbPYDWarAmr7HW6Xw/iAJIK6OKpanqnmNMFDhAWR+4JufewsBqfa6Vtvr6arlgmgljJLxIwIcEZCgA8fkE+x0ZpYTt1bt71fl0NK6q8lVf0ydGFh75THwdQ7nUNDF9dL5U8UJ8hIyoZWuCSSAbjrfPv8aBck8c9gC4AQZxLPURUy7hJIiipk8qCYZjYgH0OrL6lPJeTXxe3bQl69ZJzM8LeRCVJpwL+UTcGO/bINj7fbXO0bKK2mjq5q4wwE+RJ3JBuTxXpb03P/uHfRGo2dIdoeakimkggqOLytIWSYsDY8emLWuPc6LCpTxllawjRCMslXtm3tNTTz0sHFI1VqAeRy48mW/4mU3w3TSwxlmqm86JArRkxQxjiqi5yF62vfWRtuDb5DT86qPz2VZFYtYggZIBscDA1c8VVCQqIhYNxSyJIzKl0BF0kHOM26EGx0fjw9QfKSPuMovtdZNGqkmT8Ii4W4snYqWYXPQ2HS/XRCOn82kqJX5rWxyDzmlPllrpi/I4N1J/+XzofHUtFslTSVNHHLLKsSROx/BwblYgHupt/fTHR0ksfh+lDJHIZvOVIOpjFlu374vnVmbiN9i+PIy14f3qm3PbJNokV5KuIF4okYLDMoW58xrjobm186TW2uGfexTI4b6hQ0XBSiMxNjxB6rhre5GsejqKyreXb4CFpo1MvMBgzg5uLWtkYz867Rtyh3uLc62aU1lPJHLGUAuwzawwLYA7DRrVU3j1DY7Mfuhml2OmpAsjzTtLMt/5DC9/Yj/H21vW9gjodzqo13AtAi3awsO3z9xrNY3sYHGJmpKuQ0COfhuSei8MVO+xRvPU0/wDJp2lFxGpJ9VrG5yP76DRbutXWTz7zVK5SoaGaU1axILKbDictfoOwuL++j2wSJD4Ll2YicVFVKzQFFI5BRcD1DF+JHtpR3uDb02Kdoihq6pVqViTjJ5j2CyKXJt6WP5c2t86dWRy4gxNg+3SI7b6IN62bZJJ4qdHjWZ/Leo8u4UKBZhdc3UXOLkaQodvjL1tLaeaQusjo6qGW1wb2JB69R76H0W41dftn0lJVyeRTjg1LPPdArMOIUHBzfsLak2iMUlS8tRKEMRaKWEelihx6Wz0Px/pplu9jYurNGwttFHV0pLU7tZiVKCPBW3Tla17kDVjcDK1C/wBM9RVQsrxtPFx8mMj8XqPt7DOq1QKmt82to4o55oAt0RDLKwGOcUfMWUG4va/cYwB+5eJJTtX+zQwTmKb1GojV0g43C+WhAABByTc3+2krQSeRjz9SACqy0viHbJ1au3CilasDD0I6cXIAUgr+Lrc4v19uqrR0ss+800khEfKVSzOeXAj3+MDro7sdPVChrKiqYQNPKktKC6r6+RJLA5AIvY41LHBx32T64hizozyG6pcm/L09emLW1pe3NEzpX+RGyn2h4YK2Kop4a+Wrfm8EUXLyrEgMDcBc3yeuhviOWokrKnCxQwUrL5BYBY41GQlvkHrc3027FL4frKeWGLxDCtTLxFRGSEdlA/BxObHPQ9znrpP8e7QPDqjboniipqizUqRozedHyHPzHPU3Km3x86z1UuN5mOttQ5xECeDqb6yhneCWWORSU8uIci4tc4OO4ybaySZ4KsGnbz2K8WQyJI2Af6SbY7aPUm3HaduEETTTl0WaJEYlXZTyswA6HN/tpe3zdoIpom22UMCiSCNKVFSGQ4ZCSAzd89wR1OdGsCxyQYXYogBHcGblI4l82CQ0pQAx/lCg4YE9e4/fWa6pqikk4VElP5ka/wDqI4+WCbgdSbjHbW9OB4jOOxHHl3sftzraZdpatFU6QRqohKoyy4FvQBcWBPHsLDXn+7V0FdVyLLMQkzszLTWK+Y1rkkmx6AkD7fOrBqquE0slXOrKb2CtyVh7gYyPb51Ybeo98hfbZPLu3Fo5XVUtxt3GT9up0uqrh2BG2XFgFJ6lnw0KCOol2+VfKjmssrxH/eFCSCOV857fOpp56WlpKiIVcVTNWJhUNvKcfhvizZGR0tqisEdNvUNFTKKhoyFnMjiNWDDoDfp6gc9dGIqWarioaKKrh86KeSKeOi295Y8FcfhFrXN76DJ92kwrYAuZBWzzJ9HT1UocLFJ/KnZrCJr5HTGcg366PUlBt+7+JY6hZENT5qzhGWyt/X0xgjlg569jrqKlji29aKKKEgxtPJEaUxTwxi/H0NlxcEenv20Lo61Y/ErV7so+jgaWOIx/71kIGQMC9z/9dDk/ejqQqgAIOxg3Y7fW+XTU6ytxp+LqadUCsb/lAuLAaGUE23c54KiOCsp3j9E5cxxIFvdiRmxtgWtnOoTviNV7rDPLEwlom4TUll4OymxU9rE2OlbahSwQN5pLp5o4xyQB7+9ri1xZcH36aldZw77JZYCft8km4JWVFYtXSt56gDzJ0UJECtzZGNr2Fxf41JOlbXz+ZVz8xGSqxSylhGD6rXtbPxa9td1ktZWTL5Ks6wRyNZlHM+jIHH0cQLYFuvc6CfVSxMHYSKjcDyZSL8RYkf3OtBDEYIhSAdM9agoKehgG4zVELXiWJlmkIja4yVCkWBuQLEnSe23LLBuo22KOcQOjOJJCjwRm4DK5GUIIBDdCvzk/4Z3pW2icmGhX+XJBJW1U4XjKgJiHE9Vtw6A98aSt6q6j+J01X9b9S068JJIUaKOUK1+I6clyB+n66zfT12Ix0x99lbqMEqRRVEVcElpeBjBVY0u1x73F7/fpjW9N/wBBV01FT1G6M0rzAmNoWMjW6jA9xc598a3qzXafJZfpTnRgqr2gCtrEqBEkiIALO0vmNdVcn2wR8aub5tAhq/DsqMY5qqKQyFkCYRltxAyRe9ji/bQnZIJq8Q1qRzSTljFhybv15DvnN+2n+bw5/EzTT18MktVBGrAREhipIAFh7WJtf9BfRe4V9ExSVFyCBB1N4Yj26lp+VXTxfUANURyn8IP4Xxmx+BjXG4+Ht4jSHdppHmWOndRCZ2EciBSoKsp6nr75Htov45imiHKrjeAQq/GJEiKusYupOCw9Bc9fy99cbP4n2yv8KVO11k8qSUtvLmNwrEWsrdgSSM9/76qmnuFuI6HkTK7xlum5VklS8MbzeWVMLqCIE4gemQm4BGSD30HE9NT1NMkrFomiJaTiCGJJxbNxgYN829tENzpKOWpMTTLF9N+P0ci4zf8ACelr9c4N9c09TSV24QtLAtVBSqyRGRyqkj8JtYG17YI6e2tJOD/UQo3qBN4ni+pmjpAY4ZCHaIJwCnOLX+dG/CEs1Rt9VSAl282OSCN7ccA8/npwwOvzbRqTZTVKCu201KzIWaaQGQyN8f0n/n20I8P0v0lWysJI6hiyqAwFpCLKLnoB730o3LYhCx3wtWQWEN7bDPuUdbFSx+VVRSIYEUcCpvZ2HI/03GOx1Wj2mpjr4K6SSWJwA0PlNyWJhlAAbki9sEnHbGoNxpPLFBNDLTGqEbGaSFGcqR+TkMMSOpHW5GdNT7k0e1Q1P1VHDFHHH/JaK/EdVY8fUuTYf69tLL8Otllr+TyDKJITs1W9Ptwp93DGSSWriMiz3Ny6814jiP7Z7HSZWJuG476kG4PNUSCwBSQdD0sbEAfp76ddo8Yrs251MdXEk9JIyvEAXjZQ17IQwtxNu4B+dF/EknhOnp037w9LRw7lTzJJJBEDwmv2IGO+SLd9agwA5TMQdyV91rP4ZW0+309UoZaJHrWqg3IRkkxRhUybE3JB/bGs1qqi8J7lT/8AmDxBPWw1U78GeHkykKAq8Qosq2Fhf99ZpXEN2saWK9N7BfhqqO0bQ0cYJngkf1xqAQ3L37CxB+dFIvF/l0wiqqqeacxmKd+KqrLniOQOSASOnfPbStt77lRQqaWcJV2VCqcr5v26XwLmw1eg8I7rS0S7pU1ECyE8+EhVje3dSM/P/TWWylGJLR6WOAAJW3zdNxr0WaMiJZWSPz5AWBPHj1tYEKc4761QQNsrTwyVMNIQGAeqiNRzZwLlFAySoNu/+RHiHnwvI8oCRcuZZiJHPcY//LaLw00O31UFPTw1C+pcu/NeDKPUvYE3NiBjtrQGVUEQVYsZa8LbVTVE30k1TypZIXVKmdFCuTbjhr2PpIvixtnUFbsteNzFDUrHDIymEGNejAG2B36fOjscGzx7B4iip0uVqIxFT1DeqwUErZj+IXbqT21HTVUaxJuFEpqJ4HamnVyfVwxy5HoPt/bFtUs5fuEtWF3DK9G09btkcFQUWop4ywDQipmcLcuqxsbKFFs2zfQ6BYq6qrdr8uQ1Lx/UUZa0V2IsykXsLgAjPb7jUe7VtYFq5xM6fWxcgYX4E2HEtbsrWC8T+K366VdkqWoN5o5kRy8LjioGT26H9dXrqUqSJHsPLCeo37zvkcNFBTQLVyIkZikWILEquAeS4Fz+IZ64GdG/CVe82wBeUkMj0jxFKSiaScumQ7OBYXAwD1I0EO5RR00tBGXheaoDzMrZ+xPa4zbvodXPWlqsUMhpad1JaISlQwHRT0JJLAC/v7X1VSGOZIylRuyPdIXn8SRxSfUM5iCXrmRpLlibNxwP8asbTRpFDOtWqmCSoVI0EmL4But82v8A21uu8PnZKMNXGT6lrkSxeuMD7r0xf20Ng3OOSGCISzRxR8xKQbspb8yE5+dXGOCB4JCpQg/mPlXOPLMNFS1CxIAsiRxlmlI7RqM2GCT0+/bNU6CbilHFBMlNdOFM6SCJxGFv6pCCRc9h9tZrOioBkfc9hbTOIK/b/wCIpT0tM9HUeTJNVVmZDDbqxBNs/buB30c3Q0O3U9JTOY03Jv5vn25RstzxucgkjJB9/fS9vIbw7XVYR/LkkQIGhkWUhb3UlSbFSBazEEgnS5u27yvJNT0Ukj1VU5Mohd2TkxNyqkXBN+nbVz9P8gyKS/4zsN/+I801W8UUyqkyRK8sANhEcC5HYmxuO1x00Y8OJT7p4f2k1FQlE9NalklYC7C3pAwbkZA+x0ublSedVQ1e9VzbfuEnAMkNgV6Am4PqPcjB6nOrNPLHQUjVEW4ziiV7M0J/nICx4m5Fr9iR++muihOEWjty5Q5v3lvLVuS8E9UeckM0YQtIosJY1IuDYHB66Xd7pJm2+l8yvP0FRAJIohFhuJFgG/yPbOpt6r6KQrTwinaod4xGkEhnmlIt6pJTgX9lvkkm2nuu2vbk2+lpZEWNQwCfVSYQEcmIGQTci4ONUZ2rUGWCCxjEGPw7PvlVtqUjzwU1UQ9S5W6wt1JLfIta/Q/cauVlHt23Rz1EL+ckBfgs9vMlDAg8QDkniT8AD+rTHLXnwhUrTUsjVUXmoXQhkj4+/IWF/UD3Gqfiqj8NeIIHrqCGTbtzS/Bgw4swyLgHpcnOCLalb/IBpyGxCnnc85qqmKKcxwyho5PUkxvdkb8jj3UjXez0xrK+inqKgKpqlI5jMtiD0+w6/OuKnw5XU9PHU84mLEm0Z5cQO/8AcEfpq7utC8MFO0KER8laM8rso6/9daCVXoRQ5NCnjjeoaxYXpG9fkpG7w1JS7AXYPBb0m5bppZhRIKF2jQSuFFzf8Lf9nUlFtpn3lIgl45Z7RKer3OAP9NFJaKro6Oeklj3EcQxZUi/ljF8sRc9Ri/bVcCjBJu+yOmrBs9fBJNBzjRGRpJcerOUt2txGfnWaD1M/NRPyu9gGfjdh2GT21vUNSt2RCLHHhgqadpRdnYnv7fGrb7dU0YhlqUkhMsKzxHlbkjX4sLfY6q0qQGojFU7iAkeYYlBcDvYEgX/XR3e97pd1oKRSkgq6aWZQfJVUaFm5IL8r3Ul+35vjLj51Frm9yrU7DXRSwLMOL1FOamFnkXg8QBYsHvboDjroTzZfSzMA3X50yr4hp1pp6GSGWqoWpOEHmKEkppxAIy6WJ9LW9Q7ix6ganm8V0zVsJhSoSgeMxy0yRRo0KtGqERuLk2IDC4AuouNGDYqo4M4JfiLj1NfA+bX/AG021Xhauhlqo6qtiK0T1ELmAtJxljiaXjZguGEZswvoRvu5wb3uBn8uWngJ5eWtmCO55SEC/TkTbIwBozX+J4avxNuG5Co3BaGcVRp4OIDRPLGyBuPO1wWyQb4GhJ3ALL53NamoqITFwDJIrMSSbHHQEDOSL6j3qhk2/ca2lQtKlHO8LyrFxBKsVufa9r6YqrxDS1dDUQyGtLz0dFE7lVbk8J9TN6s46d/trqq8WUL1Mjx086jza5/KZVCT/UA8TJZuq3+bhR01OoSCPYsU8NRxEYjkEkp5RjgbOO9vfXcsE5hDLG5RAeRVGsoHW5/XTHuHimhqaOemEdQkk9MITVJGodSHRr8A/G5CWYjjf04xktVeJrUNHv0P1kcH8YqHSmX8Ey+VBdHN7eohr4N7t+ozYQ2eRQ3LaJNv+jeKSacVFPHOjCMqVLry4jJyM9/nQupM9lMqygA45k2uPvptPiXzKNKLa2r/AKo01DDSjiLLURHJA5Hri2L5zoN4zrBUb5OkSSRQRswWFmxGzMWcD7OzD9BoysCDKdcg/tretBW4XXprejJJxFxwATyGCw1AFGL4W/4hqaU2AuTy+XzrXPzUACAMMk36/pqol2IJ6nMcjQsHTDr3OtSETSs6CwJwNWY4eV0RSccsjrruihCzP6hZBcgjrqScQDI4adrhWFy6njb40zT+HU22mqZtwaCT6emaTy0YkGXzDCqHAwHDH2PA/OleeZmqVkB6HBGLaJbju9RV0Ekc00001QytO8rD8hYqFUdB6yT7n95AT1LnheCl3CeqidaeGsmaNKI1KMabnyzExza4sFJv0OR11KPCFVWVgpoSsNdNTmrSlb8KIZTGEL3/ABA/Frd76CU1fV0MPKjm4qxR2tY2db8WsRhhyNiLHJ1zDutf5Jg+pk4EcbXzx5cuN+vHl6rXtfPXR8g/cYYodmSpnr6Wjro6mqip5FeOekt6hIiekk4J5XDdRm4Gtjw3Qx19XTT7sZWpIalplhguyPF8EgFSb2zfBwL31Rrt53SR55WrHk+oiMUrui3lU5PbqbC56mwzgaik8QbrLVCqlrHeo8to3d1U8wws3IWs1xgk3JsPbUgyWqnbYBsUW4pWF4XSQD+QAfNDAeWfXj0srX9jpfv6QNEarcEfaaehiao/3rz1AkI4mQ4BW3/CO/vqhInErZSARcE/mHvqZITslhqFjTjIlwfjWarm4xrNGDJ3Kqg+gkj5FtdwoOCtkm5vbsNWIqYOrKDd/wAvzquIyvKzXA621XdjCuGFxulHD5RG3QFkFsyElhe45G2TnXf8ZopSPM2pFgBNwjlrZJHtf8R799A2jNlboD01jAgkOCt/jUwSsJUu5QIZENBCY5GYkE5CkAAA2vjPfN/jWpaukm9KUEYNwTwc3IBuc/PTp/roWy27jUkC+rkByt2vb99HBBCke5UhlThtsKJe7R87hjaw7Ytc6krK2l5G1CsZkUqH8wkoCLHFvv8A30InYFx1FvcWOpG5tUD6qwsovf21MEkLybnQoWV9sgcXLRkOTx9hbGOg+371xuVHI383bIvV+blfFrW6fH76HNksD0GAW1xMOJst+JyLjQAEMkhp3rdxipofKjaolCIXbiiljYXJ6AX669E3ug27cPDUdHHWo8+308k1FJUViFlSIhZ6c2wfUOcZ7hrY15xDLLAyvGxVh0Ptq9T71XrLyapY2zkDRgwgwe639IXN7/fWa1MVLkqcX6gW1miJDP/Z"/>
          <p:cNvSpPr>
            <a:spLocks noChangeAspect="1" noChangeArrowheads="1"/>
          </p:cNvSpPr>
          <p:nvPr/>
        </p:nvSpPr>
        <p:spPr bwMode="auto">
          <a:xfrm>
            <a:off x="155576" y="-411773"/>
            <a:ext cx="981075" cy="14067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5" name="AutoShape 6" descr="data:image/jpeg;base64,/9j/4AAQSkZJRgABAQAAAQABAAD/2wCEAAkGBwgHBgkIBwgKCgkLDRYPDQwMDRsUFRAWIB0iIiAdHx8kKDQsJCYxJx8fLT0tMTU3Ojo6Iys/RD84QzQ5OjcBCgoKDQwNGg8PGjclHyU3Nzc3Nzc3Nzc3Nzc3Nzc3Nzc3Nzc3Nzc3Nzc3Nzc3Nzc3Nzc3Nzc3Nzc3Nzc3Nzc3N//AABEIAKAAZwMBIgACEQEDEQH/xAAbAAACAgMBAAAAAAAAAAAAAAAFBgMEAAECB//EADwQAAIBAwMCBQIEBQEGBwAAAAECAwQRIQAFEjFBBhMiUWEUcTJCgaEVI1KRwbEkM2LR4fAHFjRygpLx/8QAGgEAAgMBAQAAAAAAAAAAAAAAAQMAAgQFBv/EACcRAAIDAAMAAQMDBQAAAAAAAAECAAMREiExEwQiQRQykRVCUWFx/9oADAMBAAIRAxEAPwCPwx4Lnl3mu3TdoEo4/ML00HQi17YXHtrVRsm7S1ZmFBPH5lSslkcXs2Ddr3VbAXtmwsOun6Wrp4lDPPEAQCLyAcvbroYu7+WAs1RQmTF/9oRRaw+ffl+2vN/1C+z+0df9nSFSp+fZ51XeGPEbVUIg2qZvKlYCSSrEoI9wSbgHsLf8tHG8K18ezJHTUoEokV3jJAN7ZOTbqSLDOOvYNM24R1VHURvLSAtBIvBahG5Eiw7/ADqNZnNUn0MsCI0aBo45UZ2Fm9YW9rC65vkX9hc/q7iPAP5g4D/M88pPBW8Gd4auiqRGbv5ySKrXuAFByQLAkn5vm1jFU+EPEDVCRfwsmFnImUShkAB9J5Nk472/TXpsNTHTPVKPKDST+YSJo19NkBPX4OoF3GpWMNJWwebwF0aaILfy8nB/rH/Y1f8AX374IPgWJFL4V3Snp65KShJkd1MU3IAi340ZbkdCQM9fjQDd6qvp6f6appXKQDi9gB+G4OV6ffXrEG4xRTIFqoFR52dudTFcqSfY/b+2vOvFs/0VTXoahKqKsJMy2OE8y4W/Y+nqOo0/6a97bMcCB04poinu9XWblVCUvIoa6Q0wk5WS5woAGP8AU3/TvaaeTaZ6bcHmWGtinXyqdk5MP+Jl/pt2/caaqGqiqoqalhp3lqXdQiB7logPwHtj/ONZPRCsSSoUL9VTSvTS07SljDcn1AnoOg/yOmuh848yZviMqbjW1giiQUKKEv8AUzxxnhc/hJ7dM2+Rpk8RSPHtkctPCVXi8fP+JcL8ScBTgmxB42xcDOqlLQK+2VcFSlOXiQETyQtJzCq2Lg4OevfF+g0l73urVFNDTLLC8MZ5qvlKx5FQpN7XyFH9tKSpbexHNY1fUr7TuMFJUzLUIXimHq5HjZgT7ddZoVFfzLmIuAMi3bWa1tSrHTM4sIE9Q3On3HZqaiTeOMSinCq7nMVh+a1yMDtnAGLnSnV7eazfHaqV4jDETUDywrqykC/G+L8lIz366Z9+betyqaykWBTFUyF5EjUFhyIUKtwfcXIzjXFX4Xbwdt0zV5iqt0qgIY4uZPBABc2HwRbPYDWarAmr7HW6Xw/iAJIK6OKpanqnmNMFDhAWR+4JufewsBqfa6Vtvr6arlgmgljJLxIwIcEZCgA8fkE+x0ZpYTt1bt71fl0NK6q8lVf0ydGFh75THwdQ7nUNDF9dL5U8UJ8hIyoZWuCSSAbjrfPv8aBck8c9gC4AQZxLPURUy7hJIiipk8qCYZjYgH0OrL6lPJeTXxe3bQl69ZJzM8LeRCVJpwL+UTcGO/bINj7fbXO0bKK2mjq5q4wwE+RJ3JBuTxXpb03P/uHfRGo2dIdoeakimkggqOLytIWSYsDY8emLWuPc6LCpTxllawjRCMslXtm3tNTTz0sHFI1VqAeRy48mW/4mU3w3TSwxlmqm86JArRkxQxjiqi5yF62vfWRtuDb5DT86qPz2VZFYtYggZIBscDA1c8VVCQqIhYNxSyJIzKl0BF0kHOM26EGx0fjw9QfKSPuMovtdZNGqkmT8Ii4W4snYqWYXPQ2HS/XRCOn82kqJX5rWxyDzmlPllrpi/I4N1J/+XzofHUtFslTSVNHHLLKsSROx/BwblYgHupt/fTHR0ksfh+lDJHIZvOVIOpjFlu374vnVmbiN9i+PIy14f3qm3PbJNokV5KuIF4okYLDMoW58xrjobm186TW2uGfexTI4b6hQ0XBSiMxNjxB6rhre5GsejqKyreXb4CFpo1MvMBgzg5uLWtkYz867Rtyh3uLc62aU1lPJHLGUAuwzawwLYA7DRrVU3j1DY7Mfuhml2OmpAsjzTtLMt/5DC9/Yj/H21vW9gjodzqo13AtAi3awsO3z9xrNY3sYHGJmpKuQ0COfhuSei8MVO+xRvPU0/wDJp2lFxGpJ9VrG5yP76DRbutXWTz7zVK5SoaGaU1axILKbDictfoOwuL++j2wSJD4Ll2YicVFVKzQFFI5BRcD1DF+JHtpR3uDb02Kdoihq6pVqViTjJ5j2CyKXJt6WP5c2t86dWRy4gxNg+3SI7b6IN62bZJJ4qdHjWZ/Leo8u4UKBZhdc3UXOLkaQodvjL1tLaeaQusjo6qGW1wb2JB69R76H0W41dftn0lJVyeRTjg1LPPdArMOIUHBzfsLak2iMUlS8tRKEMRaKWEelihx6Wz0Px/pplu9jYurNGwttFHV0pLU7tZiVKCPBW3Tla17kDVjcDK1C/wBM9RVQsrxtPFx8mMj8XqPt7DOq1QKmt82to4o55oAt0RDLKwGOcUfMWUG4va/cYwB+5eJJTtX+zQwTmKb1GojV0g43C+WhAABByTc3+2krQSeRjz9SACqy0viHbJ1au3CilasDD0I6cXIAUgr+Lrc4v19uqrR0ss+800khEfKVSzOeXAj3+MDro7sdPVChrKiqYQNPKktKC6r6+RJLA5AIvY41LHBx32T64hizozyG6pcm/L09emLW1pe3NEzpX+RGyn2h4YK2Kop4a+Wrfm8EUXLyrEgMDcBc3yeuhviOWokrKnCxQwUrL5BYBY41GQlvkHrc3027FL4frKeWGLxDCtTLxFRGSEdlA/BxObHPQ9znrpP8e7QPDqjboniipqizUqRozedHyHPzHPU3Km3x86z1UuN5mOttQ5xECeDqb6yhneCWWORSU8uIci4tc4OO4ybaySZ4KsGnbz2K8WQyJI2Af6SbY7aPUm3HaduEETTTl0WaJEYlXZTyswA6HN/tpe3zdoIpom22UMCiSCNKVFSGQ4ZCSAzd89wR1OdGsCxyQYXYogBHcGblI4l82CQ0pQAx/lCg4YE9e4/fWa6pqikk4VElP5ka/wDqI4+WCbgdSbjHbW9OB4jOOxHHl3sftzraZdpatFU6QRqohKoyy4FvQBcWBPHsLDXn+7V0FdVyLLMQkzszLTWK+Y1rkkmx6AkD7fOrBqquE0slXOrKb2CtyVh7gYyPb51Ybeo98hfbZPLu3Fo5XVUtxt3GT9up0uqrh2BG2XFgFJ6lnw0KCOol2+VfKjmssrxH/eFCSCOV857fOpp56WlpKiIVcVTNWJhUNvKcfhvizZGR0tqisEdNvUNFTKKhoyFnMjiNWDDoDfp6gc9dGIqWarioaKKrh86KeSKeOi295Y8FcfhFrXN76DJ92kwrYAuZBWzzJ9HT1UocLFJ/KnZrCJr5HTGcg366PUlBt+7+JY6hZENT5qzhGWyt/X0xgjlg569jrqKlji29aKKKEgxtPJEaUxTwxi/H0NlxcEenv20Lo61Y/ErV7so+jgaWOIx/71kIGQMC9z/9dDk/ejqQqgAIOxg3Y7fW+XTU6ytxp+LqadUCsb/lAuLAaGUE23c54KiOCsp3j9E5cxxIFvdiRmxtgWtnOoTviNV7rDPLEwlom4TUll4OymxU9rE2OlbahSwQN5pLp5o4xyQB7+9ri1xZcH36aldZw77JZYCft8km4JWVFYtXSt56gDzJ0UJECtzZGNr2Fxf41JOlbXz+ZVz8xGSqxSylhGD6rXtbPxa9td1ktZWTL5Ks6wRyNZlHM+jIHH0cQLYFuvc6CfVSxMHYSKjcDyZSL8RYkf3OtBDEYIhSAdM9agoKehgG4zVELXiWJlmkIja4yVCkWBuQLEnSe23LLBuo22KOcQOjOJJCjwRm4DK5GUIIBDdCvzk/4Z3pW2icmGhX+XJBJW1U4XjKgJiHE9Vtw6A98aSt6q6j+J01X9b9S068JJIUaKOUK1+I6clyB+n66zfT12Ix0x99lbqMEqRRVEVcElpeBjBVY0u1x73F7/fpjW9N/wBBV01FT1G6M0rzAmNoWMjW6jA9xc598a3qzXafJZfpTnRgqr2gCtrEqBEkiIALO0vmNdVcn2wR8aub5tAhq/DsqMY5qqKQyFkCYRltxAyRe9ji/bQnZIJq8Q1qRzSTljFhybv15DvnN+2n+bw5/EzTT18MktVBGrAREhipIAFh7WJtf9BfRe4V9ExSVFyCBB1N4Yj26lp+VXTxfUANURyn8IP4Xxmx+BjXG4+Ht4jSHdppHmWOndRCZ2EciBSoKsp6nr75Htov45imiHKrjeAQq/GJEiKusYupOCw9Bc9fy99cbP4n2yv8KVO11k8qSUtvLmNwrEWsrdgSSM9/76qmnuFuI6HkTK7xlum5VklS8MbzeWVMLqCIE4gemQm4BGSD30HE9NT1NMkrFomiJaTiCGJJxbNxgYN829tENzpKOWpMTTLF9N+P0ci4zf8ACelr9c4N9c09TSV24QtLAtVBSqyRGRyqkj8JtYG17YI6e2tJOD/UQo3qBN4ni+pmjpAY4ZCHaIJwCnOLX+dG/CEs1Rt9VSAl282OSCN7ccA8/npwwOvzbRqTZTVKCu201KzIWaaQGQyN8f0n/n20I8P0v0lWysJI6hiyqAwFpCLKLnoB730o3LYhCx3wtWQWEN7bDPuUdbFSx+VVRSIYEUcCpvZ2HI/03GOx1Wj2mpjr4K6SSWJwA0PlNyWJhlAAbki9sEnHbGoNxpPLFBNDLTGqEbGaSFGcqR+TkMMSOpHW5GdNT7k0e1Q1P1VHDFHHH/JaK/EdVY8fUuTYf69tLL8Otllr+TyDKJITs1W9Ptwp93DGSSWriMiz3Ny6814jiP7Z7HSZWJuG476kG4PNUSCwBSQdD0sbEAfp76ddo8Yrs251MdXEk9JIyvEAXjZQ17IQwtxNu4B+dF/EknhOnp037w9LRw7lTzJJJBEDwmv2IGO+SLd9agwA5TMQdyV91rP4ZW0+309UoZaJHrWqg3IRkkxRhUybE3JB/bGs1qqi8J7lT/8AmDxBPWw1U78GeHkykKAq8Qosq2Fhf99ZpXEN2saWK9N7BfhqqO0bQ0cYJngkf1xqAQ3L37CxB+dFIvF/l0wiqqqeacxmKd+KqrLniOQOSASOnfPbStt77lRQqaWcJV2VCqcr5v26XwLmw1eg8I7rS0S7pU1ECyE8+EhVje3dSM/P/TWWylGJLR6WOAAJW3zdNxr0WaMiJZWSPz5AWBPHj1tYEKc4761QQNsrTwyVMNIQGAeqiNRzZwLlFAySoNu/+RHiHnwvI8oCRcuZZiJHPcY//LaLw00O31UFPTw1C+pcu/NeDKPUvYE3NiBjtrQGVUEQVYsZa8LbVTVE30k1TypZIXVKmdFCuTbjhr2PpIvixtnUFbsteNzFDUrHDIymEGNejAG2B36fOjscGzx7B4iip0uVqIxFT1DeqwUErZj+IXbqT21HTVUaxJuFEpqJ4HamnVyfVwxy5HoPt/bFtUs5fuEtWF3DK9G09btkcFQUWop4ywDQipmcLcuqxsbKFFs2zfQ6BYq6qrdr8uQ1Lx/UUZa0V2IsykXsLgAjPb7jUe7VtYFq5xM6fWxcgYX4E2HEtbsrWC8T+K366VdkqWoN5o5kRy8LjioGT26H9dXrqUqSJHsPLCeo37zvkcNFBTQLVyIkZikWILEquAeS4Fz+IZ64GdG/CVe82wBeUkMj0jxFKSiaScumQ7OBYXAwD1I0EO5RR00tBGXheaoDzMrZ+xPa4zbvodXPWlqsUMhpad1JaISlQwHRT0JJLAC/v7X1VSGOZIylRuyPdIXn8SRxSfUM5iCXrmRpLlibNxwP8asbTRpFDOtWqmCSoVI0EmL4But82v8A21uu8PnZKMNXGT6lrkSxeuMD7r0xf20Ng3OOSGCISzRxR8xKQbspb8yE5+dXGOCB4JCpQg/mPlXOPLMNFS1CxIAsiRxlmlI7RqM2GCT0+/bNU6CbilHFBMlNdOFM6SCJxGFv6pCCRc9h9tZrOioBkfc9hbTOIK/b/wCIpT0tM9HUeTJNVVmZDDbqxBNs/buB30c3Q0O3U9JTOY03Jv5vn25RstzxucgkjJB9/fS9vIbw7XVYR/LkkQIGhkWUhb3UlSbFSBazEEgnS5u27yvJNT0Ukj1VU5Mohd2TkxNyqkXBN+nbVz9P8gyKS/4zsN/+I801W8UUyqkyRK8sANhEcC5HYmxuO1x00Y8OJT7p4f2k1FQlE9NalklYC7C3pAwbkZA+x0ublSedVQ1e9VzbfuEnAMkNgV6Am4PqPcjB6nOrNPLHQUjVEW4ziiV7M0J/nICx4m5Fr9iR++muihOEWjty5Q5v3lvLVuS8E9UeckM0YQtIosJY1IuDYHB66Xd7pJm2+l8yvP0FRAJIohFhuJFgG/yPbOpt6r6KQrTwinaod4xGkEhnmlIt6pJTgX9lvkkm2nuu2vbk2+lpZEWNQwCfVSYQEcmIGQTci4ONUZ2rUGWCCxjEGPw7PvlVtqUjzwU1UQ9S5W6wt1JLfIta/Q/cauVlHt23Rz1EL+ckBfgs9vMlDAg8QDkniT8AD+rTHLXnwhUrTUsjVUXmoXQhkj4+/IWF/UD3Gqfiqj8NeIIHrqCGTbtzS/Bgw4swyLgHpcnOCLalb/IBpyGxCnnc85qqmKKcxwyho5PUkxvdkb8jj3UjXez0xrK+inqKgKpqlI5jMtiD0+w6/OuKnw5XU9PHU84mLEm0Z5cQO/8AcEfpq7utC8MFO0KER8laM8rso6/9daCVXoRQ5NCnjjeoaxYXpG9fkpG7w1JS7AXYPBb0m5bppZhRIKF2jQSuFFzf8Lf9nUlFtpn3lIgl45Z7RKer3OAP9NFJaKro6Oeklj3EcQxZUi/ljF8sRc9Ri/bVcCjBJu+yOmrBs9fBJNBzjRGRpJcerOUt2txGfnWaD1M/NRPyu9gGfjdh2GT21vUNSt2RCLHHhgqadpRdnYnv7fGrb7dU0YhlqUkhMsKzxHlbkjX4sLfY6q0qQGojFU7iAkeYYlBcDvYEgX/XR3e97pd1oKRSkgq6aWZQfJVUaFm5IL8r3Ul+35vjLj51Frm9yrU7DXRSwLMOL1FOamFnkXg8QBYsHvboDjroTzZfSzMA3X50yr4hp1pp6GSGWqoWpOEHmKEkppxAIy6WJ9LW9Q7ix6ganm8V0zVsJhSoSgeMxy0yRRo0KtGqERuLk2IDC4AuouNGDYqo4M4JfiLj1NfA+bX/AG021Xhauhlqo6qtiK0T1ELmAtJxljiaXjZguGEZswvoRvu5wb3uBn8uWngJ5eWtmCO55SEC/TkTbIwBozX+J4avxNuG5Co3BaGcVRp4OIDRPLGyBuPO1wWyQb4GhJ3ALL53NamoqITFwDJIrMSSbHHQEDOSL6j3qhk2/ca2lQtKlHO8LyrFxBKsVufa9r6YqrxDS1dDUQyGtLz0dFE7lVbk8J9TN6s46d/trqq8WUL1Mjx086jza5/KZVCT/UA8TJZuq3+bhR01OoSCPYsU8NRxEYjkEkp5RjgbOO9vfXcsE5hDLG5RAeRVGsoHW5/XTHuHimhqaOemEdQkk9MITVJGodSHRr8A/G5CWYjjf04xktVeJrUNHv0P1kcH8YqHSmX8Ey+VBdHN7eohr4N7t+ozYQ2eRQ3LaJNv+jeKSacVFPHOjCMqVLry4jJyM9/nQupM9lMqygA45k2uPvptPiXzKNKLa2r/AKo01DDSjiLLURHJA5Hri2L5zoN4zrBUb5OkSSRQRswWFmxGzMWcD7OzD9BoysCDKdcg/tretBW4XXprejJJxFxwATyGCw1AFGL4W/4hqaU2AuTy+XzrXPzUACAMMk36/pqol2IJ6nMcjQsHTDr3OtSETSs6CwJwNWY4eV0RSccsjrruihCzP6hZBcgjrqScQDI4adrhWFy6njb40zT+HU22mqZtwaCT6emaTy0YkGXzDCqHAwHDH2PA/OleeZmqVkB6HBGLaJbju9RV0Ekc00001QytO8rD8hYqFUdB6yT7n95AT1LnheCl3CeqidaeGsmaNKI1KMabnyzExza4sFJv0OR11KPCFVWVgpoSsNdNTmrSlb8KIZTGEL3/ABA/Frd76CU1fV0MPKjm4qxR2tY2db8WsRhhyNiLHJ1zDutf5Jg+pk4EcbXzx5cuN+vHl6rXtfPXR8g/cYYodmSpnr6Wjro6mqip5FeOekt6hIiekk4J5XDdRm4Gtjw3Qx19XTT7sZWpIalplhguyPF8EgFSb2zfBwL31Rrt53SR55WrHk+oiMUrui3lU5PbqbC56mwzgaik8QbrLVCqlrHeo8to3d1U8wws3IWs1xgk3JsPbUgyWqnbYBsUW4pWF4XSQD+QAfNDAeWfXj0srX9jpfv6QNEarcEfaaehiao/3rz1AkI4mQ4BW3/CO/vqhInErZSARcE/mHvqZITslhqFjTjIlwfjWarm4xrNGDJ3Kqg+gkj5FtdwoOCtkm5vbsNWIqYOrKDd/wAvzquIyvKzXA621XdjCuGFxulHD5RG3QFkFsyElhe45G2TnXf8ZopSPM2pFgBNwjlrZJHtf8R799A2jNlboD01jAgkOCt/jUwSsJUu5QIZENBCY5GYkE5CkAAA2vjPfN/jWpaukm9KUEYNwTwc3IBuc/PTp/roWy27jUkC+rkByt2vb99HBBCke5UhlThtsKJe7R87hjaw7Ytc6krK2l5G1CsZkUqH8wkoCLHFvv8A30InYFx1FvcWOpG5tUD6qwsovf21MEkLybnQoWV9sgcXLRkOTx9hbGOg+371xuVHI383bIvV+blfFrW6fH76HNksD0GAW1xMOJst+JyLjQAEMkhp3rdxipofKjaolCIXbiiljYXJ6AX669E3ug27cPDUdHHWo8+308k1FJUViFlSIhZ6c2wfUOcZ7hrY15xDLLAyvGxVh0Ptq9T71XrLyapY2zkDRgwgwe639IXN7/fWa1MVLkqcX6gW1miJDP/Z"/>
          <p:cNvSpPr>
            <a:spLocks noChangeAspect="1" noChangeArrowheads="1"/>
          </p:cNvSpPr>
          <p:nvPr/>
        </p:nvSpPr>
        <p:spPr bwMode="auto">
          <a:xfrm>
            <a:off x="307976" y="-271096"/>
            <a:ext cx="981075" cy="14067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6" name="AutoShape 10" descr="data:image/jpeg;base64,/9j/4AAQSkZJRgABAQAAAQABAAD/2wCEAAkGBxQTEhQUExQVFhUWGCAbFxgYGR4cIBwbHh4cIiIeHB0dHCghICAlHB4gJDEhJSkrLi4uGR80ODMsNygtLisBCgoKDg0OGxAQGzQkICY0NzAsMC8vLC8vNzQvLCwsNDAsNC8vLC80LDQsLCwsLCwvLywsLCwsLCwsLCwsLCwsLP/AABEIARYAtQMBIgACEQEDEQH/xAAcAAACAwEBAQEAAAAAAAAAAAAABQMEBgIBBwj/xAA+EAACAgAFAgUCBQMCBQMEAwABAgMRAAQSITEFQQYTIlFhMnEUI0KBkVKhsWLBBzNy0eEkgvAVc7LxFjVj/8QAGgEAAwEBAQEAAAAAAAAAAAAAAAMEAgEFBv/EAC4RAAICAQMBBwMFAQEBAAAAAAABAhEDEiExBBMiQVFhofBxkdEUgbHB8eFCMv/aAAwDAQACEQMRAD8AyuWzvksqiMu8gOnfYE7VXFYveBOgRmSSWeaOHRqD6yoCE8cnfv8A2OJ+peFs1pjMcDFkvbUo7k86se9C/wCH7uzjMRmOzqDsFkP/AE8mvvWPPw9VhjG3JfdHo58cnOkT9cz0OYkkXJyaoYwGZ22GpdvTf1ajvtzWEYajC2jRqIEk5F+WgbSNN7A1v840LeAysq+WpCrySRpsWfSvO/HbfFDqvgrNFGEYaRWYNoJC0RdV6qO3bHH1GFzvUq+p2pKFVuZ/rGakDyx/iFmRNdKvJHAY7c7jHvhrKfmQFmW5Nwp+FYgsPYEWftjT+HendRyepYsvVSkg/lkOjH9Vte3bj98anqPTfxTO8mV8l0CskkWgNIV+pL1cNuBYGzb0Rh7y4KpTj90IipuVtMzMnRfxGTXMRkAa2Ekk/wBbmxoKVdKRfpqhtjH9SynlPakGQIdPtZrgnuBZGPqmQ6fMHltCIdIRI7G6bEAU1Aj37m8ZjxD4RndiIofTdgjSP7FsSR6zHrXeX3RZPp12bfiZ7JZgKi5YTCOTyWLzFNWirYR7bhd925s4zeZzCFAq6yyG9bHc39QA7DgjvjSyeEOoDWq5V6bbUHjBK3wfXwdscdO/4e5sv+dA4jG5Cslt/pU6jRPudsVrqMK3c190QyhOTpIrrpMKjTIxKrpKsECm/wCn9S/Jrezxi8VM0Kw+Y7DLOaLDksBdn+kdu++HHUvDkp2jyUwisFg0yBqAqtYawPt7YsdJ6FnIomrL0pe/JLqxrt6id6G1k9sIydTj02pK/qinHj71S4MZJBIAAumr4AJNfbvhW80qa09Sa1BK/ZrH99x98a7rUOYSTVMgjNAhRVFQeDXyN8LZswkuakzIqNtSlU0hgCKsLfuePYavjFGLJqV7CcuPyM9mstvRJMncBSKvsfn9sT5TpRBDTApFdEkHtyP2/wBsayeNREkit63J8xTuAQdvt32xFNGjMY4ppATG1KF1qzMPWtfpIH6vvjSzJujLwNKxKGjeYoijyhYBrYXw3F37k++LOZys7qI0V2EYBav0k8c127YjbK+WPLAKOp9Xve1X74f9NiSTzA8DySiLSUGwIsHWdwVYber2OOOW6NQjsyPwxOURvzDCRLH5jH9QJ06Cey337Y98SxyJJKr55dSsR5YsgDkKWJ37b4V5gLG8irGyBkI0OxNNWxJJ3F4U9c6o88pleOEMa1GNaBoVx+2BY7d/g7PLpVfkW5iYnbbYk2O5Pz+2HXT820yaQC8t0AzbFa+eKxnjhj0xkBTUxADjWKsFL3Nj2HIw6StEsJUzqbLgE62tv/8APgfF/wDbBhh1npLh9OtCATpdCSrgmxQqgAKFY8xlSXmbcHfB+hMGMhl/+ImUetKzm/8AQv8Af14v9X8TRworTR5hFdSQdC7hRZ2LX/bvj5D9HnutLPT1xq7GkHUkcoBfqVm44CkA2b9yMSrnIzxIh/8AcO9V372P5HvjHZnxdkYyt+epk5ACnSWbXTHUaYk8WdgOKxFF4qyJElJmQFKqxpeRpoD1+yL/AB8nDf0U+dLMdouLNs2bX0hSGLEVRHBBN/agT81hZlI9WazaszlQIqHmOAtq96ab03XbCX/+XZOF0XTPqIBUBVPK6RdN2Ar4vFRvGeUE0hAzuuUDUFVOFsLW9jk7g3jsekyq0ovj+0ceSO2496Z1s20JuSRZpUVt90j0ks2kHddaoaG5323rpp2fN5QkSxhoJmaMuR6laEDUobSa1N/OEKeJcgFQKs8DQEldlVhrvUTqY6wx+q7N0edxai8TZSWSKRWzHmKrRoKS7aiVpibc6Bz7Di8MfTTu1B8P+H+3kcUtuTS9Y6gYI3k0alRGdiWCj076RsbYi6FVtyMVeo9cMRzFRalgiWZjrAtD5l0KPqAjOx2PuMZjN+JMkfOjf8WWVXEq+jUyyUW4athX0kEAV8Y4m8XZB1fUc0RmIRG50p9C6hR32b1tx/V8Csx6OSW8G/v5r18rOvJ5M0PizNeZlM8iKrCOJg+o1RMevYaTZCsp7bkb+zPM58oyKU9LOqAlgCdQ5VaNgHY2R3/fFZnxZ0+SOd2bMokihJQAo8wlSo2BNNpB3GnYAG6AxYzPinJB/wAxs0jt5coVgo4A0sOdio+njckAE3jv6SelJwf2fil+DmtXd/Nyt/xVzpVoo9XpIDV7fWCR99r+wx84jUiQE8XW+3840XjzqqZzMJLEr6EjCHWAPVqY7bnaiMJ5oWkoLSkKKWvqIoc+9Y9vo4dngjGWz8RGRuUrR7JnQH9VsgNlUBo/O53Pzi91HqaLJlpsmGShpYMPVr4o/pII/nfCdcgWQ6EklZG0symh9lWrO974kykggayJV0OjvHIv6VbfTxexI/fFOiNi3OQ8l6zG8gk0DUw9YJJW9qK0bG21A7V840GS6Yip58khiU72GPPsCNya7f5xk+rZJlZyqjTqJ3ZdS3TBSPq2B574YdA8TwJqjzaNKm2nSASpHbft2NYRlwSdODKsHURjamt/AVeKs7K8hm/MaNqW3UC9PG4UD9+cZppGY2TZONz4py76i2bLoCCsUIAC320lWZSq38EnGZ6Llg5aOlLavUGOm1W7AYcEn+cUxl3dyLJG57C14NwLF4Y5ZViYFHDAijrWgT3U7/3xoMl0hRHqFXuNxvfv9qxW65l0kUOkenTQJB9J2o7e99xhfbRb0jP08ox1DnqGUSSODyZKTy7039LHkf2H9sGMzlcwVv0iroVgxjs2uGMeVPwPpfReixQ5uOKNV0xjXK212NWmydjRI/cYWda68k3nieUut+hqBbSCdSgbCzex4rFzJwgrIHcRub1kcEjhF+MZ7P8AQg0sYJ0oxsOTt8nbteFLItdNlkoNY7SMpmM86mdFsxz02l1N82rj2auGG1E4f9L6XIuTd5SFDkOuphZ22P7ji+cazw34ITyHnnJBq0SibVRY1fex6bG39kXi+NZSseWhYQRGrJ2LABS98c7fc4qn3lXBBBODcnuKYcla+crghWCgnb18gC9zsN9sOYJUk1yhaeSQKGoAAKOBWwJN44k8OO2WWVNQqMyOKHIagTv3W6+2Ict1lPw5yoibQPUzlgLbktTCqv57YTkjJ8D8cox5IMw8bZgUdEYKjVzpHc997N4U/jZcvmX/AA8gaRXcK5FkFhWtSdtQGwPzhnnJU/CgxvrLPTWmnTtsB/nCPpwJkokUwo2prkHVYOzDm8MxcNsRmptJHGWldijKC0o1amHq1A7+r553OGGV6dNFl3lCRkONF1qKKfqYDgXdaq27Y1HmrFJI0ETDLudKkDkDgi+55xxkui645mlbSWjPlIfTqPIHt/J5wt9TvsOXSOt9zM5XOtAkwiI1OgFlQdIB3Asc/OCXxC+YoTLExACq+n18UoDe3+2PX6bIySvbARgaqI2JNVVb/t84rdCyhGYjZzQpmDEWNge3/wA5w+lTZNcrSHs2QPlqsaZfMqAS3lPUl3yCTZr7VjNT56mQqXKo4NNsykHcHDTrGcgKwh0RZDEGEuXtdJYk06kkH3Nb79sKMnl3mZma2Cj1t/YE45CNK2dnPU6j8+fuaBoTNBm5jNvCIytMQyhnqgooGx77jFbo+YMkiCV/xCLZUG9mo7Ne/t3xUkyL+UXXV5ZOhjtvW4+dh3GH3gPJAP5xQtHF6pKrYCt6O5HF/fHJVp2NRtz7xT6lGrRK7MGcn1LV0ANhx74RdUypgZexZQwG2wPF/cY0OcQGNpHYKGY6aI23vZavfCnpOSE8w1NQsWx3/ck/xvjmN0vQMit7cs9i6+Apch5M0RQlkYERj/QtfVX6jiv4azJizcE2guFkBI9xwf8AN4av0JWd1Okc03AAG+KGWyrsi6QV0r9QvUQTyb4Haht++NqcZJmJQnFqxmz6mcKSSWOkWRye/wDjDbw70uby7YbMCAxFihyEvb7t/GMtl9UfqLE6b+//AMON14f6uZEjiGjyQtzOxNae6ADcE4kzxklUePMu6aUXK5crw8ygfByzi8tmEOliJFcbK230kXYI9/bBhgnRs1mVD9NkRMuCwCglKN76ifqb5G3AwYoi5JUTyUHJtJ/sVPEc5YxMGozLbuRW/wBJutu3bDbwdklmQNO5KQWdOxtVIP8A4H3xkp+rr5GjTrOohS3IU7k/e/8AOPpH/CeNDHN6CpAAaxWodt/a7/nCFjdrbxH9py78DM+JPF+YmL0GWKwoXji9jW1Hi+fSMUenfhmlRS8rOImZ1I9KDRdijwp3v3GF/iVAYplhYsTP9AtiaZ+K9r5+Mc9Uzmaijy9SLGUiFL6QxDc80SDZvth0G5bsVlWhtH0jonU0n6fmEU6khjKKy7awVNBgbO4Ionm8fOs302JIljqfKyPuv4g6lZRtXpAKm+5GL/h3xdEuVnWbWkrKUYxxKV0sALrbccV++KvU/EblRF6JoAoVVmGtgAACd9wf39sMlewpNMoZbJhInR2WxICNJ1Akjkdqr+5xwuTOoeWfYEngX2x74czIEwUgFXFWRfvVf/PbDljGIxIFd7NrGhqxWxJ5s86R23xNklNSopwwg4W3weZaWVS0TMx0kAKp2JIsV8fPG2JM6oiP5uY0/wBQ3JB7jviODMyoP+UsFqRHcwchjW5F2BzftZxLlMvE0bxIUzc8QMrSSEhAxIBVb9IO92xs1hXZW/n+FH6jSqXvf+sSRdaCnMCyUmGpGC6iJE2sgb7jmtr7c4aHNZFCsqyOxK2YpU9X0EEBtlDfuRvjP+IlI0OZYGfVZEBsIK4JHexxgmy6MsZaVmRmJdarSxq6buK4+1YvUqikzymm5NiKchqIBGwAHO1bWcabwtBOIZDGARJseD+5HYbc4q9QjRZWWN9UX9XGr2JHvh/4RLRll0uEkpdlNNZU70ORRNDkE3heZtwpDenilNNsedIyZykDCcRBZPU3mcr7aaI0nvtZwt6hnVOXSKNmXUzEaFK+YNydS0K3HPDWp9xh9kczDpkzWbA03phVqJQ3zR/WTyewwj6pPmcw8iSxpDl4wbZuLq1dX5ZuCCu2+I8Dm22+PH/hbn7NJKK3/n3Mxny3kHUvpBCjbbbjfm+SR/2x34YyH4m1XZhfxxvZJ+MRdezeqMQKT+WxMgLEjV2KWTa6d7/1Yt+EculOrCUh1DlRpohCSAd79XFHkEYsyJqDrkjxSTyq90Wc9loVf1z624NW39wCMK4c2UYerUACBv8ApP2xoc5mZpY1mEqZSMlvTo017Ba+rb2oCu+EXnReaCcwkoZSGLJpo2Pq5+aP/fGMUHw38+wzPki3cVXz6/0V89MG0kHQpID1ua7n/wAYi6NlJiZfLry9NuWsgpvVhbN7XtxRx3NC9H0ApW7KQy/ewSMOPCjeWmZd2UJNGEpgf0/q29vf5GGSahATFPJMm6t1Mt5aQ5pYIkQBY0DbHvfBuxe474MJMxlI3Ys3mMW3LE2TfckjvgwKSSoHGTd/2yaRNbRkxeXqK+hDzvVC/f8A3x9E8JdZOTy876XdGOpQw0kblSPkKfjCWTpkMqRThGIPpkQ72Rydt6PN4a52flJgw0xBCGFACzpG3Zgav3A98SSzuriuC/F0y1VN7Mr5ldGd0s6pl58uVW6FvIQpYbeptXO+wOMt18RNlRCIR+Iy5WJ2kJL6BwUAOkLd9r4vDDxDLcDRZhi1aTBJV12qxvdbEd6Bxlc8Jp2ZgPgswpmKjj7n274b026TJ+rWmTTIsr1UkskhsuNCvZ9BNAmh9Q+MMcx0gqZFR1YJ9WkFRv7A717+xOKfS+mx2ram81ZFpTpAsEE3uW29q4xrOp5N215tRHpZj6eQfg0RQwzJlUJJCcWFzi2xDkoo9Aayk0dMtbggHfk81/PGGEudaQ2rjVKbmkY6FijUA6FqtOo+1E2B2xL0OEFGjZ44jKtK0iEktZIKmgBvsN/5whyE51lgEUVpZWPpN7Hnm+R7GqxyL1NmpLSl6jHqnRxBomii82FwH89GLMgOzKyhjVGxZ2+cUl6nJPlxCr6dDEmqUyf06yKJYDa98OeiAZadWiYGwaBNhlOzIe3H33AOKXU+g6pJUjXTRLqp7B+ODwDtf2wxyiK0SXBmclkXlbQi9/UdgF+5YgfteNgYQmWjyzSRkK5kWQAbg0NJILbj1d99saDwv0FXjgUZZJj5dlpjShms7bHUf/adu4wo6l00aZdSQ7HSDEAN+AKUDn3IwqeZN0OxdPJb+gm6nktDoEp1Y+khdNkc1ZN717c4cdLz8aAtKpmZXHpaTQB22rY/Y+2KmWWmjTTZJ06WOkWOdR9u/wA0MWOvJlcu4aCV55bAVSAdBrsFFXdji8CbdWddK6Nx0nxb0uYAa3G59Eig89t7vkjUN/c4n8Q+G4M/l1aMmog2mKN6BVQSF70pAoaeDtj4fn9UbsroBZ1V3BP+Pthj/wDXpgqhJjZTSdIKsBxpLAbih2O+KKRNrvZnrZqOeeJxGEFadPah9N+5A/nG1ngEASRLdSbqqDe4H2PfGB6eqqykrek7D3+Mbduiyeaut2oKNcSXqUH9Fg0DXc4j6lbq3SLej4e1soHNDLZlmzMLlJoqeLXtTDlQeBe4G2Mlms47jRSBS1qFQCr2oEC/2xsfGOTjbTJGZYpC3lsslFdJ+nTROwOxJN4z2cMUccaEGHMDWkxAYpIg+lhQO57lf7YowNSimS9TFwm01QsyeZAUoyi2NBjY0+/H++GmVV2YQ8hTQrvde3bCV5lClY9RJ5YgC/su9b9ycavwJAjSqDuy/SK2Nc/7/wAYM70wcg6Za5qI3yXS29SMiNo2tXUfO/ud6v4x7iTOZZ0kk05Yspc0dQHG3Ax5jzG293/K/J7MYxSpfw/wU+idRcRzQq9N6iu9UKJNfwcXsp1vyk8x3R5JAUkEy6wIwNhXck18Ywiv5jPp2I+gmx39Q2HtiZ4JAgEopq1Kb5Wzi7sUnf3PMfUOUarjgYplc1OzOiiV2GoEkAxr7qCwF8bAYU9T6XPCVaUHcjk9/nFp+oKF/MNsLFaAdwBp0nYEbm/bbFuLOtm4/KALsm4LndOxo3Wn/GHLUvAQ9MvHcoZibWxck8Ab81/jD7LdTYRIqxh21kqq70VVRqkJ2sDj2vC7ORR5dQGJaWiTpX0qtDgsQGP2v2GJOj5bNtl2jRY00tr85iq+k8qzn5IIHP8AGMTinHcbiyOErRe65Nm5NLS6RcYIB7L7AYTZLJucwRobSPqAF8jgdt8MesZZGTLl89GhCaX/AOY9kMbKte/I9sM+mxQrLpXPeWYqstH6WsD6hZ2Aobn3xl9xOv7NJrJJOV7fQpZzJTQyIioWDbMjiv2NGj9wcQTdQmy7r6iHUaShNhht6Sf6SAB+2GvUJnpzml0jWAjoQVkJ39B99O9jjGdzDefPFrek8xYtZoEqTWo+9AY5i1/+kbz6F/8ADN3m9RhgmhDLGFZU2C+mzpB1f6TpFc4R5XLERl3/AC41UlnNUCBtVEG79t7rBns1JIJY0l/Kyq+ijQIDUNN8bnbFDo/VFOVzEcqh1dW06v0uADqGMKDvU/M3LMq0LmhWvW2zLN527sdRIAAoCrHye/vd4ZQ57MmIRZeJo40stJIQApblgaFX8WcZ7p8cfmKSdC6hbG2AB2N1vWL6TITpMbTPdAeYyggcGrF7e/bnFUlvsRRltuzyXp8KvGHMkpc7vuqE8kC927Cgdr3xWecItqqowfcAbD43xyUaaRGEjui7IrMSyr/SgPAvah7jFGaW9Qa9Rezfar2+/wD2xqrF3Roos0okoKGIoqGF2COP578jH0LpfUS7eVDGT5m7OQVj1MNXPLGyBtZx8fys1yruKO25ocULP3rGz8NdYzhyqpkwGaJiH2W/UxKsGY7Ctv8A24kz9PqSLcHVaW0MOtZLMyRP5roiEFfL0adztuzG7v4xmsp1uNsmYZwTmIm/JJXUCP6WPaqK37Eeww48ZZVGzLTS5lUUhT5QJkcPQ1LzQGr9sYiVtM5MZOz2p2v3+14bgx6YtX7UK6nK5yUq97Hme6dE9ujRAhgDpvTRFljsCa4oDnF/wvkbcFXYHjVQULQJq6O9fbEvQegzENNaVRIJYMRfPPf3PbFzp2aVpVCCRrpZJV49viyAbvthU58w5RTjw8ZOH5GizfQg2l26i0Tso1LfsAAR6h/vgxg+r9daOVo5I45tBIBkG4BJNfO55wYfGCpd0mnmak+8QZ3pVKJI7RTaga924JJ+DttiLqUUo/LIKpIwMUQZWNfcYfZfpCmdEmJ0E3YOwBurN9+NsUJVghzAmHqVXC+rZSO5vkV7/fGYZL2QTxad3sL8t05Gdg9kqKVQT9X/AFAj7d+TsaxVTKCHNGNwSBIBR/pPqFj5GnGu8O5VzmFaFYkbzSA7bxqoBYuTe4Uf/lhf1aWKTqs7hw6agFZRpBIRVOnfgEED7Ya5VFsSoXNJC/ypZPLknDNGlKgNDYkk6K5X574bxBFvkwOQsiM2nWCRYHsVG99qGNT0iCGGAyOmsZgaSoq1pmAZfYk0b9yMKYmyjhoArnzPplWlfk2pBsbHYr27e2J9TmV9no5M+nUzHmIooYYo4teldY8wlS3qOpxfb9qxrM712Jcm7ZlctNNKxiLQaS5hIsOSo27bH2/bDDq/hNERHf1xBVYSAU2qtye4BCg+xI+cfKc3C0EzMh72unfY/wBXt9jhkUpPjgTO4K72Zo//AKhFHlXjinZwraowwFqDue1arrf7YzxthG5tjqOkEbEg3Q97PP8A5xXpaMjtTBrCKOD838jFnriSBYWdSuxqxXe+3HvhvkhLt2yxnoNYaVpWDlqKeWd27hCKU0KO9YVSZ2kCptYtvk3sR7YvJ1WXRqH0qAK3IL1RO4+qvVhKxJO/2GOpGJPyG/hzMqZ1V4/MEnopdm9W1r21Dt78HnDsZCMNKregqxpasmiRR9iPYe2Mx0hykyODpaNtQNX6lO398bDMZVXiaZD6rNl30kMf8m+2FZnTQ/BHUn6EMMYKM8ZAky48zWP1jWoKfYg4oZuQFWeOOIvMxJQKbiJO25FG/wBhxhh0DOwhXgmmMZmAX0LaijYtr7nYmuDhkvTItcwRmcJQur239Vdx7HHFKu7Rpw1d4zvScsqOZJ4BLH6gDekh2oKX0mqB7fJw46F4Wk8lp3kAik/5sUVFvKDUWXmmVu1XscSHprqrw7aGXW+sadVA0Rf37HkYk8M5SeJ/yzBMr36dXqBNWFvvsLGxHONwdtpi5RUaaE2ZzOTgP5OXeZhxJmHDD7hEAU/c4z0jyTzEgFpHN0ABZA7DgbD+2NR4m6QkGsSrImo6vMCen1D6RvX12DW3thD0DpryyIq0CSKvf+3fGopIxK26N10rW2T8or5SxKJXkH9LMLFns4N7bbfBGKvU8y2ajdskY4kVgkyikoNZ12T9JI+kcYt+MczJlumZSAE1KWGiQepI0v8ALYj6lDEfbSKOEDFJowkTRQZVKaRSWLlj71u5sc2BhU4JO/n+lEc0pRq/n48yhnsoshHlFpio0yPpJBb3FCwK9+awYiPW2jATLkxxrf8A1Mf6nPv8dsGNrUhLcL3Pc31+V9SxkKNRcsB6uK2PYV7C9ziGHLpIiuLUIAHUEnVufVfb7YrwwERlRszlqJ/pVQa/ff70MaXwT0wPFKwKAEFWLe3bT83jOSSxwtG8cZZclPxLPR5SGYJ9JFElgtcAEmjfP00bwwz/AIejeQ5hxIoBUMxAQMxoCkovRsbmsP8AoX4LLyQBnKSlaBddiSdj7AnaifbDPLRxeXLG/rNm1J5/UpJPY/7HHn5OocaaXJ6MOntNS8PAWdUzhCPlA6Q+VCsimOPUSAQSFZmG91tWMPmk0yKfxCuW0yh/L0MB9QHcc2CBtjddW8SIyZQrFGvmWs3p1EIFI06udicfM+sTqERTXmJ5gAG5Ks9qCf8ASO3zirDuiTO9L3PrPS87DnMm8WoJmXUkgOwG5I7NtY/Sdhj511NUR39TAPelTdudRA1NvuAtlT8/bFbw1HaoPMEbvqPmSE6Y09wByx359u2IupZsmV8v5moI+0gKtqFVeoCr+Qf8YoXkJm738ytF0SRpLIT8zgahZbY+i+eas7E6sGeziuQtO+mQkq/p1bAEbXVEH9sSSdO1QahKtBgpRtRYaRQII9NEUSOxG2IpcgsJADhrFkjt8c8jBaZjS1sPBNArRoICYkUbE0WNbue3vS37b4ikhecOIItMQ3O29Kb3227Gh7Y66Bn0SYrNZC1RAtjewCj3JIw+6s5hPrGXy98LK9vv3IjvTiKc5Rlsj0ceOEod6VfsfPUhGp2rcmwvG/8A2w8zZoQeXrldWOwBFSELxV2OQD8fOPXgV8xVqS6symM2rOLOkE1V+x3x5kcxPHUQcxB23erK6SbG2/civjFTlZEoVsSeJ8jKkojqIMyAsRQILb6WvfVvRG3OHHhrNSiJo12b6bUL3G+tmB9I9q5rvilnoMsrJ+Y82ghS8Y7kar2sk7887D2xz4XLlp0RvwpCq7O+5CWRW/csVP7nCsibht4fPqOxNRyd7h/PoPnjzUbAO0UpQVboK0+wO21d6xm8l1Z8vmHDRRyxPqOklQ+kjbS/cgEUD/SPbDfr+WyiwwyyyzS3aPIlaXcbn6jfFdqrGJ61NGzI0IKqylKfehexHtzyOMbwqdvU/Y51MsbitKqvU+z+HOu5fMK0SI1BQxach1ZTQIYdyBuOR84RePPDqZYw53KBBGGHpBBW9yCo9tiCv2x80SWSFbjlbTvYUkc4ZlXmjQAMSNgWYkfsLobe2HSkkhEU2/U2GQ8jqMg/G6tap6d6jRDvzyGvveOs14U6cCEMyqf1qmYPz+oitr7j9xir0LprwIDTOWH1gEiuwJ4r/T3xl/EvTI0LNl9QQUJKJIJuyf5/vXzhGLOpScSnP0zhBT+6H8vgbIkkJnHFchjGe3IIPB3/AIwYzfhtSyutuNJH0nbe/ke2DD23ZNFQa4G/VOixzGSdGVFSQKDZZZCR3AFRtQGx23GOegzeUCiqPy5L0H9QI2s9x7/fFHxL1NpMllVd9cqk+Y9ixudKMRzprEWRzP0yAyRn6yoFq5AIvkFdiR3wqULjQyM9M7+bjbN5wtIxlIOh9kJ1D0/p54vFmXxUzMG0xx7USASaHAonjCLrPXppwitppbAGkcX3oYiyeWdCtxhwvqK2d62o1hfYxrvDf1EtXc+5bknmnFJ5jHc6FLAaRVkBU7Xub774qdF6ajTtpOkhvygzULFfqNG771ifN5kvGzlwrX6UX00DyRW429ucJ8pkPNlSMvSuTbHsAL3Hxh8No+RNkTct9xzEkcWr8V5gCgxUi2CCbrX2J5vfnbHiGEsRBlvKaP1LrkMmsd7JoH4AHbbHpgEaq7SNKgb0ox2bT3ZQff3w06l0eo4s15h9cwDg0UW+NIA1Cm2r98cU0n9Trg2voN/DMMT5d8pK8ayMAYXLAhmarBoCnBHfs2M51noXks4s+gkEEAFT7kex9xeNH406MkX4ZKLPoVUdjQYLxTcHmh37nFJ8qWjjmW5JEQF9W97kE/PHH/jCpd3vIfGOrusW5vJGMwZhVKjT635o0VuvhgD++L+RysbB41iTN5qJTJK0gKge43+uu17fzixnusxvH5SAUyHzSbKoCCABfu2kgdsZhepy/hqWVozRXbiVKHpfa9hsD7bdsGK5LvbBm0wfd3Iur5hgscqxwxENa+SRufdlHBw+zT+cEzwZCfSZYwKJZea79uef2x8/IofP+2NV0DOKMs0RkRRq113NjSw96rth8o6UTQnqbTPOq9bzMtSxnQr2ajUA+na/SOAKF/GKfQZKzGrM7xsCJgxrUprv73TfsSMaPKZnysk0cTGyoJIoEL2B7+/HvhVnyFjUklpCW8yxYN8ffC4TVtUMnjaSbfqa/XmFy5WDIR5dFcMjzMCCW2LBnG+wG9jbscYTxNLI8i+bLHIygk+WbVd/pBoDte22KeazMjimLOqaRdk12AIvnsMX+l9EMiF3NUQCp5r7dsa2grZlKWR6YhmssDEGB3awVqu/t84u2IlSNWLMGVtAHN+kpfuVpqIFUcKp4lV1WRmVboG9hXFj2v8Azi1PmXacqzizS6/6dtjeOpXHzBupeVGrzGckNxxsI4uXlJ/kbXTYSZ/L/lo4GjJlSym7MhBo97sn3xP0mFYo1gWISMza5GkvSK22Hv8A574q9bkIUu5kkKXoXQFiQXVkA777cAcYnxRinpiV55TktcvnoZn8SF9JRWri9iB7YMVZZCSSdyeTgxbR5mpmjyqxzSwoukAuwcFKCr2bV32HHveLGWz5QgLtoUrxX1NXt32xPl4Ykj0EFGUncck9gw4rV3w06r4tZIFCjy2Y6CBV6e5Fjb3AOwvviZyuSSLIw0xbZ30npkcJR3UvJ+mMVYoi71bUosn2972w76rn45AI1y4jJoKxoMdgNW2zA129qxR6N0zzCk0LN57mMuhOqkLHTqveiB6jexK7Vi74g6xBO3lRsF0EgBhV7/Up2IN4myuV7cfPYu6dQaSfz/oi6v4bkEamZ40NkLuKIvjTWoEfxv7Yx2W6gEzcTt6kRgpHFqdj/Y/2xtupTs2VKzEGOIsUdqtmYqlD4Fg7VZ+xx88ziNrJI3FXtxsBirBG47kHUy0y28P6Nj1joRikddwt2m1g2ffivc+2Jeu5F0ycciHUjSBJVI22B0sverv9/th3Becy8RsIyNoDMCAOe97grx7V3x11B8tE3kJ/6hHpyq/SBoo+s9wfVz2AwpSlGVPeiiUIyja2sX+LOpuzx+boeKMqySA1a6bAVbsNxsNhWx5GF/Q1aJHjkmQedTlNegLq1HSXI2Y817HEfUIEWIC1MKuTpuzGDdau9En9m52OIOr9JQokpkb1vbLo2BYA2rHkb8djq3xQ2uCVKXK8CrH1KJyaRlhVrMV6tfsC23Nb/wBsQdYznqZiqhn+lBVRp7bHmtsW+mMiTiNRriY7g/qNHn2vHmS8OJNnlgXUsbv6XYUD6QxTuLAsCjwMcVJ+5x6nH2EByCmyrrxqBc6bAB2Hu2oUBhnkMqIEWSYP6wSCq3oANWfkn9hjY9Vy0EcxSCJ6ipLFHXIxGgUQQBZs/APGEnVpVglOXmcyo5fU4YUrltyhB4HBB7/GOLI5x4O9ksb5FIlYkCQ1tcb6dmHt++O2z6+j06mG2ljttxQGFuakaMNAx1BGtD7fI9gfbEcu8lKS5vmud9q3xtY0ZlmY56DOZpYIFRa83zJTv6j2v2VRQA/fGq8YzRJ5a5lBFI6l7iFgeogb3RBAB/fGY6Jkkjmcn1Okbll5H2PFMN1I5Bw6671yRokEEsEsCRKnly/8xSoo6lY83fGFZI6pL0GYpaYP1/cxPVHBICuXX5/847gV9G1n37kD3xDlyC+pqA7+39uMXZZCIzpIAYVzyTz/ALYfxsTrdtjPpnVPLQqoJbejfHvQ7n4w26SGky5jllWCJ3YkFbZmK1ueeO32xldBEWgRljLGGsjdWV+VPawCPm8Sw9YZY/KclyLonfQNtr+cKni8Y8lEM+2mfCBfDUzO4AFCqJIFg37/AGwYJeqOwUeZwNrI49t/asGNrXW4l9nexqvFxjjzPlxB5HBGs/p1XQJse+FmeyN5hfMCEAgMSdiAaJ+a5+2HviTLf+rkYyxRxiU6rskterTpXc+kjuORiPxRlIhO6wCaVivmnb0RKwH9I+O5wqEVFbFGSTk9yLO9YDyzmK8vnrCbtpRowSKUVVsoWifawd8J8/1EhS08IWXcA8Fm96I07XyMUDnCVIlUTBB6dR9S1Wyt9Wn43GFEsrzOBfJpQW2F9rOw++GqCfIh5XHg0nXuqCbK5b1kkJoMYXSqhKqvc6tz784VqJmDo0JZxGW1sGDBBRLHs1bUf84fwdPGTRisoeT0sy+l0GxFe25P1Dtt74oZbrhYThUby3jp1LE0b9ZU/pUjbTxxjTfkYq+S5ks+AnlFWZCgtL5YH7djQu/bGgU5qXLsrmPIQKAFDLu4J9VEnUKHatz7c4S5VxmY38pFEiJrXQPYcf8AUBvhXH1OOSPVPC80gPpDTMEKj3QCzXcA1hNamUatKosyxI0yCBmaOQmPU+2vsbHHP3xssr0eQ5JMu4UIlyAliSqlQabb6QdQB9yMYbp+ekzmZjDFI0j9SqoCqiqRQRfufud8fT807RwmYkuoWOFr2BsE8VVWyWPjHMsXVG8Di9zFDoflyLpBem9ToQw02dgKvf8AxjT9I6ogWCKXy4iTp/MQ/pNjcHkg7E8EH7Yv9CzgOXdY8syoq2DIPLTUO1n398YbxG8rn81oSBuqRMGrcdxycT4pZHK5Lb3KMkcSg1Hn2Nd4p8BNIC+Wn0NqDjdipJB/Xdi7Pvt/GPknVMhLltUEyaWu6Px3U8UcbnLdfeI2XmEZU2hB0sDtxWxBGxq9sLOt9WjzC1JpYxqdAI5IFAHvZ7n33xZikmqSIs8K3swztffDjpsB0+dSgEla5v329sPMzkIXjQRABDbIWUXwCyXVkiifkD3FY76N0okvGUYkE1pB9rJ2HHBHvgyZFGNmMWFylRnkUrOoQkltj86h39/fC2S9TWdRBIJ9/wCcaHqXTzFKCQyEcXe/2/bFN8nsZaLWLIA4o1Z+Pn/vjUZpq0ZnjcXTIRlaQEUSWqq5quPizWGsokMdDLhFoglu9b/yO38YYZLpkb5WORpI1dkkCIzVZDim4+T37L74WZvLKpIfNo18eWGZQfck1+/wTjLds0lSKTTExquoqou9N21m9/5OKEjemlWl7k8nE0Bb1Gth9RH+ceHKsz6QCb4//WGcC3uUdVe2DFh8m4P0sfsCf9se47aMUzfeLzH+Nke0mQtQD7hmAoBqPFbA+wF45z3XXljrMZlYUjIAy0C+pq4W/pCfcnGJwYX2fmx7zeSo9gg82VqPJJv4JxrOj+EYX1a/M2UEkMi0x3pb1A+mjvXzjMtk5BEJihEbOUD9iwAJA/Yj+/scRwRF2CrVsaFsFFn5YgD9zjs4yfDozjnCL70bNVF4FkfzGjnUwgetnNEEcB9N1VDfihhR1rw+2W9JljZWAOpTYcH277fI7Yp9R6dLBK0MyGORSAysQKvg3emqP1XXzjnP5CSBzHKoVwASA6NVixZRiNxRq+CMCjLz9gcoeC9zqPNhEKJtuacXbH5+NsO3VY4AonSS2OpAxNAqKGll2o3uD7YzWDHXBHFkaGHh2RFzKCyvmqUs16Wf6TvtQaucazxl1xPK8pCWZpC92aCAEBdN7MW3+aGMl0Hpf4qeOAOqNIdKFgxBY8A6QSPvi63hpiuaMUqSNlNRmSmUhVYqzpYplBG+4Ndsa0nFNpUbbpWZjEsLZvOMDKlrl9NqNYK6WNG9x2F7jGQzsmVXzPw8M9pq/MdiQK78e/Y4qeJ+nRQPAITIUlysU35larkDEj0gDahhfAkZjlLSFXXT5aBSQ5J9Vtfp0rv3vjGdCNPK2bk5jN/hndM1l/r0SG/UbAKgAAgEAtf/AE4wkqySzUWLuxqx3r2/YYaeIemRQx5N4jIfPg8x9ZBptbqQNIG3p2wlxyMNPASy6uf5Po3hvLiTJtASjTn6EbZrBsaDYF0x+RR5xe8P5eaJ9GlAVby21n1JHtpvjYMxr/Sw9tvlWPcZnh1xpjIdRolcUb/rEU2r87LAgHcqa2H2sXiPpXSPMjmMJKshUEA0PL3Dpwd+9mxxdb4weHPQOnRTR5wuZA8GWaaPSRpJVlUh7F/rFVXfHMeBQVBm6l5Hb+ew4HVI43R2iE0cbEGMqoILWFeiKKkEij9LD7YzfUZsqdRihlvf632H7AYp4MMUEhTm3yXPC8wMyxSSFEktCfvwD8YtvlHglK7EgenvsSN/vWFGDA4WwjOkMsz1eRTSMB7374MLcGBQivAHkk/EMH9/gYMTZPNvE4kjIV13U6Vaj7gMCL+eRjZg2aKkmSz2SVtTZRVnQaaAaElcwQdR1XrY8DYDnGKywt0H+of5GLmV65mI5Hljk0ySAh2CR7g8itFC+9AX3vFSHMMriRaDA6gdK0D7hSNOx4FUNsBw2T5hc+z5HMuEzEUjpk8w3Bp2Ay8p/pJ+hux2+DWn6UurqMuYVtWVEK6KuncqlsA62F01s1Ww5Gxy2czLSuzyEF2NsQqrZPJIUAWTuTW+LcPXMwkrzLMwkkFSMaOsGgQ6sCrDYcg+/OABx0vL5TMzmGKBg0sB8kyM61mlF0oWUjyn0kAMWIZuaFY7610uKGOOcZdBHJl0pC8vpzWoiRSfM1ekKzaSa3UfOM62fkMqylz5ilSrChpKkFdIAoAECgBXxjmfOyONLuzLraSif1vWpvudI/j5NgDfwD//AGWS/wDvp/nEnUetmF89FCgUzyypNISWZk81iUUbKinvsSfcYTdOz8kEglhbRIv0tpViPkagQD8jfn3OOM5mnldpJCC7G2IVVsk2SQoAJJO5qzgA3+WlV870rLSRQvFNksskmuNWYh4zw5GpSDuNJG+Mz0yJD07qFxoXifL6JCvrAeQqyhuwIUbD3OKh8RZnzY5vN/NiXTE4jjBRRsAtJVAce1mqs4gTq8wSWMMoSYgyqI4/UQSRfosUSSKrTe1YANlkshHmMx0WGUakbKElbrUVbMOFv/UygfucI8hWayOfkmEavAsUkTqippZ3KmP0gWpHCm6K374U5jq8z+VqkP5IAiKqqFANwFKKCADvV87844zfUpZVKu1qza2UKqhnP6mCKNTUTu1nc+5wAazqWRhljJgaNYRLBFNE8QjmyjFgpbXX5isQ9m+SL4xPFkY5OqZnIvGiZZBMq0igxCJGKy661arUElidWs3sRjH53q00oYSPqDMGf0qupgKBcqoLkDu18n3wS9XnYMGkJ1IEY0upkFUrSVrZdhsWI2HsMAD7NdU8nIdNljgyqyOJ/MYwI2vy5FUB9YPI5Ion3GGpjihzPUGgjVVbpXmmEi1jeQ5ZjHR7C70n+quNsK+o5x06b09EeI6Gmd1/KkZGaQGM02plJUk7V84Q5XrE8fmlJN5gRKWVXLg7kMXUkgncjvgAddSzarl+nZvyYDIzTrKoiQJKsTxaQyadNlXKlgAePbEvimJcu+YMaQmPMuj5ZjDGdMJQOTH6aXZ0Tb2Y874QJm5ZlhyxdBGrVGHCKqFyAWLhbAJosSTdWboYm8QSnXHCZRKMtGIlZTqQ0WY6DQtQzlQa3CDAArwYMGA6GDBgwAGDBgwAGDBgwAGDBgwAGDBgwAGJvwklqBHIS4tBpNv/ANO3q+4xe8LLEc5l/P0+UHt9RpTQJAa9qZgFN7UTeND03OK8/TUlkDvDLNm804IIDbSlNXGyQDVWwLV22Dgi8QZJMtJJlvLJkj0gylmBLgW9J9OjUdK7XSA2bxP0Ho5ly2Zmjj8+WFk/K9R0xsH1S6VIL0Qq1wLYm9sIZJmcl3+pyWb/AKmNn+5w46TFKiJmMrOEzCSMrKJFRwmlCrgMRqQnUG5HpFjABWmjGYkQZaKiYrkRSdIZdWtwXY6U0gNZNLZ3xXzOSkTQWXaS9DKVdXo0dLISpIOxANixfONrnetQSS55QYllzWTjRpFIEbZldLSKG+kLIRp1bKSLve8R+HOtQZOPJJmKdkzrZhwpD+TH5QjF6SRq1/maRZpBtZAIBlpug5hUZzE2lXCNpKsVduFdVYsjE7AMAb252xN1XJTtmWibLLDKiLriRdAUBFOttyFtSGZiQPVvWI+p9HeLWonglVyArRzo3nbmmKhiVrk+Zpok73jb5vPRnN9RVcxCj5rLQDLz+YhTVEkOuNnshdZUr6tvT9rAMTkvD88k0MISmnryyWXSyk1qDg6WA76STYrnbHZ8N5gzeSiB3N6Qrx2wW9wNfsLrkDDXpPUpEz2Q/F5hCkEwNB0ZYQXF20doLIBNE0BZrChnkyeaWVTGZI5fMXRIjg010ShIGodjvR4wAVR02QxNKFBjVtBbWlavYeqySNxQNjcWMVcP/GSQxzGPLsGiJM61wPPCsq1/pi0D+cIMB0MGDBgAMGDBgAMGDBgAMGDHcKgsAzaQTu1E0PsNzgA4wYcCbLFY1KkaR6quyxf1WQov8sCvYsRtyPf/AEehhUmrcKwviqBIurB3qq7b4zq9AEt49xoJczl5Xo6gGZiF/wBbKFB1dgCoIBoer4rFLq8caMoiAB5LWWFdjR7EU1EWLIIwKXhQCzFuHOBIyqIRIylHkLXaNyFXT6SRsTZsE8XhlPnsu5kUrSGQlNA0elR6Lod/UGuyNYPbaJPwpKhY2b6NZZmAAttbbHt6R/P3PNXoAnx5hlkjlrYy6qv0qL+kMp5sbldQ52O+JMzLAABFwZNTawxFIDoBF7g6msDffnsO6vQBVgw5zUmUayusMfcbAaqGy1ZCd9rIs2TWI8zPAqSeUW1vqG4OysyGt9tlDL86v4NXoAqwYdRzZUka9ZSlpQtUdADeoG2OsauaIJ74n1ZRQsiq1al03qJ1IdTbXRBGgfuR2JxzX6AZ7FnprxLKpnR5IhepEbQx2NU1Gt6P7YutJltz6i1tTHUb9Jokbb6wLHFOeaFQ9R8rT6E0sXNbn/lgDSSCTRJs/t847q9AKuczHmSM9BdRsKOFX9Kj4VaUfAGIcGDGgDBgwYADBgwYADBgwYADBgwYADBgwYADBgwYADBgwYADBgwYADBgwYADBgwYADBgwYADE2Xyckgdkjd1jXVIVUkIvuxA2HyfY+2IcbvwO0mUgGc8+M5SeYZfOQ8sqNqUO9D01ZIqtiOb2DhhMGHvjToC5LM+XFJ50LoskMu3rRvYj0tXGobHbjCLAdDBgwYADBgwYADBgwYADBgwYADBgwYADBgwYADBgwYADBgwYADBgwYADBgwYAO4IizBRVn3ND35vG+y/XDHmZZ0yOTWGXLiGTKiZAjb7OaFWCOCBt874+fY8rAcNhmc9M3TUyLwwEQyM6TGVCyiyxVRfezuDuNq74yGPKx7gAMGDBgOhgwYMABgwYMABgwYMABgwYMABgwYMABgwYMABgwYMABgwYMABgwYMABgwYMABgwYMABgwYMAH//Z"/>
          <p:cNvSpPr>
            <a:spLocks noChangeAspect="1" noChangeArrowheads="1"/>
          </p:cNvSpPr>
          <p:nvPr/>
        </p:nvSpPr>
        <p:spPr bwMode="auto">
          <a:xfrm>
            <a:off x="155575" y="-1389184"/>
            <a:ext cx="2438400" cy="3455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7" name="AutoShape 12" descr="data:image/jpeg;base64,/9j/4AAQSkZJRgABAQAAAQABAAD/2wCEAAkGBxQTEhQUExQVFhUWGCAbFxgYGR4cIBwbHh4cIiIeHB0dHCghICAlHB4gJDEhJSkrLi4uGR80ODMsNygtLisBCgoKDg0OGxAQGzQkICY0NzAsMC8vLC8vNzQvLCwsNDAsNC8vLC80LDQsLCwsLCwvLywsLCwsLCwsLCwsLCwsLP/AABEIARYAtQMBIgACEQEDEQH/xAAcAAACAwEBAQEAAAAAAAAAAAAABQMEBgIBBwj/xAA+EAACAgAFAgUCBQMCBQMEAwABAgMRAAQSITEFQQYTIlFhMnEUI0KBkVKhsWLBBzNy0eEkgvAVc7LxFjVj/8QAGgEAAwEBAQEAAAAAAAAAAAAAAAMEAgEFBv/EAC4RAAICAQMBBwMFAQEBAAAAAAABAhEDEiExBBMiQVFhofBxkdEUgbHB8eFCMv/aAAwDAQACEQMRAD8AyuWzvksqiMu8gOnfYE7VXFYveBOgRmSSWeaOHRqD6yoCE8cnfv8A2OJ+peFs1pjMcDFkvbUo7k86se9C/wCH7uzjMRmOzqDsFkP/AE8mvvWPPw9VhjG3JfdHo58cnOkT9cz0OYkkXJyaoYwGZ22GpdvTf1ajvtzWEYajC2jRqIEk5F+WgbSNN7A1v840LeAysq+WpCrySRpsWfSvO/HbfFDqvgrNFGEYaRWYNoJC0RdV6qO3bHH1GFzvUq+p2pKFVuZ/rGakDyx/iFmRNdKvJHAY7c7jHvhrKfmQFmW5Nwp+FYgsPYEWftjT+HendRyepYsvVSkg/lkOjH9Vte3bj98anqPTfxTO8mV8l0CskkWgNIV+pL1cNuBYGzb0Rh7y4KpTj90IipuVtMzMnRfxGTXMRkAa2Ekk/wBbmxoKVdKRfpqhtjH9SynlPakGQIdPtZrgnuBZGPqmQ6fMHltCIdIRI7G6bEAU1Aj37m8ZjxD4RndiIofTdgjSP7FsSR6zHrXeX3RZPp12bfiZ7JZgKi5YTCOTyWLzFNWirYR7bhd925s4zeZzCFAq6yyG9bHc39QA7DgjvjSyeEOoDWq5V6bbUHjBK3wfXwdscdO/4e5sv+dA4jG5Cslt/pU6jRPudsVrqMK3c190QyhOTpIrrpMKjTIxKrpKsECm/wCn9S/Jrezxi8VM0Kw+Y7DLOaLDksBdn+kdu++HHUvDkp2jyUwisFg0yBqAqtYawPt7YsdJ6FnIomrL0pe/JLqxrt6id6G1k9sIydTj02pK/qinHj71S4MZJBIAAumr4AJNfbvhW80qa09Sa1BK/ZrH99x98a7rUOYSTVMgjNAhRVFQeDXyN8LZswkuakzIqNtSlU0hgCKsLfuePYavjFGLJqV7CcuPyM9mstvRJMncBSKvsfn9sT5TpRBDTApFdEkHtyP2/wBsayeNREkit63J8xTuAQdvt32xFNGjMY4ppATG1KF1qzMPWtfpIH6vvjSzJujLwNKxKGjeYoijyhYBrYXw3F37k++LOZys7qI0V2EYBav0k8c127YjbK+WPLAKOp9Xve1X74f9NiSTzA8DySiLSUGwIsHWdwVYber2OOOW6NQjsyPwxOURvzDCRLH5jH9QJ06Cey337Y98SxyJJKr55dSsR5YsgDkKWJ37b4V5gLG8irGyBkI0OxNNWxJJ3F4U9c6o88pleOEMa1GNaBoVx+2BY7d/g7PLpVfkW5iYnbbYk2O5Pz+2HXT820yaQC8t0AzbFa+eKxnjhj0xkBTUxADjWKsFL3Nj2HIw6StEsJUzqbLgE62tv/8APgfF/wDbBhh1npLh9OtCATpdCSrgmxQqgAKFY8xlSXmbcHfB+hMGMhl/+ImUetKzm/8AQv8Af14v9X8TRworTR5hFdSQdC7hRZ2LX/bvj5D9HnutLPT1xq7GkHUkcoBfqVm44CkA2b9yMSrnIzxIh/8AcO9V372P5HvjHZnxdkYyt+epk5ACnSWbXTHUaYk8WdgOKxFF4qyJElJmQFKqxpeRpoD1+yL/AB8nDf0U+dLMdouLNs2bX0hSGLEVRHBBN/agT81hZlI9WazaszlQIqHmOAtq96ab03XbCX/+XZOF0XTPqIBUBVPK6RdN2Ar4vFRvGeUE0hAzuuUDUFVOFsLW9jk7g3jsekyq0ovj+0ceSO2496Z1s20JuSRZpUVt90j0ks2kHddaoaG5323rpp2fN5QkSxhoJmaMuR6laEDUobSa1N/OEKeJcgFQKs8DQEldlVhrvUTqY6wx+q7N0edxai8TZSWSKRWzHmKrRoKS7aiVpibc6Bz7Di8MfTTu1B8P+H+3kcUtuTS9Y6gYI3k0alRGdiWCj076RsbYi6FVtyMVeo9cMRzFRalgiWZjrAtD5l0KPqAjOx2PuMZjN+JMkfOjf8WWVXEq+jUyyUW4athX0kEAV8Y4m8XZB1fUc0RmIRG50p9C6hR32b1tx/V8Csx6OSW8G/v5r18rOvJ5M0PizNeZlM8iKrCOJg+o1RMevYaTZCsp7bkb+zPM58oyKU9LOqAlgCdQ5VaNgHY2R3/fFZnxZ0+SOd2bMokihJQAo8wlSo2BNNpB3GnYAG6AxYzPinJB/wAxs0jt5coVgo4A0sOdio+njckAE3jv6SelJwf2fil+DmtXd/Nyt/xVzpVoo9XpIDV7fWCR99r+wx84jUiQE8XW+3840XjzqqZzMJLEr6EjCHWAPVqY7bnaiMJ5oWkoLSkKKWvqIoc+9Y9vo4dngjGWz8RGRuUrR7JnQH9VsgNlUBo/O53Pzi91HqaLJlpsmGShpYMPVr4o/pII/nfCdcgWQ6EklZG0symh9lWrO974kykggayJV0OjvHIv6VbfTxexI/fFOiNi3OQ8l6zG8gk0DUw9YJJW9qK0bG21A7V840GS6Yip58khiU72GPPsCNya7f5xk+rZJlZyqjTqJ3ZdS3TBSPq2B574YdA8TwJqjzaNKm2nSASpHbft2NYRlwSdODKsHURjamt/AVeKs7K8hm/MaNqW3UC9PG4UD9+cZppGY2TZONz4py76i2bLoCCsUIAC320lWZSq38EnGZ6Llg5aOlLavUGOm1W7AYcEn+cUxl3dyLJG57C14NwLF4Y5ZViYFHDAijrWgT3U7/3xoMl0hRHqFXuNxvfv9qxW65l0kUOkenTQJB9J2o7e99xhfbRb0jP08ox1DnqGUSSODyZKTy7039LHkf2H9sGMzlcwVv0iroVgxjs2uGMeVPwPpfReixQ5uOKNV0xjXK212NWmydjRI/cYWda68k3nieUut+hqBbSCdSgbCzex4rFzJwgrIHcRub1kcEjhF+MZ7P8AQg0sYJ0oxsOTt8nbteFLItdNlkoNY7SMpmM86mdFsxz02l1N82rj2auGG1E4f9L6XIuTd5SFDkOuphZ22P7ji+cazw34ITyHnnJBq0SibVRY1fex6bG39kXi+NZSseWhYQRGrJ2LABS98c7fc4qn3lXBBBODcnuKYcla+crghWCgnb18gC9zsN9sOYJUk1yhaeSQKGoAAKOBWwJN44k8OO2WWVNQqMyOKHIagTv3W6+2Ict1lPw5yoibQPUzlgLbktTCqv57YTkjJ8D8cox5IMw8bZgUdEYKjVzpHc997N4U/jZcvmX/AA8gaRXcK5FkFhWtSdtQGwPzhnnJU/CgxvrLPTWmnTtsB/nCPpwJkokUwo2prkHVYOzDm8MxcNsRmptJHGWldijKC0o1amHq1A7+r553OGGV6dNFl3lCRkONF1qKKfqYDgXdaq27Y1HmrFJI0ETDLudKkDkDgi+55xxkui645mlbSWjPlIfTqPIHt/J5wt9TvsOXSOt9zM5XOtAkwiI1OgFlQdIB3Asc/OCXxC+YoTLExACq+n18UoDe3+2PX6bIySvbARgaqI2JNVVb/t84rdCyhGYjZzQpmDEWNge3/wA5w+lTZNcrSHs2QPlqsaZfMqAS3lPUl3yCTZr7VjNT56mQqXKo4NNsykHcHDTrGcgKwh0RZDEGEuXtdJYk06kkH3Nb79sKMnl3mZma2Cj1t/YE45CNK2dnPU6j8+fuaBoTNBm5jNvCIytMQyhnqgooGx77jFbo+YMkiCV/xCLZUG9mo7Ne/t3xUkyL+UXXV5ZOhjtvW4+dh3GH3gPJAP5xQtHF6pKrYCt6O5HF/fHJVp2NRtz7xT6lGrRK7MGcn1LV0ANhx74RdUypgZexZQwG2wPF/cY0OcQGNpHYKGY6aI23vZavfCnpOSE8w1NQsWx3/ck/xvjmN0vQMit7cs9i6+Apch5M0RQlkYERj/QtfVX6jiv4azJizcE2guFkBI9xwf8AN4av0JWd1Okc03AAG+KGWyrsi6QV0r9QvUQTyb4Haht++NqcZJmJQnFqxmz6mcKSSWOkWRye/wDjDbw70uby7YbMCAxFihyEvb7t/GMtl9UfqLE6b+//AMON14f6uZEjiGjyQtzOxNae6ADcE4kzxklUePMu6aUXK5crw8ygfByzi8tmEOliJFcbK230kXYI9/bBhgnRs1mVD9NkRMuCwCglKN76ifqb5G3AwYoi5JUTyUHJtJ/sVPEc5YxMGozLbuRW/wBJutu3bDbwdklmQNO5KQWdOxtVIP8A4H3xkp+rr5GjTrOohS3IU7k/e/8AOPpH/CeNDHN6CpAAaxWodt/a7/nCFjdrbxH9py78DM+JPF+YmL0GWKwoXji9jW1Hi+fSMUenfhmlRS8rOImZ1I9KDRdijwp3v3GF/iVAYplhYsTP9AtiaZ+K9r5+Mc9Uzmaijy9SLGUiFL6QxDc80SDZvth0G5bsVlWhtH0jonU0n6fmEU6khjKKy7awVNBgbO4Ionm8fOs302JIljqfKyPuv4g6lZRtXpAKm+5GL/h3xdEuVnWbWkrKUYxxKV0sALrbccV++KvU/EblRF6JoAoVVmGtgAACd9wf39sMlewpNMoZbJhInR2WxICNJ1Akjkdqr+5xwuTOoeWfYEngX2x74czIEwUgFXFWRfvVf/PbDljGIxIFd7NrGhqxWxJ5s86R23xNklNSopwwg4W3weZaWVS0TMx0kAKp2JIsV8fPG2JM6oiP5uY0/wBQ3JB7jviODMyoP+UsFqRHcwchjW5F2BzftZxLlMvE0bxIUzc8QMrSSEhAxIBVb9IO92xs1hXZW/n+FH6jSqXvf+sSRdaCnMCyUmGpGC6iJE2sgb7jmtr7c4aHNZFCsqyOxK2YpU9X0EEBtlDfuRvjP+IlI0OZYGfVZEBsIK4JHexxgmy6MsZaVmRmJdarSxq6buK4+1YvUqikzymm5NiKchqIBGwAHO1bWcabwtBOIZDGARJseD+5HYbc4q9QjRZWWN9UX9XGr2JHvh/4RLRll0uEkpdlNNZU70ORRNDkE3heZtwpDenilNNsedIyZykDCcRBZPU3mcr7aaI0nvtZwt6hnVOXSKNmXUzEaFK+YNydS0K3HPDWp9xh9kczDpkzWbA03phVqJQ3zR/WTyewwj6pPmcw8iSxpDl4wbZuLq1dX5ZuCCu2+I8Dm22+PH/hbn7NJKK3/n3Mxny3kHUvpBCjbbbjfm+SR/2x34YyH4m1XZhfxxvZJ+MRdezeqMQKT+WxMgLEjV2KWTa6d7/1Yt+EculOrCUh1DlRpohCSAd79XFHkEYsyJqDrkjxSTyq90Wc9loVf1z624NW39wCMK4c2UYerUACBv8ApP2xoc5mZpY1mEqZSMlvTo017Ba+rb2oCu+EXnReaCcwkoZSGLJpo2Pq5+aP/fGMUHw38+wzPki3cVXz6/0V89MG0kHQpID1ua7n/wAYi6NlJiZfLry9NuWsgpvVhbN7XtxRx3NC9H0ApW7KQy/ewSMOPCjeWmZd2UJNGEpgf0/q29vf5GGSahATFPJMm6t1Mt5aQ5pYIkQBY0DbHvfBuxe474MJMxlI3Ys3mMW3LE2TfckjvgwKSSoHGTd/2yaRNbRkxeXqK+hDzvVC/f8A3x9E8JdZOTy876XdGOpQw0kblSPkKfjCWTpkMqRThGIPpkQ72Rydt6PN4a52flJgw0xBCGFACzpG3Zgav3A98SSzuriuC/F0y1VN7Mr5ldGd0s6pl58uVW6FvIQpYbeptXO+wOMt18RNlRCIR+Iy5WJ2kJL6BwUAOkLd9r4vDDxDLcDRZhi1aTBJV12qxvdbEd6Bxlc8Jp2ZgPgswpmKjj7n274b026TJ+rWmTTIsr1UkskhsuNCvZ9BNAmh9Q+MMcx0gqZFR1YJ9WkFRv7A717+xOKfS+mx2ram81ZFpTpAsEE3uW29q4xrOp5N215tRHpZj6eQfg0RQwzJlUJJCcWFzi2xDkoo9Aayk0dMtbggHfk81/PGGEudaQ2rjVKbmkY6FijUA6FqtOo+1E2B2xL0OEFGjZ44jKtK0iEktZIKmgBvsN/5whyE51lgEUVpZWPpN7Hnm+R7GqxyL1NmpLSl6jHqnRxBomii82FwH89GLMgOzKyhjVGxZ2+cUl6nJPlxCr6dDEmqUyf06yKJYDa98OeiAZadWiYGwaBNhlOzIe3H33AOKXU+g6pJUjXTRLqp7B+ODwDtf2wxyiK0SXBmclkXlbQi9/UdgF+5YgfteNgYQmWjyzSRkK5kWQAbg0NJILbj1d99saDwv0FXjgUZZJj5dlpjShms7bHUf/adu4wo6l00aZdSQ7HSDEAN+AKUDn3IwqeZN0OxdPJb+gm6nktDoEp1Y+khdNkc1ZN717c4cdLz8aAtKpmZXHpaTQB22rY/Y+2KmWWmjTTZJ06WOkWOdR9u/wA0MWOvJlcu4aCV55bAVSAdBrsFFXdji8CbdWddK6Nx0nxb0uYAa3G59Eig89t7vkjUN/c4n8Q+G4M/l1aMmog2mKN6BVQSF70pAoaeDtj4fn9UbsroBZ1V3BP+Pthj/wDXpgqhJjZTSdIKsBxpLAbih2O+KKRNrvZnrZqOeeJxGEFadPah9N+5A/nG1ngEASRLdSbqqDe4H2PfGB6eqqykrek7D3+Mbduiyeaut2oKNcSXqUH9Fg0DXc4j6lbq3SLej4e1soHNDLZlmzMLlJoqeLXtTDlQeBe4G2Mlms47jRSBS1qFQCr2oEC/2xsfGOTjbTJGZYpC3lsslFdJ+nTROwOxJN4z2cMUccaEGHMDWkxAYpIg+lhQO57lf7YowNSimS9TFwm01QsyeZAUoyi2NBjY0+/H++GmVV2YQ8hTQrvde3bCV5lClY9RJ5YgC/su9b9ycavwJAjSqDuy/SK2Nc/7/wAYM70wcg6Za5qI3yXS29SMiNo2tXUfO/ud6v4x7iTOZZ0kk05Yspc0dQHG3Ax5jzG293/K/J7MYxSpfw/wU+idRcRzQq9N6iu9UKJNfwcXsp1vyk8x3R5JAUkEy6wIwNhXck18Ywiv5jPp2I+gmx39Q2HtiZ4JAgEopq1Kb5Wzi7sUnf3PMfUOUarjgYplc1OzOiiV2GoEkAxr7qCwF8bAYU9T6XPCVaUHcjk9/nFp+oKF/MNsLFaAdwBp0nYEbm/bbFuLOtm4/KALsm4LndOxo3Wn/GHLUvAQ9MvHcoZibWxck8Ab81/jD7LdTYRIqxh21kqq70VVRqkJ2sDj2vC7ORR5dQGJaWiTpX0qtDgsQGP2v2GJOj5bNtl2jRY00tr85iq+k8qzn5IIHP8AGMTinHcbiyOErRe65Nm5NLS6RcYIB7L7AYTZLJucwRobSPqAF8jgdt8MesZZGTLl89GhCaX/AOY9kMbKte/I9sM+mxQrLpXPeWYqstH6WsD6hZ2Aobn3xl9xOv7NJrJJOV7fQpZzJTQyIioWDbMjiv2NGj9wcQTdQmy7r6iHUaShNhht6Sf6SAB+2GvUJnpzml0jWAjoQVkJ39B99O9jjGdzDefPFrek8xYtZoEqTWo+9AY5i1/+kbz6F/8ADN3m9RhgmhDLGFZU2C+mzpB1f6TpFc4R5XLERl3/AC41UlnNUCBtVEG79t7rBns1JIJY0l/Kyq+ijQIDUNN8bnbFDo/VFOVzEcqh1dW06v0uADqGMKDvU/M3LMq0LmhWvW2zLN527sdRIAAoCrHye/vd4ZQ57MmIRZeJo40stJIQApblgaFX8WcZ7p8cfmKSdC6hbG2AB2N1vWL6TITpMbTPdAeYyggcGrF7e/bnFUlvsRRltuzyXp8KvGHMkpc7vuqE8kC927Cgdr3xWecItqqowfcAbD43xyUaaRGEjui7IrMSyr/SgPAvah7jFGaW9Qa9Rezfar2+/wD2xqrF3Roos0okoKGIoqGF2COP578jH0LpfUS7eVDGT5m7OQVj1MNXPLGyBtZx8fys1yruKO25ocULP3rGz8NdYzhyqpkwGaJiH2W/UxKsGY7Ctv8A24kz9PqSLcHVaW0MOtZLMyRP5roiEFfL0adztuzG7v4xmsp1uNsmYZwTmIm/JJXUCP6WPaqK37Eeww48ZZVGzLTS5lUUhT5QJkcPQ1LzQGr9sYiVtM5MZOz2p2v3+14bgx6YtX7UK6nK5yUq97Hme6dE9ujRAhgDpvTRFljsCa4oDnF/wvkbcFXYHjVQULQJq6O9fbEvQegzENNaVRIJYMRfPPf3PbFzp2aVpVCCRrpZJV49viyAbvthU58w5RTjw8ZOH5GizfQg2l26i0Tso1LfsAAR6h/vgxg+r9daOVo5I45tBIBkG4BJNfO55wYfGCpd0mnmak+8QZ3pVKJI7RTaga924JJ+DttiLqUUo/LIKpIwMUQZWNfcYfZfpCmdEmJ0E3YOwBurN9+NsUJVghzAmHqVXC+rZSO5vkV7/fGYZL2QTxad3sL8t05Gdg9kqKVQT9X/AFAj7d+TsaxVTKCHNGNwSBIBR/pPqFj5GnGu8O5VzmFaFYkbzSA7bxqoBYuTe4Uf/lhf1aWKTqs7hw6agFZRpBIRVOnfgEED7Ya5VFsSoXNJC/ypZPLknDNGlKgNDYkk6K5X574bxBFvkwOQsiM2nWCRYHsVG99qGNT0iCGGAyOmsZgaSoq1pmAZfYk0b9yMKYmyjhoArnzPplWlfk2pBsbHYr27e2J9TmV9no5M+nUzHmIooYYo4teldY8wlS3qOpxfb9qxrM712Jcm7ZlctNNKxiLQaS5hIsOSo27bH2/bDDq/hNERHf1xBVYSAU2qtye4BCg+xI+cfKc3C0EzMh72unfY/wBXt9jhkUpPjgTO4K72Zo//AKhFHlXjinZwraowwFqDue1arrf7YzxthG5tjqOkEbEg3Q97PP8A5xXpaMjtTBrCKOD838jFnriSBYWdSuxqxXe+3HvhvkhLt2yxnoNYaVpWDlqKeWd27hCKU0KO9YVSZ2kCptYtvk3sR7YvJ1WXRqH0qAK3IL1RO4+qvVhKxJO/2GOpGJPyG/hzMqZ1V4/MEnopdm9W1r21Dt78HnDsZCMNKregqxpasmiRR9iPYe2Mx0hykyODpaNtQNX6lO398bDMZVXiaZD6rNl30kMf8m+2FZnTQ/BHUn6EMMYKM8ZAky48zWP1jWoKfYg4oZuQFWeOOIvMxJQKbiJO25FG/wBhxhh0DOwhXgmmMZmAX0LaijYtr7nYmuDhkvTItcwRmcJQur239Vdx7HHFKu7Rpw1d4zvScsqOZJ4BLH6gDekh2oKX0mqB7fJw46F4Wk8lp3kAik/5sUVFvKDUWXmmVu1XscSHprqrw7aGXW+sadVA0Rf37HkYk8M5SeJ/yzBMr36dXqBNWFvvsLGxHONwdtpi5RUaaE2ZzOTgP5OXeZhxJmHDD7hEAU/c4z0jyTzEgFpHN0ABZA7DgbD+2NR4m6QkGsSrImo6vMCen1D6RvX12DW3thD0DpryyIq0CSKvf+3fGopIxK26N10rW2T8or5SxKJXkH9LMLFns4N7bbfBGKvU8y2ajdskY4kVgkyikoNZ12T9JI+kcYt+MczJlumZSAE1KWGiQepI0v8ALYj6lDEfbSKOEDFJowkTRQZVKaRSWLlj71u5sc2BhU4JO/n+lEc0pRq/n48yhnsoshHlFpio0yPpJBb3FCwK9+awYiPW2jATLkxxrf8A1Mf6nPv8dsGNrUhLcL3Pc31+V9SxkKNRcsB6uK2PYV7C9ziGHLpIiuLUIAHUEnVufVfb7YrwwERlRszlqJ/pVQa/ff70MaXwT0wPFKwKAEFWLe3bT83jOSSxwtG8cZZclPxLPR5SGYJ9JFElgtcAEmjfP00bwwz/AIejeQ5hxIoBUMxAQMxoCkovRsbmsP8AoX4LLyQBnKSlaBddiSdj7AnaifbDPLRxeXLG/rNm1J5/UpJPY/7HHn5OocaaXJ6MOntNS8PAWdUzhCPlA6Q+VCsimOPUSAQSFZmG91tWMPmk0yKfxCuW0yh/L0MB9QHcc2CBtjddW8SIyZQrFGvmWs3p1EIFI06udicfM+sTqERTXmJ5gAG5Ks9qCf8ASO3zirDuiTO9L3PrPS87DnMm8WoJmXUkgOwG5I7NtY/Sdhj511NUR39TAPelTdudRA1NvuAtlT8/bFbw1HaoPMEbvqPmSE6Y09wByx359u2IupZsmV8v5moI+0gKtqFVeoCr+Qf8YoXkJm738ytF0SRpLIT8zgahZbY+i+eas7E6sGeziuQtO+mQkq/p1bAEbXVEH9sSSdO1QahKtBgpRtRYaRQII9NEUSOxG2IpcgsJADhrFkjt8c8jBaZjS1sPBNArRoICYkUbE0WNbue3vS37b4ikhecOIItMQ3O29Kb3227Gh7Y66Bn0SYrNZC1RAtjewCj3JIw+6s5hPrGXy98LK9vv3IjvTiKc5Rlsj0ceOEod6VfsfPUhGp2rcmwvG/8A2w8zZoQeXrldWOwBFSELxV2OQD8fOPXgV8xVqS6symM2rOLOkE1V+x3x5kcxPHUQcxB23erK6SbG2/civjFTlZEoVsSeJ8jKkojqIMyAsRQILb6WvfVvRG3OHHhrNSiJo12b6bUL3G+tmB9I9q5rvilnoMsrJ+Y82ghS8Y7kar2sk7887D2xz4XLlp0RvwpCq7O+5CWRW/csVP7nCsibht4fPqOxNRyd7h/PoPnjzUbAO0UpQVboK0+wO21d6xm8l1Z8vmHDRRyxPqOklQ+kjbS/cgEUD/SPbDfr+WyiwwyyyzS3aPIlaXcbn6jfFdqrGJ61NGzI0IKqylKfehexHtzyOMbwqdvU/Y51MsbitKqvU+z+HOu5fMK0SI1BQxach1ZTQIYdyBuOR84RePPDqZYw53KBBGGHpBBW9yCo9tiCv2x80SWSFbjlbTvYUkc4ZlXmjQAMSNgWYkfsLobe2HSkkhEU2/U2GQ8jqMg/G6tap6d6jRDvzyGvveOs14U6cCEMyqf1qmYPz+oitr7j9xir0LprwIDTOWH1gEiuwJ4r/T3xl/EvTI0LNl9QQUJKJIJuyf5/vXzhGLOpScSnP0zhBT+6H8vgbIkkJnHFchjGe3IIPB3/AIwYzfhtSyutuNJH0nbe/ke2DD23ZNFQa4G/VOixzGSdGVFSQKDZZZCR3AFRtQGx23GOegzeUCiqPy5L0H9QI2s9x7/fFHxL1NpMllVd9cqk+Y9ixudKMRzprEWRzP0yAyRn6yoFq5AIvkFdiR3wqULjQyM9M7+bjbN5wtIxlIOh9kJ1D0/p54vFmXxUzMG0xx7USASaHAonjCLrPXppwitppbAGkcX3oYiyeWdCtxhwvqK2d62o1hfYxrvDf1EtXc+5bknmnFJ5jHc6FLAaRVkBU7Xub774qdF6ajTtpOkhvygzULFfqNG771ifN5kvGzlwrX6UX00DyRW429ucJ8pkPNlSMvSuTbHsAL3Hxh8No+RNkTct9xzEkcWr8V5gCgxUi2CCbrX2J5vfnbHiGEsRBlvKaP1LrkMmsd7JoH4AHbbHpgEaq7SNKgb0ox2bT3ZQff3w06l0eo4s15h9cwDg0UW+NIA1Cm2r98cU0n9Trg2voN/DMMT5d8pK8ayMAYXLAhmarBoCnBHfs2M51noXks4s+gkEEAFT7kex9xeNH406MkX4ZKLPoVUdjQYLxTcHmh37nFJ8qWjjmW5JEQF9W97kE/PHH/jCpd3vIfGOrusW5vJGMwZhVKjT635o0VuvhgD++L+RysbB41iTN5qJTJK0gKge43+uu17fzixnusxvH5SAUyHzSbKoCCABfu2kgdsZhepy/hqWVozRXbiVKHpfa9hsD7bdsGK5LvbBm0wfd3Iur5hgscqxwxENa+SRufdlHBw+zT+cEzwZCfSZYwKJZea79uef2x8/IofP+2NV0DOKMs0RkRRq113NjSw96rth8o6UTQnqbTPOq9bzMtSxnQr2ajUA+na/SOAKF/GKfQZKzGrM7xsCJgxrUprv73TfsSMaPKZnysk0cTGyoJIoEL2B7+/HvhVnyFjUklpCW8yxYN8ffC4TVtUMnjaSbfqa/XmFy5WDIR5dFcMjzMCCW2LBnG+wG9jbscYTxNLI8i+bLHIygk+WbVd/pBoDte22KeazMjimLOqaRdk12AIvnsMX+l9EMiF3NUQCp5r7dsa2grZlKWR6YhmssDEGB3awVqu/t84u2IlSNWLMGVtAHN+kpfuVpqIFUcKp4lV1WRmVboG9hXFj2v8Azi1PmXacqzizS6/6dtjeOpXHzBupeVGrzGckNxxsI4uXlJ/kbXTYSZ/L/lo4GjJlSym7MhBo97sn3xP0mFYo1gWISMza5GkvSK22Hv8A574q9bkIUu5kkKXoXQFiQXVkA777cAcYnxRinpiV55TktcvnoZn8SF9JRWri9iB7YMVZZCSSdyeTgxbR5mpmjyqxzSwoukAuwcFKCr2bV32HHveLGWz5QgLtoUrxX1NXt32xPl4Ykj0EFGUncck9gw4rV3w06r4tZIFCjy2Y6CBV6e5Fjb3AOwvviZyuSSLIw0xbZ30npkcJR3UvJ+mMVYoi71bUosn2972w76rn45AI1y4jJoKxoMdgNW2zA129qxR6N0zzCk0LN57mMuhOqkLHTqveiB6jexK7Vi74g6xBO3lRsF0EgBhV7/Up2IN4myuV7cfPYu6dQaSfz/oi6v4bkEamZ40NkLuKIvjTWoEfxv7Yx2W6gEzcTt6kRgpHFqdj/Y/2xtupTs2VKzEGOIsUdqtmYqlD4Fg7VZ+xx88ziNrJI3FXtxsBirBG47kHUy0y28P6Nj1joRikddwt2m1g2ffivc+2Jeu5F0ycciHUjSBJVI22B0sverv9/th3Becy8RsIyNoDMCAOe97grx7V3x11B8tE3kJ/6hHpyq/SBoo+s9wfVz2AwpSlGVPeiiUIyja2sX+LOpuzx+boeKMqySA1a6bAVbsNxsNhWx5GF/Q1aJHjkmQedTlNegLq1HSXI2Y817HEfUIEWIC1MKuTpuzGDdau9En9m52OIOr9JQokpkb1vbLo2BYA2rHkb8djq3xQ2uCVKXK8CrH1KJyaRlhVrMV6tfsC23Nb/wBsQdYznqZiqhn+lBVRp7bHmtsW+mMiTiNRriY7g/qNHn2vHmS8OJNnlgXUsbv6XYUD6QxTuLAsCjwMcVJ+5x6nH2EByCmyrrxqBc6bAB2Hu2oUBhnkMqIEWSYP6wSCq3oANWfkn9hjY9Vy0EcxSCJ6ipLFHXIxGgUQQBZs/APGEnVpVglOXmcyo5fU4YUrltyhB4HBB7/GOLI5x4O9ksb5FIlYkCQ1tcb6dmHt++O2z6+j06mG2ljttxQGFuakaMNAx1BGtD7fI9gfbEcu8lKS5vmud9q3xtY0ZlmY56DOZpYIFRa83zJTv6j2v2VRQA/fGq8YzRJ5a5lBFI6l7iFgeogb3RBAB/fGY6Jkkjmcn1Okbll5H2PFMN1I5Bw6671yRokEEsEsCRKnly/8xSoo6lY83fGFZI6pL0GYpaYP1/cxPVHBICuXX5/847gV9G1n37kD3xDlyC+pqA7+39uMXZZCIzpIAYVzyTz/ALYfxsTrdtjPpnVPLQqoJbejfHvQ7n4w26SGky5jllWCJ3YkFbZmK1ueeO32xldBEWgRljLGGsjdWV+VPawCPm8Sw9YZY/KclyLonfQNtr+cKni8Y8lEM+2mfCBfDUzO4AFCqJIFg37/AGwYJeqOwUeZwNrI49t/asGNrXW4l9nexqvFxjjzPlxB5HBGs/p1XQJse+FmeyN5hfMCEAgMSdiAaJ+a5+2HviTLf+rkYyxRxiU6rskterTpXc+kjuORiPxRlIhO6wCaVivmnb0RKwH9I+O5wqEVFbFGSTk9yLO9YDyzmK8vnrCbtpRowSKUVVsoWifawd8J8/1EhS08IWXcA8Fm96I07XyMUDnCVIlUTBB6dR9S1Wyt9Wn43GFEsrzOBfJpQW2F9rOw++GqCfIh5XHg0nXuqCbK5b1kkJoMYXSqhKqvc6tz784VqJmDo0JZxGW1sGDBBRLHs1bUf84fwdPGTRisoeT0sy+l0GxFe25P1Dtt74oZbrhYThUby3jp1LE0b9ZU/pUjbTxxjTfkYq+S5ks+AnlFWZCgtL5YH7djQu/bGgU5qXLsrmPIQKAFDLu4J9VEnUKHatz7c4S5VxmY38pFEiJrXQPYcf8AUBvhXH1OOSPVPC80gPpDTMEKj3QCzXcA1hNamUatKosyxI0yCBmaOQmPU+2vsbHHP3xssr0eQ5JMu4UIlyAliSqlQabb6QdQB9yMYbp+ekzmZjDFI0j9SqoCqiqRQRfufud8fT807RwmYkuoWOFr2BsE8VVWyWPjHMsXVG8Di9zFDoflyLpBem9ToQw02dgKvf8AxjT9I6ogWCKXy4iTp/MQ/pNjcHkg7E8EH7Yv9CzgOXdY8syoq2DIPLTUO1n398YbxG8rn81oSBuqRMGrcdxycT4pZHK5Lb3KMkcSg1Hn2Nd4p8BNIC+Wn0NqDjdipJB/Xdi7Pvt/GPknVMhLltUEyaWu6Px3U8UcbnLdfeI2XmEZU2hB0sDtxWxBGxq9sLOt9WjzC1JpYxqdAI5IFAHvZ7n33xZikmqSIs8K3swztffDjpsB0+dSgEla5v329sPMzkIXjQRABDbIWUXwCyXVkiifkD3FY76N0okvGUYkE1pB9rJ2HHBHvgyZFGNmMWFylRnkUrOoQkltj86h39/fC2S9TWdRBIJ9/wCcaHqXTzFKCQyEcXe/2/bFN8nsZaLWLIA4o1Z+Pn/vjUZpq0ZnjcXTIRlaQEUSWqq5quPizWGsokMdDLhFoglu9b/yO38YYZLpkb5WORpI1dkkCIzVZDim4+T37L74WZvLKpIfNo18eWGZQfck1+/wTjLds0lSKTTExquoqou9N21m9/5OKEjemlWl7k8nE0Bb1Gth9RH+ceHKsz6QCb4//WGcC3uUdVe2DFh8m4P0sfsCf9se47aMUzfeLzH+Nke0mQtQD7hmAoBqPFbA+wF45z3XXljrMZlYUjIAy0C+pq4W/pCfcnGJwYX2fmx7zeSo9gg82VqPJJv4JxrOj+EYX1a/M2UEkMi0x3pb1A+mjvXzjMtk5BEJihEbOUD9iwAJA/Yj+/scRwRF2CrVsaFsFFn5YgD9zjs4yfDozjnCL70bNVF4FkfzGjnUwgetnNEEcB9N1VDfihhR1rw+2W9JljZWAOpTYcH277fI7Yp9R6dLBK0MyGORSAysQKvg3emqP1XXzjnP5CSBzHKoVwASA6NVixZRiNxRq+CMCjLz9gcoeC9zqPNhEKJtuacXbH5+NsO3VY4AonSS2OpAxNAqKGll2o3uD7YzWDHXBHFkaGHh2RFzKCyvmqUs16Wf6TvtQaucazxl1xPK8pCWZpC92aCAEBdN7MW3+aGMl0Hpf4qeOAOqNIdKFgxBY8A6QSPvi63hpiuaMUqSNlNRmSmUhVYqzpYplBG+4Ndsa0nFNpUbbpWZjEsLZvOMDKlrl9NqNYK6WNG9x2F7jGQzsmVXzPw8M9pq/MdiQK78e/Y4qeJ+nRQPAITIUlysU35larkDEj0gDahhfAkZjlLSFXXT5aBSQ5J9Vtfp0rv3vjGdCNPK2bk5jN/hndM1l/r0SG/UbAKgAAgEAtf/AE4wkqySzUWLuxqx3r2/YYaeIemRQx5N4jIfPg8x9ZBptbqQNIG3p2wlxyMNPASy6uf5Po3hvLiTJtASjTn6EbZrBsaDYF0x+RR5xe8P5eaJ9GlAVby21n1JHtpvjYMxr/Sw9tvlWPcZnh1xpjIdRolcUb/rEU2r87LAgHcqa2H2sXiPpXSPMjmMJKshUEA0PL3Dpwd+9mxxdb4weHPQOnRTR5wuZA8GWaaPSRpJVlUh7F/rFVXfHMeBQVBm6l5Hb+ew4HVI43R2iE0cbEGMqoILWFeiKKkEij9LD7YzfUZsqdRihlvf632H7AYp4MMUEhTm3yXPC8wMyxSSFEktCfvwD8YtvlHglK7EgenvsSN/vWFGDA4WwjOkMsz1eRTSMB7374MLcGBQivAHkk/EMH9/gYMTZPNvE4kjIV13U6Vaj7gMCL+eRjZg2aKkmSz2SVtTZRVnQaaAaElcwQdR1XrY8DYDnGKywt0H+of5GLmV65mI5Hljk0ySAh2CR7g8itFC+9AX3vFSHMMriRaDA6gdK0D7hSNOx4FUNsBw2T5hc+z5HMuEzEUjpk8w3Bp2Ay8p/pJ+hux2+DWn6UurqMuYVtWVEK6KuncqlsA62F01s1Ww5Gxy2czLSuzyEF2NsQqrZPJIUAWTuTW+LcPXMwkrzLMwkkFSMaOsGgQ6sCrDYcg+/OABx0vL5TMzmGKBg0sB8kyM61mlF0oWUjyn0kAMWIZuaFY7610uKGOOcZdBHJl0pC8vpzWoiRSfM1ekKzaSa3UfOM62fkMqylz5ilSrChpKkFdIAoAECgBXxjmfOyONLuzLraSif1vWpvudI/j5NgDfwD//AGWS/wDvp/nEnUetmF89FCgUzyypNISWZk81iUUbKinvsSfcYTdOz8kEglhbRIv0tpViPkagQD8jfn3OOM5mnldpJCC7G2IVVsk2SQoAJJO5qzgA3+WlV870rLSRQvFNksskmuNWYh4zw5GpSDuNJG+Mz0yJD07qFxoXifL6JCvrAeQqyhuwIUbD3OKh8RZnzY5vN/NiXTE4jjBRRsAtJVAce1mqs4gTq8wSWMMoSYgyqI4/UQSRfosUSSKrTe1YANlkshHmMx0WGUakbKElbrUVbMOFv/UygfucI8hWayOfkmEavAsUkTqippZ3KmP0gWpHCm6K374U5jq8z+VqkP5IAiKqqFANwFKKCADvV87844zfUpZVKu1qza2UKqhnP6mCKNTUTu1nc+5wAazqWRhljJgaNYRLBFNE8QjmyjFgpbXX5isQ9m+SL4xPFkY5OqZnIvGiZZBMq0igxCJGKy661arUElidWs3sRjH53q00oYSPqDMGf0qupgKBcqoLkDu18n3wS9XnYMGkJ1IEY0upkFUrSVrZdhsWI2HsMAD7NdU8nIdNljgyqyOJ/MYwI2vy5FUB9YPI5Ion3GGpjihzPUGgjVVbpXmmEi1jeQ5ZjHR7C70n+quNsK+o5x06b09EeI6Gmd1/KkZGaQGM02plJUk7V84Q5XrE8fmlJN5gRKWVXLg7kMXUkgncjvgAddSzarl+nZvyYDIzTrKoiQJKsTxaQyadNlXKlgAePbEvimJcu+YMaQmPMuj5ZjDGdMJQOTH6aXZ0Tb2Y874QJm5ZlhyxdBGrVGHCKqFyAWLhbAJosSTdWboYm8QSnXHCZRKMtGIlZTqQ0WY6DQtQzlQa3CDAArwYMGA6GDBgwAGDBgwAGDBgwAGDBgwAGDBgwAGJvwklqBHIS4tBpNv/ANO3q+4xe8LLEc5l/P0+UHt9RpTQJAa9qZgFN7UTeND03OK8/TUlkDvDLNm804IIDbSlNXGyQDVWwLV22Dgi8QZJMtJJlvLJkj0gylmBLgW9J9OjUdK7XSA2bxP0Ho5ly2Zmjj8+WFk/K9R0xsH1S6VIL0Qq1wLYm9sIZJmcl3+pyWb/AKmNn+5w46TFKiJmMrOEzCSMrKJFRwmlCrgMRqQnUG5HpFjABWmjGYkQZaKiYrkRSdIZdWtwXY6U0gNZNLZ3xXzOSkTQWXaS9DKVdXo0dLISpIOxANixfONrnetQSS55QYllzWTjRpFIEbZldLSKG+kLIRp1bKSLve8R+HOtQZOPJJmKdkzrZhwpD+TH5QjF6SRq1/maRZpBtZAIBlpug5hUZzE2lXCNpKsVduFdVYsjE7AMAb252xN1XJTtmWibLLDKiLriRdAUBFOttyFtSGZiQPVvWI+p9HeLWonglVyArRzo3nbmmKhiVrk+Zpok73jb5vPRnN9RVcxCj5rLQDLz+YhTVEkOuNnshdZUr6tvT9rAMTkvD88k0MISmnryyWXSyk1qDg6WA76STYrnbHZ8N5gzeSiB3N6Qrx2wW9wNfsLrkDDXpPUpEz2Q/F5hCkEwNB0ZYQXF20doLIBNE0BZrChnkyeaWVTGZI5fMXRIjg010ShIGodjvR4wAVR02QxNKFBjVtBbWlavYeqySNxQNjcWMVcP/GSQxzGPLsGiJM61wPPCsq1/pi0D+cIMB0MGDBgAMGDBgAMGDBgAMGDHcKgsAzaQTu1E0PsNzgA4wYcCbLFY1KkaR6quyxf1WQov8sCvYsRtyPf/AEehhUmrcKwviqBIurB3qq7b4zq9AEt49xoJczl5Xo6gGZiF/wBbKFB1dgCoIBoer4rFLq8caMoiAB5LWWFdjR7EU1EWLIIwKXhQCzFuHOBIyqIRIylHkLXaNyFXT6SRsTZsE8XhlPnsu5kUrSGQlNA0elR6Lod/UGuyNYPbaJPwpKhY2b6NZZmAAttbbHt6R/P3PNXoAnx5hlkjlrYy6qv0qL+kMp5sbldQ52O+JMzLAABFwZNTawxFIDoBF7g6msDffnsO6vQBVgw5zUmUayusMfcbAaqGy1ZCd9rIs2TWI8zPAqSeUW1vqG4OysyGt9tlDL86v4NXoAqwYdRzZUka9ZSlpQtUdADeoG2OsauaIJ74n1ZRQsiq1al03qJ1IdTbXRBGgfuR2JxzX6AZ7FnprxLKpnR5IhepEbQx2NU1Gt6P7YutJltz6i1tTHUb9Jokbb6wLHFOeaFQ9R8rT6E0sXNbn/lgDSSCTRJs/t847q9AKuczHmSM9BdRsKOFX9Kj4VaUfAGIcGDGgDBgwYADBgwYADBgwYADBgwYADBgwYADBgwYADBgwYADBgwYADBgwYADBgwYADBgwYADE2Xyckgdkjd1jXVIVUkIvuxA2HyfY+2IcbvwO0mUgGc8+M5SeYZfOQ8sqNqUO9D01ZIqtiOb2DhhMGHvjToC5LM+XFJ50LoskMu3rRvYj0tXGobHbjCLAdDBgwYADBgwYADBgwYADBgwYADBgwYADBgwYADBgwYADBgwYADBgwYADBgwYAO4IizBRVn3ND35vG+y/XDHmZZ0yOTWGXLiGTKiZAjb7OaFWCOCBt874+fY8rAcNhmc9M3TUyLwwEQyM6TGVCyiyxVRfezuDuNq74yGPKx7gAMGDBgOhgwYMABgwYMABgwYMABgwYMABgwYMABgwYMABgwYMABgwYMABgwYMABgwYMABgwYMABgwYMAH//Z"/>
          <p:cNvSpPr>
            <a:spLocks noChangeAspect="1" noChangeArrowheads="1"/>
          </p:cNvSpPr>
          <p:nvPr/>
        </p:nvSpPr>
        <p:spPr bwMode="auto">
          <a:xfrm>
            <a:off x="307975" y="-1248507"/>
            <a:ext cx="2438400" cy="3455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pic>
        <p:nvPicPr>
          <p:cNvPr id="1038" name="Picture 14" descr="http://ecx.images-amazon.com/images/I/91c6eokoe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8075" y="2109564"/>
            <a:ext cx="2908342" cy="412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7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DeLanda’s</a:t>
            </a:r>
            <a:r>
              <a:rPr lang="en-GB" dirty="0" smtClean="0"/>
              <a:t> Assemblage Theory</a:t>
            </a:r>
            <a:endParaRPr lang="en-GB" dirty="0"/>
          </a:p>
        </p:txBody>
      </p:sp>
      <p:sp>
        <p:nvSpPr>
          <p:cNvPr id="3" name="Content Placeholder 2"/>
          <p:cNvSpPr>
            <a:spLocks noGrp="1"/>
          </p:cNvSpPr>
          <p:nvPr>
            <p:ph idx="1"/>
          </p:nvPr>
        </p:nvSpPr>
        <p:spPr/>
        <p:txBody>
          <a:bodyPr>
            <a:normAutofit/>
          </a:bodyPr>
          <a:lstStyle/>
          <a:p>
            <a:pPr marL="82296" indent="0">
              <a:buNone/>
            </a:pPr>
            <a:r>
              <a:rPr lang="en-GB" sz="2400" dirty="0" err="1" smtClean="0"/>
              <a:t>DeLanda</a:t>
            </a:r>
            <a:r>
              <a:rPr lang="en-GB" sz="2400" dirty="0"/>
              <a:t> </a:t>
            </a:r>
            <a:r>
              <a:rPr lang="en-GB" sz="2400" dirty="0" smtClean="0"/>
              <a:t>posits 5 core attributes of assemblages:</a:t>
            </a:r>
          </a:p>
          <a:p>
            <a:pPr marL="82296" indent="0" algn="just">
              <a:buNone/>
            </a:pPr>
            <a:r>
              <a:rPr lang="en-GB" sz="2400" dirty="0" smtClean="0"/>
              <a:t>1) Assemblages are composed of both </a:t>
            </a:r>
            <a:r>
              <a:rPr lang="en-GB" sz="2400" i="1" dirty="0" smtClean="0"/>
              <a:t>material and expressive components</a:t>
            </a:r>
            <a:r>
              <a:rPr lang="en-GB" sz="2400" dirty="0" smtClean="0"/>
              <a:t>, and individual components may have both material and expressive roles</a:t>
            </a:r>
          </a:p>
          <a:p>
            <a:pPr marL="82296" indent="0" algn="just">
              <a:buNone/>
            </a:pPr>
            <a:r>
              <a:rPr lang="en-GB" sz="2400" dirty="0" smtClean="0"/>
              <a:t>2) An assemblage is stabilized and destabilized through processes of </a:t>
            </a:r>
            <a:r>
              <a:rPr lang="en-GB" sz="2400" i="1" dirty="0" err="1" smtClean="0"/>
              <a:t>territorialization</a:t>
            </a:r>
            <a:r>
              <a:rPr lang="en-GB" sz="2400" i="1" dirty="0" smtClean="0"/>
              <a:t> and </a:t>
            </a:r>
            <a:r>
              <a:rPr lang="en-GB" sz="2400" i="1" dirty="0" err="1" smtClean="0"/>
              <a:t>deterritorialization</a:t>
            </a:r>
            <a:r>
              <a:rPr lang="en-GB" sz="2400" dirty="0" smtClean="0"/>
              <a:t>.</a:t>
            </a:r>
          </a:p>
          <a:p>
            <a:pPr marL="82296" indent="0" algn="just">
              <a:buNone/>
            </a:pPr>
            <a:r>
              <a:rPr lang="en-GB" sz="2400" dirty="0" smtClean="0"/>
              <a:t>3) An assemblage is given an identity through </a:t>
            </a:r>
            <a:r>
              <a:rPr lang="en-GB" sz="2400" i="1" dirty="0" smtClean="0"/>
              <a:t>coding</a:t>
            </a:r>
            <a:r>
              <a:rPr lang="en-GB" sz="2400" dirty="0" smtClean="0"/>
              <a:t>, including practices of naming, classification and rule-setting. </a:t>
            </a:r>
            <a:r>
              <a:rPr lang="en-GB" sz="2400" i="1" dirty="0" smtClean="0"/>
              <a:t>Decoding</a:t>
            </a:r>
            <a:r>
              <a:rPr lang="en-GB" sz="2400" dirty="0" smtClean="0"/>
              <a:t> processes dissent from established meanings, break rules and give rise of heterogeneity.</a:t>
            </a:r>
            <a:endParaRPr lang="en-GB" sz="2400" dirty="0"/>
          </a:p>
        </p:txBody>
      </p:sp>
    </p:spTree>
    <p:extLst>
      <p:ext uri="{BB962C8B-B14F-4D97-AF65-F5344CB8AC3E}">
        <p14:creationId xmlns:p14="http://schemas.microsoft.com/office/powerpoint/2010/main" val="1734562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132</TotalTime>
  <Words>2185</Words>
  <Application>Microsoft Office PowerPoint</Application>
  <PresentationFormat>On-screen Show (4:3)</PresentationFormat>
  <Paragraphs>168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Courier New</vt:lpstr>
      <vt:lpstr>Times New Roman</vt:lpstr>
      <vt:lpstr>Retrospect</vt:lpstr>
      <vt:lpstr>Rethinking rural responses to globalization: an assemblage approach</vt:lpstr>
      <vt:lpstr>PowerPoint Presentation</vt:lpstr>
      <vt:lpstr>Relational theories of globalization</vt:lpstr>
      <vt:lpstr>Relational theories of globalization</vt:lpstr>
      <vt:lpstr>The global countryside</vt:lpstr>
      <vt:lpstr>PowerPoint Presentation</vt:lpstr>
      <vt:lpstr>Assemblage approach</vt:lpstr>
      <vt:lpstr>Assemblage approach</vt:lpstr>
      <vt:lpstr>DeLanda’s Assemblage Theory</vt:lpstr>
      <vt:lpstr>DeLanda’s Assemblage Theory</vt:lpstr>
      <vt:lpstr>Assemblage and Globalization</vt:lpstr>
      <vt:lpstr>Assemblage and Globalization</vt:lpstr>
      <vt:lpstr>PowerPoint Presentation</vt:lpstr>
      <vt:lpstr>PowerPoint Presentation</vt:lpstr>
      <vt:lpstr>Moreton Mill sugar assemblage</vt:lpstr>
      <vt:lpstr>PowerPoint Presentation</vt:lpstr>
      <vt:lpstr>Australian sugar assemblage</vt:lpstr>
      <vt:lpstr>Global sugar assemblage</vt:lpstr>
      <vt:lpstr>Globalization and the Mill Closure</vt:lpstr>
      <vt:lpstr>Response to the mill closure</vt:lpstr>
      <vt:lpstr>Sugar and the Nambour assemblage</vt:lpstr>
      <vt:lpstr>Reassemblage</vt:lpstr>
      <vt:lpstr>Reassemblage</vt:lpstr>
      <vt:lpstr>Reassemblage</vt:lpstr>
      <vt:lpstr>Reassemblage</vt:lpstr>
      <vt:lpstr>Reassemblage</vt:lpstr>
      <vt:lpstr>Reassemblage</vt:lpstr>
      <vt:lpstr>Expressive roles</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rural responses to globalization: an assemblage approach</dc:title>
  <dc:creator>Michael Woods</dc:creator>
  <cp:lastModifiedBy>Michael Woods</cp:lastModifiedBy>
  <cp:revision>14</cp:revision>
  <dcterms:created xsi:type="dcterms:W3CDTF">2015-07-27T16:06:26Z</dcterms:created>
  <dcterms:modified xsi:type="dcterms:W3CDTF">2015-07-27T21:24:03Z</dcterms:modified>
</cp:coreProperties>
</file>