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a:t>Birthplace</a:t>
            </a:r>
            <a:r>
              <a:rPr lang="en-GB" sz="1800" b="1" baseline="0"/>
              <a:t> of Residents of Cairns Census District, 1901</a:t>
            </a:r>
            <a:endParaRPr lang="en-GB" sz="1800" b="1"/>
          </a:p>
        </c:rich>
      </c:tx>
      <c:layout>
        <c:manualLayout>
          <c:xMode val="edge"/>
          <c:yMode val="edge"/>
          <c:x val="1.2579669003615165E-2"/>
          <c:y val="1.05442300561700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FF0000"/>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Pt>
            <c:idx val="20"/>
            <c:bubble3D val="0"/>
            <c:spPr>
              <a:solidFill>
                <a:srgbClr val="FFFF00"/>
              </a:solidFill>
              <a:ln w="19050">
                <a:solidFill>
                  <a:schemeClr val="lt1"/>
                </a:solidFill>
              </a:ln>
              <a:effectLst/>
            </c:spPr>
          </c:dPt>
          <c:dPt>
            <c:idx val="21"/>
            <c:bubble3D val="0"/>
            <c:spPr>
              <a:solidFill>
                <a:schemeClr val="accent4">
                  <a:lumMod val="80000"/>
                </a:schemeClr>
              </a:solidFill>
              <a:ln w="19050">
                <a:solidFill>
                  <a:schemeClr val="lt1"/>
                </a:solidFill>
              </a:ln>
              <a:effectLst/>
            </c:spPr>
          </c:dPt>
          <c:dPt>
            <c:idx val="22"/>
            <c:bubble3D val="0"/>
            <c:spPr>
              <a:solidFill>
                <a:schemeClr val="accent5">
                  <a:lumMod val="80000"/>
                </a:schemeClr>
              </a:solidFill>
              <a:ln w="19050">
                <a:solidFill>
                  <a:schemeClr val="lt1"/>
                </a:solidFill>
              </a:ln>
              <a:effectLst/>
            </c:spPr>
          </c:dPt>
          <c:dPt>
            <c:idx val="23"/>
            <c:bubble3D val="0"/>
            <c:spPr>
              <a:solidFill>
                <a:schemeClr val="accent6">
                  <a:lumMod val="80000"/>
                </a:schemeClr>
              </a:solidFill>
              <a:ln w="19050">
                <a:solidFill>
                  <a:schemeClr val="lt1"/>
                </a:solidFill>
              </a:ln>
              <a:effectLst/>
            </c:spPr>
          </c:dPt>
          <c:dPt>
            <c:idx val="24"/>
            <c:bubble3D val="0"/>
            <c:spPr>
              <a:solidFill>
                <a:schemeClr val="accent1">
                  <a:lumMod val="60000"/>
                  <a:lumOff val="40000"/>
                </a:schemeClr>
              </a:solidFill>
              <a:ln w="19050">
                <a:solidFill>
                  <a:schemeClr val="lt1"/>
                </a:solidFill>
              </a:ln>
              <a:effectLst/>
            </c:spPr>
          </c:dPt>
          <c:dPt>
            <c:idx val="25"/>
            <c:bubble3D val="0"/>
            <c:spPr>
              <a:solidFill>
                <a:schemeClr val="accent2">
                  <a:lumMod val="60000"/>
                  <a:lumOff val="40000"/>
                </a:schemeClr>
              </a:solidFill>
              <a:ln w="19050">
                <a:solidFill>
                  <a:schemeClr val="lt1"/>
                </a:solidFill>
              </a:ln>
              <a:effectLst/>
            </c:spPr>
          </c:dPt>
          <c:dPt>
            <c:idx val="26"/>
            <c:bubble3D val="0"/>
            <c:spPr>
              <a:solidFill>
                <a:schemeClr val="accent3">
                  <a:lumMod val="60000"/>
                  <a:lumOff val="40000"/>
                </a:schemeClr>
              </a:solidFill>
              <a:ln w="19050">
                <a:solidFill>
                  <a:schemeClr val="lt1"/>
                </a:solidFill>
              </a:ln>
              <a:effectLst/>
            </c:spPr>
          </c:dPt>
          <c:cat>
            <c:strRef>
              <c:f>Sheet1!$A$2:$A$28</c:f>
              <c:strCache>
                <c:ptCount val="27"/>
                <c:pt idx="0">
                  <c:v>Australia (white)</c:v>
                </c:pt>
                <c:pt idx="1">
                  <c:v>Australia (Aboriginal)</c:v>
                </c:pt>
                <c:pt idx="2">
                  <c:v>New Zealand</c:v>
                </c:pt>
                <c:pt idx="3">
                  <c:v>England &amp; Wales</c:v>
                </c:pt>
                <c:pt idx="4">
                  <c:v>Scotland</c:v>
                </c:pt>
                <c:pt idx="5">
                  <c:v>Ireland</c:v>
                </c:pt>
                <c:pt idx="6">
                  <c:v>Ceylon</c:v>
                </c:pt>
                <c:pt idx="7">
                  <c:v>Other British Colonies</c:v>
                </c:pt>
                <c:pt idx="8">
                  <c:v>France</c:v>
                </c:pt>
                <c:pt idx="9">
                  <c:v>Germany</c:v>
                </c:pt>
                <c:pt idx="10">
                  <c:v>Italy</c:v>
                </c:pt>
                <c:pt idx="11">
                  <c:v>Austria-Hungary</c:v>
                </c:pt>
                <c:pt idx="12">
                  <c:v>Denmark</c:v>
                </c:pt>
                <c:pt idx="13">
                  <c:v>Russia</c:v>
                </c:pt>
                <c:pt idx="14">
                  <c:v>Sweden &amp; Norway</c:v>
                </c:pt>
                <c:pt idx="15">
                  <c:v>Other Europe</c:v>
                </c:pt>
                <c:pt idx="16">
                  <c:v>Canada</c:v>
                </c:pt>
                <c:pt idx="17">
                  <c:v>USA and Hawaii</c:v>
                </c:pt>
                <c:pt idx="18">
                  <c:v>Other America</c:v>
                </c:pt>
                <c:pt idx="19">
                  <c:v>India</c:v>
                </c:pt>
                <c:pt idx="20">
                  <c:v>China</c:v>
                </c:pt>
                <c:pt idx="21">
                  <c:v>Japan</c:v>
                </c:pt>
                <c:pt idx="22">
                  <c:v>Malay Archipelago</c:v>
                </c:pt>
                <c:pt idx="23">
                  <c:v>Syria</c:v>
                </c:pt>
                <c:pt idx="24">
                  <c:v>Other Asia</c:v>
                </c:pt>
                <c:pt idx="25">
                  <c:v>Africa</c:v>
                </c:pt>
                <c:pt idx="26">
                  <c:v>Pacific Islands</c:v>
                </c:pt>
              </c:strCache>
            </c:strRef>
          </c:cat>
          <c:val>
            <c:numRef>
              <c:f>Sheet1!$B$2:$B$28</c:f>
              <c:numCache>
                <c:formatCode>General</c:formatCode>
                <c:ptCount val="27"/>
                <c:pt idx="0">
                  <c:v>4130</c:v>
                </c:pt>
                <c:pt idx="1">
                  <c:v>300</c:v>
                </c:pt>
                <c:pt idx="2">
                  <c:v>49</c:v>
                </c:pt>
                <c:pt idx="3">
                  <c:v>1038</c:v>
                </c:pt>
                <c:pt idx="4">
                  <c:v>421</c:v>
                </c:pt>
                <c:pt idx="5">
                  <c:v>803</c:v>
                </c:pt>
                <c:pt idx="6">
                  <c:v>36</c:v>
                </c:pt>
                <c:pt idx="7">
                  <c:v>49</c:v>
                </c:pt>
                <c:pt idx="8">
                  <c:v>9</c:v>
                </c:pt>
                <c:pt idx="9">
                  <c:v>111</c:v>
                </c:pt>
                <c:pt idx="10">
                  <c:v>61</c:v>
                </c:pt>
                <c:pt idx="11">
                  <c:v>4</c:v>
                </c:pt>
                <c:pt idx="12">
                  <c:v>67</c:v>
                </c:pt>
                <c:pt idx="13">
                  <c:v>3</c:v>
                </c:pt>
                <c:pt idx="14">
                  <c:v>59</c:v>
                </c:pt>
                <c:pt idx="15">
                  <c:v>31</c:v>
                </c:pt>
                <c:pt idx="16">
                  <c:v>12</c:v>
                </c:pt>
                <c:pt idx="17">
                  <c:v>29</c:v>
                </c:pt>
                <c:pt idx="18">
                  <c:v>2</c:v>
                </c:pt>
                <c:pt idx="19">
                  <c:v>101</c:v>
                </c:pt>
                <c:pt idx="20">
                  <c:v>1995</c:v>
                </c:pt>
                <c:pt idx="21">
                  <c:v>360</c:v>
                </c:pt>
                <c:pt idx="22">
                  <c:v>193</c:v>
                </c:pt>
                <c:pt idx="23">
                  <c:v>15</c:v>
                </c:pt>
                <c:pt idx="24">
                  <c:v>14</c:v>
                </c:pt>
                <c:pt idx="25">
                  <c:v>5</c:v>
                </c:pt>
                <c:pt idx="26">
                  <c:v>1116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2664552790924362"/>
          <c:y val="2.4294238151149793E-2"/>
          <c:w val="0.16314333197810152"/>
          <c:h val="0.867005045123492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0.42012</cdr:x>
      <cdr:y>0.77331</cdr:y>
    </cdr:from>
    <cdr:to>
      <cdr:x>0.55819</cdr:x>
      <cdr:y>0.89949</cdr:y>
    </cdr:to>
    <cdr:sp macro="" textlink="">
      <cdr:nvSpPr>
        <cdr:cNvPr id="2" name="TextBox 1"/>
        <cdr:cNvSpPr txBox="1"/>
      </cdr:nvSpPr>
      <cdr:spPr>
        <a:xfrm xmlns:a="http://schemas.openxmlformats.org/drawingml/2006/main">
          <a:off x="3135137" y="4657090"/>
          <a:ext cx="1030309" cy="759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t>England and Wales</a:t>
          </a:r>
          <a:endParaRPr lang="en-GB" sz="14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79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415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757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7564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8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310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435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343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8/31/2015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112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8/31/2015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982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004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8/31/2015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6195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aber.ac.uk/images/id-2007/emf/aber-uni-logo.em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5101322" cy="3566160"/>
          </a:xfrm>
        </p:spPr>
        <p:txBody>
          <a:bodyPr>
            <a:normAutofit/>
          </a:bodyPr>
          <a:lstStyle/>
          <a:p>
            <a:r>
              <a:rPr lang="en-GB" sz="4800" b="1" dirty="0" smtClean="0"/>
              <a:t>Rural cosmopolitanism then and now?</a:t>
            </a:r>
            <a:br>
              <a:rPr lang="en-GB" sz="4800" b="1" dirty="0" smtClean="0"/>
            </a:br>
            <a:r>
              <a:rPr lang="en-GB" sz="2800" b="1" dirty="0" smtClean="0"/>
              <a:t>Chinese farmers in colonial Queensland</a:t>
            </a:r>
            <a:br>
              <a:rPr lang="en-GB" sz="2800" b="1" dirty="0" smtClean="0"/>
            </a:br>
            <a:endParaRPr lang="en-GB" sz="2800" b="1" dirty="0"/>
          </a:p>
        </p:txBody>
      </p:sp>
      <p:sp>
        <p:nvSpPr>
          <p:cNvPr id="3" name="Subtitle 2"/>
          <p:cNvSpPr>
            <a:spLocks noGrp="1"/>
          </p:cNvSpPr>
          <p:nvPr>
            <p:ph type="subTitle" idx="1"/>
          </p:nvPr>
        </p:nvSpPr>
        <p:spPr>
          <a:xfrm>
            <a:off x="825038" y="4455620"/>
            <a:ext cx="3721204" cy="1460919"/>
          </a:xfrm>
        </p:spPr>
        <p:txBody>
          <a:bodyPr>
            <a:normAutofit fontScale="62500" lnSpcReduction="20000"/>
          </a:bodyPr>
          <a:lstStyle/>
          <a:p>
            <a:r>
              <a:rPr lang="en-GB" sz="3400" b="1" cap="none" dirty="0" smtClean="0">
                <a:solidFill>
                  <a:schemeClr val="accent1">
                    <a:lumMod val="50000"/>
                  </a:schemeClr>
                </a:solidFill>
              </a:rPr>
              <a:t>Michael Woods</a:t>
            </a:r>
          </a:p>
          <a:p>
            <a:r>
              <a:rPr lang="en-GB" sz="3400" i="1" cap="none" dirty="0" smtClean="0">
                <a:solidFill>
                  <a:schemeClr val="accent1">
                    <a:lumMod val="50000"/>
                  </a:schemeClr>
                </a:solidFill>
              </a:rPr>
              <a:t>Aberystwyth University</a:t>
            </a:r>
          </a:p>
          <a:p>
            <a:r>
              <a:rPr lang="en-GB" cap="none" dirty="0" smtClean="0">
                <a:solidFill>
                  <a:schemeClr val="accent1">
                    <a:lumMod val="50000"/>
                  </a:schemeClr>
                </a:solidFill>
                <a:hlinkClick r:id="rId2"/>
              </a:rPr>
              <a:t>m.woods@aber.ac.uk</a:t>
            </a:r>
            <a:endParaRPr lang="en-GB" cap="none" dirty="0" smtClean="0">
              <a:solidFill>
                <a:schemeClr val="accent1">
                  <a:lumMod val="50000"/>
                </a:schemeClr>
              </a:solidFill>
            </a:endParaRPr>
          </a:p>
          <a:p>
            <a:r>
              <a:rPr lang="en-GB" cap="none" dirty="0" smtClean="0">
                <a:solidFill>
                  <a:schemeClr val="accent1">
                    <a:lumMod val="50000"/>
                  </a:schemeClr>
                </a:solidFill>
              </a:rPr>
              <a:t>Twitter: @</a:t>
            </a:r>
            <a:r>
              <a:rPr lang="en-GB" cap="none" dirty="0" err="1" smtClean="0">
                <a:solidFill>
                  <a:schemeClr val="accent1">
                    <a:lumMod val="50000"/>
                  </a:schemeClr>
                </a:solidFill>
              </a:rPr>
              <a:t>globalrural</a:t>
            </a:r>
            <a:endParaRPr lang="en-GB" cap="none" dirty="0">
              <a:solidFill>
                <a:schemeClr val="accent1">
                  <a:lumMod val="50000"/>
                </a:schemeClr>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33680" t="5189" r="22136" b="32900"/>
          <a:stretch/>
        </p:blipFill>
        <p:spPr>
          <a:xfrm>
            <a:off x="5322628" y="900751"/>
            <a:ext cx="3029803" cy="3248841"/>
          </a:xfrm>
          <a:prstGeom prst="rect">
            <a:avLst/>
          </a:prstGeom>
        </p:spPr>
      </p:pic>
      <p:pic>
        <p:nvPicPr>
          <p:cNvPr id="5" name="Picture 4" descr="Photo of Aberystwyth University Logo.">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7429" y="5598621"/>
            <a:ext cx="1541812" cy="317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1.gstatic.com/images?q=tbn:ANd9GcQKao9gPMQm9W707LzESir-WHdZIVFxYRu9P7P49dzQH52SQmwV"/>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7237" y="5437112"/>
            <a:ext cx="730477" cy="640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57409" y="4554102"/>
            <a:ext cx="2160240" cy="946037"/>
          </a:xfrm>
          <a:prstGeom prst="rect">
            <a:avLst/>
          </a:prstGeom>
        </p:spPr>
      </p:pic>
      <p:sp>
        <p:nvSpPr>
          <p:cNvPr id="8" name="TextBox 7"/>
          <p:cNvSpPr txBox="1"/>
          <p:nvPr/>
        </p:nvSpPr>
        <p:spPr>
          <a:xfrm>
            <a:off x="436728" y="6482687"/>
            <a:ext cx="6277971" cy="369332"/>
          </a:xfrm>
          <a:prstGeom prst="rect">
            <a:avLst/>
          </a:prstGeom>
          <a:noFill/>
        </p:spPr>
        <p:txBody>
          <a:bodyPr wrap="square" rtlCol="0">
            <a:spAutoFit/>
          </a:bodyPr>
          <a:lstStyle/>
          <a:p>
            <a:r>
              <a:rPr lang="en-GB" dirty="0" smtClean="0">
                <a:solidFill>
                  <a:schemeClr val="bg1"/>
                </a:solidFill>
              </a:rPr>
              <a:t>Slides available at: http://globalruralproject.wordpress.com</a:t>
            </a:r>
            <a:endParaRPr lang="en-GB" dirty="0">
              <a:solidFill>
                <a:schemeClr val="bg1"/>
              </a:solidFill>
            </a:endParaRPr>
          </a:p>
        </p:txBody>
      </p:sp>
      <p:sp>
        <p:nvSpPr>
          <p:cNvPr id="9" name="TextBox 8"/>
          <p:cNvSpPr txBox="1"/>
          <p:nvPr/>
        </p:nvSpPr>
        <p:spPr>
          <a:xfrm>
            <a:off x="5337429" y="3943481"/>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174103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Racial hierarchy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Racial hierarchy with Europeans at top, Chinese in middle and Pacific Islanders and Aborigines at bottom</a:t>
            </a:r>
          </a:p>
          <a:p>
            <a:r>
              <a:rPr lang="en-GB" dirty="0" smtClean="0"/>
              <a:t>Reflected in wages (e.g. for field work: Europeans £52 per year, Chinese £30 per year, Aborigines £12 per year)</a:t>
            </a:r>
          </a:p>
          <a:p>
            <a:r>
              <a:rPr lang="en-GB" dirty="0" smtClean="0"/>
              <a:t>Also in labour/property relations: Chinese leased land from Europeans and employed Pacific Islander and Aborigine workers</a:t>
            </a:r>
          </a:p>
          <a:p>
            <a:r>
              <a:rPr lang="en-GB" dirty="0" smtClean="0"/>
              <a:t>Chinese farmers regarded as treating Aborigines better than European employers:</a:t>
            </a:r>
          </a:p>
          <a:p>
            <a:pPr lvl="1" algn="just"/>
            <a:r>
              <a:rPr lang="en-GB" dirty="0"/>
              <a:t>“The Chinese offer their aboriginal employees full use of their humpty even to smoking the same pipe and drinking out of the same billy” (Walter Roth, Northern Protector of </a:t>
            </a:r>
            <a:r>
              <a:rPr lang="en-GB" dirty="0" err="1"/>
              <a:t>Aboriginies</a:t>
            </a:r>
            <a:r>
              <a:rPr lang="en-GB" dirty="0"/>
              <a:t>, 1898, quoted by Evans et al, 1993, </a:t>
            </a:r>
            <a:r>
              <a:rPr lang="en-GB" i="1" dirty="0"/>
              <a:t>Race Relations in Colonial Queensland</a:t>
            </a:r>
            <a:r>
              <a:rPr lang="en-GB" dirty="0"/>
              <a:t>, p 252</a:t>
            </a:r>
            <a:r>
              <a:rPr lang="en-GB" dirty="0" smtClean="0"/>
              <a:t>).</a:t>
            </a:r>
          </a:p>
          <a:p>
            <a:r>
              <a:rPr lang="en-GB" dirty="0" smtClean="0"/>
              <a:t>Chinese also accused of ‘ruining’ Aborigines by providing alcohol &amp; opium</a:t>
            </a:r>
            <a:endParaRPr lang="en-GB" dirty="0"/>
          </a:p>
          <a:p>
            <a:endParaRPr lang="en-GB" dirty="0"/>
          </a:p>
        </p:txBody>
      </p:sp>
    </p:spTree>
    <p:extLst>
      <p:ext uri="{BB962C8B-B14F-4D97-AF65-F5344CB8AC3E}">
        <p14:creationId xmlns:p14="http://schemas.microsoft.com/office/powerpoint/2010/main" val="3179917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Chinese as cosmopolitans</a:t>
            </a:r>
            <a:endParaRPr lang="en-GB" dirty="0"/>
          </a:p>
        </p:txBody>
      </p:sp>
      <p:sp>
        <p:nvSpPr>
          <p:cNvPr id="3" name="Content Placeholder 2"/>
          <p:cNvSpPr>
            <a:spLocks noGrp="1"/>
          </p:cNvSpPr>
          <p:nvPr>
            <p:ph idx="1"/>
          </p:nvPr>
        </p:nvSpPr>
        <p:spPr>
          <a:xfrm>
            <a:off x="822959" y="1845734"/>
            <a:ext cx="7543801" cy="4400520"/>
          </a:xfrm>
        </p:spPr>
        <p:txBody>
          <a:bodyPr>
            <a:normAutofit fontScale="92500" lnSpcReduction="20000"/>
          </a:bodyPr>
          <a:lstStyle/>
          <a:p>
            <a:pPr>
              <a:buFont typeface="Arial" panose="020B0604020202020204" pitchFamily="34" charset="0"/>
              <a:buChar char="•"/>
            </a:pPr>
            <a:r>
              <a:rPr lang="en-GB" dirty="0" smtClean="0"/>
              <a:t> ‘Sojourners’ not settlers (Rolls, 1992)</a:t>
            </a:r>
          </a:p>
          <a:p>
            <a:pPr>
              <a:buFont typeface="Arial" panose="020B0604020202020204" pitchFamily="34" charset="0"/>
              <a:buChar char="•"/>
            </a:pPr>
            <a:r>
              <a:rPr lang="en-GB" dirty="0" smtClean="0"/>
              <a:t> Mostly from Kwangtung province, Canton – migration as response to food security but also cultural expectation</a:t>
            </a:r>
          </a:p>
          <a:p>
            <a:pPr>
              <a:buFont typeface="Arial" panose="020B0604020202020204" pitchFamily="34" charset="0"/>
              <a:buChar char="•"/>
            </a:pPr>
            <a:r>
              <a:rPr lang="en-GB" dirty="0" smtClean="0"/>
              <a:t> Temporary and cyclical migration, predominantly male – women and children in China</a:t>
            </a:r>
          </a:p>
          <a:p>
            <a:pPr>
              <a:buFont typeface="Arial" panose="020B0604020202020204" pitchFamily="34" charset="0"/>
              <a:buChar char="•"/>
            </a:pPr>
            <a:r>
              <a:rPr lang="en-GB" dirty="0" smtClean="0"/>
              <a:t> Sending remittances home and investing in property in China</a:t>
            </a:r>
          </a:p>
          <a:p>
            <a:pPr lvl="1">
              <a:buFont typeface="Arial" panose="020B0604020202020204" pitchFamily="34" charset="0"/>
              <a:buChar char="•"/>
            </a:pPr>
            <a:r>
              <a:rPr lang="en-GB" dirty="0" smtClean="0"/>
              <a:t>Willie </a:t>
            </a:r>
            <a:r>
              <a:rPr lang="en-GB" dirty="0" err="1" smtClean="0"/>
              <a:t>Forday</a:t>
            </a:r>
            <a:r>
              <a:rPr lang="en-GB" dirty="0"/>
              <a:t> </a:t>
            </a:r>
            <a:r>
              <a:rPr lang="en-GB" dirty="0" smtClean="0"/>
              <a:t>– arrived in QLD 1898, bought 7 properties in China between 1915 and 1917</a:t>
            </a:r>
          </a:p>
          <a:p>
            <a:pPr>
              <a:buFont typeface="Arial" panose="020B0604020202020204" pitchFamily="34" charset="0"/>
              <a:buChar char="•"/>
            </a:pPr>
            <a:r>
              <a:rPr lang="en-GB" dirty="0" smtClean="0"/>
              <a:t> Remained involved in home community and politics</a:t>
            </a:r>
          </a:p>
          <a:p>
            <a:pPr lvl="1">
              <a:buFont typeface="Arial" panose="020B0604020202020204" pitchFamily="34" charset="0"/>
              <a:buChar char="•"/>
            </a:pPr>
            <a:r>
              <a:rPr lang="en-GB" dirty="0" smtClean="0"/>
              <a:t> “</a:t>
            </a:r>
            <a:r>
              <a:rPr lang="en-GB" dirty="0"/>
              <a:t>The ideal migrant was one who regarded himself as a member of his own village, but separated by distance.” (Choi, 1975, </a:t>
            </a:r>
            <a:r>
              <a:rPr lang="en-GB" i="1" dirty="0"/>
              <a:t>Chinese Migration and Settlement in Australia</a:t>
            </a:r>
            <a:r>
              <a:rPr lang="en-GB" dirty="0"/>
              <a:t>, p 13)</a:t>
            </a:r>
          </a:p>
          <a:p>
            <a:pPr>
              <a:buFont typeface="Arial" panose="020B0604020202020204" pitchFamily="34" charset="0"/>
              <a:buChar char="•"/>
            </a:pPr>
            <a:r>
              <a:rPr lang="en-GB" dirty="0" smtClean="0"/>
              <a:t> Chinese migrants as agents of cultural circulation</a:t>
            </a:r>
          </a:p>
          <a:p>
            <a:pPr lvl="1">
              <a:buFont typeface="Arial" panose="020B0604020202020204" pitchFamily="34" charset="0"/>
              <a:buChar char="•"/>
            </a:pPr>
            <a:r>
              <a:rPr lang="en-GB" dirty="0" smtClean="0"/>
              <a:t> Willie </a:t>
            </a:r>
            <a:r>
              <a:rPr lang="en-GB" dirty="0" err="1" smtClean="0"/>
              <a:t>Forday</a:t>
            </a:r>
            <a:r>
              <a:rPr lang="en-GB" dirty="0" smtClean="0"/>
              <a:t> - </a:t>
            </a:r>
            <a:r>
              <a:rPr lang="en-GB" dirty="0"/>
              <a:t>travelled to China in 1915 with a complete Australian-made bicycle, 1 gramophone (VICTOR brand), 200 gramophone records and 2000 needles </a:t>
            </a:r>
            <a:r>
              <a:rPr lang="en-GB" dirty="0" smtClean="0"/>
              <a:t>(</a:t>
            </a:r>
            <a:r>
              <a:rPr lang="en-GB" dirty="0" err="1" smtClean="0"/>
              <a:t>Forday</a:t>
            </a:r>
            <a:r>
              <a:rPr lang="en-GB" dirty="0" smtClean="0"/>
              <a:t> 1998)</a:t>
            </a:r>
          </a:p>
        </p:txBody>
      </p:sp>
    </p:spTree>
    <p:extLst>
      <p:ext uri="{BB962C8B-B14F-4D97-AF65-F5344CB8AC3E}">
        <p14:creationId xmlns:p14="http://schemas.microsoft.com/office/powerpoint/2010/main" val="3851400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 landscapes</a:t>
            </a:r>
            <a:endParaRPr lang="en-GB" dirty="0"/>
          </a:p>
        </p:txBody>
      </p:sp>
      <p:sp>
        <p:nvSpPr>
          <p:cNvPr id="3" name="Content Placeholder 2"/>
          <p:cNvSpPr>
            <a:spLocks noGrp="1"/>
          </p:cNvSpPr>
          <p:nvPr>
            <p:ph idx="1"/>
          </p:nvPr>
        </p:nvSpPr>
        <p:spPr>
          <a:xfrm>
            <a:off x="822960" y="1845734"/>
            <a:ext cx="5152838" cy="4413398"/>
          </a:xfrm>
        </p:spPr>
        <p:txBody>
          <a:bodyPr>
            <a:normAutofit fontScale="92500"/>
          </a:bodyPr>
          <a:lstStyle/>
          <a:p>
            <a:pPr algn="just"/>
            <a:r>
              <a:rPr lang="en-GB" dirty="0"/>
              <a:t>“Hundreds of acres of swampy country were turned into rice fields, with here and these, on higher ground, an orchard or a plot of pineapples … All this was the result of the industry of a much despised race, content with small returns, but nevertheless living on the best of the imported viands of their own country, supplemented with the prolific tropical products of their gardens, not forgetting the Chinaman’s well known fondness for pork, which was supplied from their own piggeries … Pumpkins, sweet potatoes, and taro were grown in profusion, and one small area on Dodd Clarke’s selection was entirely devoted to peanuts for which the Chinese had a peculiar weakness.” </a:t>
            </a:r>
            <a:endParaRPr lang="en-GB" dirty="0" smtClean="0"/>
          </a:p>
          <a:p>
            <a:r>
              <a:rPr lang="en-GB" dirty="0" smtClean="0"/>
              <a:t>Collinson</a:t>
            </a:r>
            <a:r>
              <a:rPr lang="en-GB" dirty="0"/>
              <a:t>, 1941, </a:t>
            </a:r>
            <a:r>
              <a:rPr lang="en-GB" i="1" dirty="0"/>
              <a:t>Tropic Coasts and Tablelands</a:t>
            </a:r>
            <a:r>
              <a:rPr lang="en-GB" dirty="0"/>
              <a:t>, p </a:t>
            </a:r>
            <a:r>
              <a:rPr lang="en-GB" dirty="0" smtClean="0"/>
              <a:t>15</a:t>
            </a:r>
            <a:endParaRPr lang="en-GB"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3379" y="1845734"/>
            <a:ext cx="2590400" cy="180637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3379" y="3860371"/>
            <a:ext cx="2483893" cy="1826903"/>
          </a:xfrm>
          <a:prstGeom prst="rect">
            <a:avLst/>
          </a:prstGeom>
        </p:spPr>
      </p:pic>
      <p:sp>
        <p:nvSpPr>
          <p:cNvPr id="7" name="TextBox 6"/>
          <p:cNvSpPr txBox="1"/>
          <p:nvPr/>
        </p:nvSpPr>
        <p:spPr>
          <a:xfrm>
            <a:off x="6223379" y="3500140"/>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
        <p:nvSpPr>
          <p:cNvPr id="8" name="TextBox 7"/>
          <p:cNvSpPr txBox="1"/>
          <p:nvPr/>
        </p:nvSpPr>
        <p:spPr>
          <a:xfrm>
            <a:off x="6223379" y="5403244"/>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4030330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Cosmopolitan attitudes?</a:t>
            </a:r>
            <a:endParaRPr lang="en-GB" dirty="0"/>
          </a:p>
        </p:txBody>
      </p:sp>
      <p:sp>
        <p:nvSpPr>
          <p:cNvPr id="3" name="Content Placeholder 2"/>
          <p:cNvSpPr>
            <a:spLocks noGrp="1"/>
          </p:cNvSpPr>
          <p:nvPr>
            <p:ph idx="1"/>
          </p:nvPr>
        </p:nvSpPr>
        <p:spPr>
          <a:xfrm>
            <a:off x="822959" y="1845734"/>
            <a:ext cx="5629355" cy="4023360"/>
          </a:xfrm>
        </p:spPr>
        <p:txBody>
          <a:bodyPr>
            <a:normAutofit/>
          </a:bodyPr>
          <a:lstStyle/>
          <a:p>
            <a:pPr algn="just"/>
            <a:r>
              <a:rPr lang="en-GB" dirty="0"/>
              <a:t>“Tolerance was emerging, sometimes even in the positive form of public and official support for the Chinese. On one occasion the Mayor of Cairns rebuked the anti-Chinese crusader, Potts, for his anti-Chinese stirrings. On another, the leading citizens of Cairns, in response to the anti-Chinese fomentations, petitioned the Premier of Queensland saying that the Chinese were the backbone of Cairns.” </a:t>
            </a:r>
            <a:r>
              <a:rPr lang="en-GB" dirty="0" smtClean="0"/>
              <a:t>(</a:t>
            </a:r>
            <a:r>
              <a:rPr lang="en-GB" dirty="0"/>
              <a:t>Ling, 2001, </a:t>
            </a:r>
            <a:r>
              <a:rPr lang="en-GB" i="1" dirty="0"/>
              <a:t>Plantings in a New Land</a:t>
            </a:r>
            <a:r>
              <a:rPr lang="en-GB" dirty="0"/>
              <a:t>, p 24).</a:t>
            </a:r>
          </a:p>
          <a:p>
            <a:pPr algn="just"/>
            <a:r>
              <a:rPr lang="en-GB" dirty="0"/>
              <a:t>“Amicable contacts …. were more typical in relations at the local level than the isolated examples of racial antagonism.” </a:t>
            </a:r>
            <a:r>
              <a:rPr lang="en-GB" dirty="0" smtClean="0"/>
              <a:t>(</a:t>
            </a:r>
            <a:r>
              <a:rPr lang="en-GB" dirty="0"/>
              <a:t>May, in Reynolds, 1976, p 287).</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46459" y="1856652"/>
            <a:ext cx="2192476" cy="4012442"/>
          </a:xfrm>
          <a:prstGeom prst="rect">
            <a:avLst/>
          </a:prstGeom>
        </p:spPr>
      </p:pic>
      <p:sp>
        <p:nvSpPr>
          <p:cNvPr id="5" name="TextBox 4"/>
          <p:cNvSpPr txBox="1"/>
          <p:nvPr/>
        </p:nvSpPr>
        <p:spPr>
          <a:xfrm>
            <a:off x="6646459" y="5653650"/>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1748702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Cosmopolitan attitudes?</a:t>
            </a:r>
            <a:endParaRPr lang="en-GB" dirty="0"/>
          </a:p>
        </p:txBody>
      </p:sp>
      <p:sp>
        <p:nvSpPr>
          <p:cNvPr id="3" name="Content Placeholder 2"/>
          <p:cNvSpPr>
            <a:spLocks noGrp="1"/>
          </p:cNvSpPr>
          <p:nvPr>
            <p:ph idx="1"/>
          </p:nvPr>
        </p:nvSpPr>
        <p:spPr>
          <a:xfrm>
            <a:off x="822960" y="1845734"/>
            <a:ext cx="6208906" cy="4023360"/>
          </a:xfrm>
        </p:spPr>
        <p:txBody>
          <a:bodyPr/>
          <a:lstStyle/>
          <a:p>
            <a:pPr algn="just"/>
            <a:r>
              <a:rPr lang="en-GB" dirty="0"/>
              <a:t>“To us, humble observers in a strange land, the one unhappy circumstance – a blot of the fairness of the country, is the presence of </a:t>
            </a:r>
            <a:r>
              <a:rPr lang="en-GB" dirty="0" err="1"/>
              <a:t>Asiatics</a:t>
            </a:r>
            <a:r>
              <a:rPr lang="en-GB" dirty="0"/>
              <a:t> in such large numbers. We have visited the Chinese quarters of this town, and marvelled at their apparent prosperity. In an indefinable way, we were surprised that they should be allowed to walk on the same footpath as a white man or a white woman … In this street of Chinese we were sickened by the sight of more than one white woman peering shamefacedly out of the doors of the houses, and we wondered sadly if these were girls who had travelled all the way from England full of hope – to become the inmates of Chinese dens.” (‘First Impressions’, by ‘New Chum’, in </a:t>
            </a:r>
            <a:r>
              <a:rPr lang="en-GB" i="1" dirty="0"/>
              <a:t>Cairns Post</a:t>
            </a:r>
            <a:r>
              <a:rPr lang="en-GB" dirty="0"/>
              <a:t>, 21 March 1911, p 7)</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3878" y="1845734"/>
            <a:ext cx="1470689" cy="3862873"/>
          </a:xfrm>
          <a:prstGeom prst="rect">
            <a:avLst/>
          </a:prstGeom>
        </p:spPr>
      </p:pic>
      <p:sp>
        <p:nvSpPr>
          <p:cNvPr id="5" name="TextBox 4"/>
          <p:cNvSpPr txBox="1"/>
          <p:nvPr/>
        </p:nvSpPr>
        <p:spPr>
          <a:xfrm>
            <a:off x="5337429" y="3943481"/>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
        <p:nvSpPr>
          <p:cNvPr id="6" name="TextBox 5"/>
          <p:cNvSpPr txBox="1"/>
          <p:nvPr/>
        </p:nvSpPr>
        <p:spPr>
          <a:xfrm>
            <a:off x="7256733" y="5493163"/>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2128097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Cosmopolitan relations?</a:t>
            </a:r>
            <a:endParaRPr lang="en-GB" dirty="0"/>
          </a:p>
        </p:txBody>
      </p:sp>
      <p:sp>
        <p:nvSpPr>
          <p:cNvPr id="3" name="Content Placeholder 2"/>
          <p:cNvSpPr>
            <a:spLocks noGrp="1"/>
          </p:cNvSpPr>
          <p:nvPr>
            <p:ph idx="1"/>
          </p:nvPr>
        </p:nvSpPr>
        <p:spPr/>
        <p:txBody>
          <a:bodyPr>
            <a:normAutofit lnSpcReduction="10000"/>
          </a:bodyPr>
          <a:lstStyle/>
          <a:p>
            <a:pPr algn="just"/>
            <a:r>
              <a:rPr lang="en-GB" dirty="0"/>
              <a:t>“some [Chinese] gardeners lived with Aboriginal women, or with Europeans who were generally social outcasts” (May, in Reynolds 1976, p 262).</a:t>
            </a:r>
          </a:p>
          <a:p>
            <a:pPr algn="just"/>
            <a:r>
              <a:rPr lang="en-GB" dirty="0"/>
              <a:t>“Two months ago I landed in Cairns, the Paradise of the Kanaka, the alien race, and corrupt </a:t>
            </a:r>
            <a:r>
              <a:rPr lang="en-GB" dirty="0" err="1"/>
              <a:t>Js</a:t>
            </a:r>
            <a:r>
              <a:rPr lang="en-GB" dirty="0"/>
              <a:t>. P. The first thing that I noticed whilst walking up the street was a black </a:t>
            </a:r>
            <a:r>
              <a:rPr lang="en-GB" dirty="0" err="1"/>
              <a:t>Cinghalese</a:t>
            </a:r>
            <a:r>
              <a:rPr lang="en-GB" dirty="0"/>
              <a:t> arm-in-arm with a young white woman. I began then to think of my sisters and to hope that death would claim them for his bride than they should be like the picture before me. When I spoke to people of the town about it they told me that there were dozens of young white women living with all kinds of the black and yellow curse in Northern Queensland. What else was there for them to do: not even a white woman can earn a few shillings for washing or cleaning, the Chinese, Japanese and </a:t>
            </a:r>
            <a:r>
              <a:rPr lang="en-GB" dirty="0" err="1"/>
              <a:t>Cinghalese</a:t>
            </a:r>
            <a:r>
              <a:rPr lang="en-GB" dirty="0"/>
              <a:t> occupy all the work in the town” (‘The Traveller’, in </a:t>
            </a:r>
            <a:r>
              <a:rPr lang="en-GB" i="1" dirty="0"/>
              <a:t>The Worker</a:t>
            </a:r>
            <a:r>
              <a:rPr lang="en-GB" dirty="0"/>
              <a:t>, 23 March 1901, p 2).</a:t>
            </a:r>
          </a:p>
          <a:p>
            <a:endParaRPr lang="en-GB" dirty="0"/>
          </a:p>
        </p:txBody>
      </p:sp>
    </p:spTree>
    <p:extLst>
      <p:ext uri="{BB962C8B-B14F-4D97-AF65-F5344CB8AC3E}">
        <p14:creationId xmlns:p14="http://schemas.microsoft.com/office/powerpoint/2010/main" val="202843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Cosmopolitan relations?</a:t>
            </a:r>
            <a:endParaRPr lang="en-GB" dirty="0"/>
          </a:p>
        </p:txBody>
      </p:sp>
      <p:sp>
        <p:nvSpPr>
          <p:cNvPr id="3" name="Content Placeholder 2"/>
          <p:cNvSpPr>
            <a:spLocks noGrp="1"/>
          </p:cNvSpPr>
          <p:nvPr>
            <p:ph idx="1"/>
          </p:nvPr>
        </p:nvSpPr>
        <p:spPr>
          <a:xfrm>
            <a:off x="822960" y="1845734"/>
            <a:ext cx="5242990" cy="4023360"/>
          </a:xfrm>
        </p:spPr>
        <p:txBody>
          <a:bodyPr>
            <a:normAutofit fontScale="92500" lnSpcReduction="20000"/>
          </a:bodyPr>
          <a:lstStyle/>
          <a:p>
            <a:pPr>
              <a:buFont typeface="Arial" panose="020B0604020202020204" pitchFamily="34" charset="0"/>
              <a:buChar char="•"/>
            </a:pPr>
            <a:r>
              <a:rPr lang="en-GB" dirty="0" smtClean="0"/>
              <a:t> Occasional marriages between Chinese and Europeans</a:t>
            </a:r>
          </a:p>
          <a:p>
            <a:pPr>
              <a:buFont typeface="Arial" panose="020B0604020202020204" pitchFamily="34" charset="0"/>
              <a:buChar char="•"/>
            </a:pPr>
            <a:r>
              <a:rPr lang="en-GB" dirty="0" smtClean="0"/>
              <a:t> Access to property – prominent local figures</a:t>
            </a:r>
          </a:p>
          <a:p>
            <a:pPr>
              <a:buFont typeface="Arial" panose="020B0604020202020204" pitchFamily="34" charset="0"/>
              <a:buChar char="•"/>
            </a:pPr>
            <a:r>
              <a:rPr lang="en-GB" dirty="0" smtClean="0"/>
              <a:t>Weddings between Chinese with European associates as best men or witnesses</a:t>
            </a:r>
          </a:p>
          <a:p>
            <a:pPr lvl="1">
              <a:buFont typeface="Arial" panose="020B0604020202020204" pitchFamily="34" charset="0"/>
              <a:buChar char="•"/>
            </a:pPr>
            <a:r>
              <a:rPr lang="en-GB" dirty="0" smtClean="0"/>
              <a:t>Patrick Gee </a:t>
            </a:r>
            <a:r>
              <a:rPr lang="en-GB" dirty="0" err="1" smtClean="0"/>
              <a:t>Kee</a:t>
            </a:r>
            <a:r>
              <a:rPr lang="en-GB" dirty="0"/>
              <a:t> </a:t>
            </a:r>
            <a:r>
              <a:rPr lang="en-GB" dirty="0" smtClean="0"/>
              <a:t>(with Patrick’s pigtail hidden in wedding photographs)</a:t>
            </a:r>
          </a:p>
          <a:p>
            <a:pPr lvl="1">
              <a:buFont typeface="Arial" panose="020B0604020202020204" pitchFamily="34" charset="0"/>
              <a:buChar char="•"/>
            </a:pPr>
            <a:r>
              <a:rPr lang="en-GB" dirty="0" smtClean="0"/>
              <a:t>Yip Hoy</a:t>
            </a:r>
          </a:p>
          <a:p>
            <a:pPr marL="0" indent="0" algn="just">
              <a:buNone/>
            </a:pPr>
            <a:r>
              <a:rPr lang="en-GB" dirty="0" smtClean="0"/>
              <a:t>“[</a:t>
            </a:r>
            <a:r>
              <a:rPr lang="en-GB" dirty="0"/>
              <a:t>The marriage document of Yip Hoy and Ah How in 1884] could be added to a figurative collection of early examples of cross-cultural co-operation between members from separate cultural communities at a time in Australian history dominated by expression and acts of racism and social prejudice.” (Wong Hoy, 2002, </a:t>
            </a:r>
            <a:r>
              <a:rPr lang="en-GB" i="1" dirty="0"/>
              <a:t>Yip Hoy and Family</a:t>
            </a:r>
            <a:r>
              <a:rPr lang="en-GB" dirty="0"/>
              <a:t>, p 3</a:t>
            </a:r>
            <a:r>
              <a:rPr lang="en-GB" dirty="0" smtClean="0"/>
              <a:t>).”</a:t>
            </a:r>
            <a:endParaRPr lang="en-GB" dirty="0"/>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91618" y="2010418"/>
            <a:ext cx="2489193" cy="3353153"/>
          </a:xfrm>
          <a:prstGeom prst="rect">
            <a:avLst/>
          </a:prstGeom>
        </p:spPr>
      </p:pic>
      <p:sp>
        <p:nvSpPr>
          <p:cNvPr id="5" name="TextBox 4"/>
          <p:cNvSpPr txBox="1"/>
          <p:nvPr/>
        </p:nvSpPr>
        <p:spPr>
          <a:xfrm>
            <a:off x="6286952" y="5148127"/>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76439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Cosmopolitan relations?</a:t>
            </a:r>
            <a:endParaRPr lang="en-GB" dirty="0"/>
          </a:p>
        </p:txBody>
      </p:sp>
      <p:sp>
        <p:nvSpPr>
          <p:cNvPr id="4" name="Content Placeholder 3"/>
          <p:cNvSpPr>
            <a:spLocks noGrp="1"/>
          </p:cNvSpPr>
          <p:nvPr>
            <p:ph sz="half" idx="1"/>
          </p:nvPr>
        </p:nvSpPr>
        <p:spPr/>
        <p:txBody>
          <a:bodyPr>
            <a:normAutofit fontScale="62500" lnSpcReduction="20000"/>
          </a:bodyPr>
          <a:lstStyle/>
          <a:p>
            <a:pPr>
              <a:buFont typeface="Wingdings" panose="05000000000000000000" pitchFamily="2" charset="2"/>
              <a:buChar char="Ø"/>
            </a:pPr>
            <a:r>
              <a:rPr lang="en-GB" dirty="0" smtClean="0"/>
              <a:t> </a:t>
            </a:r>
            <a:r>
              <a:rPr lang="en-GB" sz="2600" dirty="0" smtClean="0"/>
              <a:t>Business </a:t>
            </a:r>
            <a:r>
              <a:rPr lang="en-GB" sz="2600" dirty="0"/>
              <a:t>partnerships</a:t>
            </a:r>
          </a:p>
          <a:p>
            <a:pPr>
              <a:buFont typeface="Wingdings" panose="05000000000000000000" pitchFamily="2" charset="2"/>
              <a:buChar char="Ø"/>
            </a:pPr>
            <a:r>
              <a:rPr lang="en-GB" sz="2600" dirty="0" smtClean="0"/>
              <a:t> European </a:t>
            </a:r>
            <a:r>
              <a:rPr lang="en-GB" sz="2600" dirty="0"/>
              <a:t>participating in Chinese banquets for weddings, births </a:t>
            </a:r>
            <a:r>
              <a:rPr lang="en-GB" sz="2600" dirty="0" err="1"/>
              <a:t>etc</a:t>
            </a:r>
            <a:r>
              <a:rPr lang="en-GB" sz="2600" dirty="0"/>
              <a:t> (“such racial fraternisation became commonplace in Cairns” May in Evans (1976), p 270).</a:t>
            </a:r>
          </a:p>
          <a:p>
            <a:pPr>
              <a:buFont typeface="Wingdings" panose="05000000000000000000" pitchFamily="2" charset="2"/>
              <a:buChar char="Ø"/>
            </a:pPr>
            <a:r>
              <a:rPr lang="en-GB" sz="2600" dirty="0" smtClean="0"/>
              <a:t> Some </a:t>
            </a:r>
            <a:r>
              <a:rPr lang="en-GB" sz="2600" dirty="0"/>
              <a:t>Chinese lived in European residential districts</a:t>
            </a:r>
          </a:p>
          <a:p>
            <a:pPr>
              <a:buFont typeface="Wingdings" panose="05000000000000000000" pitchFamily="2" charset="2"/>
              <a:buChar char="Ø"/>
            </a:pPr>
            <a:r>
              <a:rPr lang="en-GB" sz="2600" dirty="0" smtClean="0"/>
              <a:t> Chinese </a:t>
            </a:r>
            <a:r>
              <a:rPr lang="en-GB" sz="2600" dirty="0"/>
              <a:t>merchants permitted to travel in First Class rail carriages (but others in segregated carriages)</a:t>
            </a:r>
          </a:p>
          <a:p>
            <a:pPr>
              <a:buFont typeface="Wingdings" panose="05000000000000000000" pitchFamily="2" charset="2"/>
              <a:buChar char="Ø"/>
            </a:pPr>
            <a:r>
              <a:rPr lang="en-GB" sz="2600" dirty="0" smtClean="0"/>
              <a:t> Europeans </a:t>
            </a:r>
            <a:r>
              <a:rPr lang="en-GB" sz="2600" dirty="0"/>
              <a:t>visiting Chinese neighbours and tenants on Sundays and at Chinese New </a:t>
            </a:r>
            <a:r>
              <a:rPr lang="en-GB" sz="2600" dirty="0" smtClean="0"/>
              <a:t>Year</a:t>
            </a:r>
            <a:endParaRPr lang="en-GB" sz="2600" dirty="0"/>
          </a:p>
          <a:p>
            <a:pPr>
              <a:buFont typeface="Wingdings" panose="05000000000000000000" pitchFamily="2" charset="2"/>
              <a:buChar char="Ø"/>
            </a:pPr>
            <a:r>
              <a:rPr lang="en-GB" sz="2600" dirty="0" smtClean="0"/>
              <a:t> Chinese </a:t>
            </a:r>
            <a:r>
              <a:rPr lang="en-GB" sz="2600" dirty="0"/>
              <a:t>involved in fundraising for and management of local hospital (and sometimes treated on same wards)</a:t>
            </a:r>
          </a:p>
          <a:p>
            <a:endParaRPr lang="en-GB" dirty="0"/>
          </a:p>
        </p:txBody>
      </p:sp>
      <p:sp>
        <p:nvSpPr>
          <p:cNvPr id="5" name="Content Placeholder 4"/>
          <p:cNvSpPr>
            <a:spLocks noGrp="1"/>
          </p:cNvSpPr>
          <p:nvPr>
            <p:ph sz="half" idx="2"/>
          </p:nvPr>
        </p:nvSpPr>
        <p:spPr>
          <a:xfrm>
            <a:off x="4663440" y="1845736"/>
            <a:ext cx="3703320" cy="4336700"/>
          </a:xfrm>
        </p:spPr>
        <p:txBody>
          <a:bodyPr>
            <a:normAutofit fontScale="62500" lnSpcReduction="20000"/>
          </a:bodyPr>
          <a:lstStyle/>
          <a:p>
            <a:pPr>
              <a:buFont typeface="Wingdings" panose="05000000000000000000" pitchFamily="2" charset="2"/>
              <a:buChar char="Ø"/>
            </a:pPr>
            <a:r>
              <a:rPr lang="en-GB" dirty="0" smtClean="0"/>
              <a:t> </a:t>
            </a:r>
            <a:r>
              <a:rPr lang="en-GB" sz="2600" dirty="0" smtClean="0"/>
              <a:t>European</a:t>
            </a:r>
            <a:r>
              <a:rPr lang="en-GB" sz="2600" dirty="0"/>
              <a:t>, Chinese and Japanese children attended same schools</a:t>
            </a:r>
          </a:p>
          <a:p>
            <a:pPr>
              <a:buFont typeface="Wingdings" panose="05000000000000000000" pitchFamily="2" charset="2"/>
              <a:buChar char="Ø"/>
            </a:pPr>
            <a:r>
              <a:rPr lang="en-GB" sz="2600" dirty="0" smtClean="0"/>
              <a:t> Increasing </a:t>
            </a:r>
            <a:r>
              <a:rPr lang="en-GB" sz="2600" dirty="0"/>
              <a:t>European interest in and spectating of Chinese New Year festivities</a:t>
            </a:r>
          </a:p>
          <a:p>
            <a:pPr>
              <a:buFont typeface="Wingdings" panose="05000000000000000000" pitchFamily="2" charset="2"/>
              <a:buChar char="Ø"/>
            </a:pPr>
            <a:r>
              <a:rPr lang="en-GB" sz="2600" dirty="0" smtClean="0"/>
              <a:t> Chinese </a:t>
            </a:r>
            <a:r>
              <a:rPr lang="en-GB" sz="2600" dirty="0"/>
              <a:t>processions incorporated into visits of Governor and Premier</a:t>
            </a:r>
          </a:p>
          <a:p>
            <a:pPr>
              <a:buFont typeface="Wingdings" panose="05000000000000000000" pitchFamily="2" charset="2"/>
              <a:buChar char="Ø"/>
            </a:pPr>
            <a:r>
              <a:rPr lang="en-GB" sz="2600" dirty="0" smtClean="0"/>
              <a:t> Chinese </a:t>
            </a:r>
            <a:r>
              <a:rPr lang="en-GB" sz="2600" dirty="0"/>
              <a:t>procession as part of annual </a:t>
            </a:r>
            <a:r>
              <a:rPr lang="en-GB" sz="2600" dirty="0" smtClean="0"/>
              <a:t>carnival</a:t>
            </a:r>
          </a:p>
          <a:p>
            <a:pPr>
              <a:buFont typeface="Wingdings" panose="05000000000000000000" pitchFamily="2" charset="2"/>
              <a:buChar char="Ø"/>
            </a:pPr>
            <a:r>
              <a:rPr lang="en-GB" sz="2600" dirty="0"/>
              <a:t>European and Chinese both participated in the Chinese lottery</a:t>
            </a:r>
          </a:p>
          <a:p>
            <a:pPr>
              <a:buFont typeface="Wingdings" panose="05000000000000000000" pitchFamily="2" charset="2"/>
              <a:buChar char="Ø"/>
            </a:pPr>
            <a:r>
              <a:rPr lang="en-GB" sz="2600" dirty="0" smtClean="0"/>
              <a:t> Popularity </a:t>
            </a:r>
            <a:r>
              <a:rPr lang="en-GB" sz="2600" dirty="0"/>
              <a:t>of Chinese lanterns among Europeans</a:t>
            </a:r>
          </a:p>
          <a:p>
            <a:pPr>
              <a:buFont typeface="Wingdings" panose="05000000000000000000" pitchFamily="2" charset="2"/>
              <a:buChar char="Ø"/>
            </a:pPr>
            <a:r>
              <a:rPr lang="en-GB" sz="2600" dirty="0" smtClean="0"/>
              <a:t> Features </a:t>
            </a:r>
            <a:r>
              <a:rPr lang="en-GB" sz="2600" dirty="0"/>
              <a:t>in local newspapers on Chinese food</a:t>
            </a:r>
          </a:p>
          <a:p>
            <a:pPr>
              <a:buFont typeface="Wingdings" panose="05000000000000000000" pitchFamily="2" charset="2"/>
              <a:buChar char="Ø"/>
            </a:pPr>
            <a:r>
              <a:rPr lang="en-GB" sz="2600" dirty="0" smtClean="0"/>
              <a:t> Mixing </a:t>
            </a:r>
            <a:r>
              <a:rPr lang="en-GB" sz="2600" dirty="0"/>
              <a:t>of Chinese and western dress and fashions by Chinese residents</a:t>
            </a:r>
          </a:p>
          <a:p>
            <a:endParaRPr lang="en-GB" dirty="0"/>
          </a:p>
        </p:txBody>
      </p:sp>
    </p:spTree>
    <p:extLst>
      <p:ext uri="{BB962C8B-B14F-4D97-AF65-F5344CB8AC3E}">
        <p14:creationId xmlns:p14="http://schemas.microsoft.com/office/powerpoint/2010/main" val="1925414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Cosmopolitan boundaries</a:t>
            </a:r>
            <a:endParaRPr lang="en-GB" dirty="0"/>
          </a:p>
        </p:txBody>
      </p:sp>
      <p:sp>
        <p:nvSpPr>
          <p:cNvPr id="3" name="Content Placeholder 2"/>
          <p:cNvSpPr>
            <a:spLocks noGrp="1"/>
          </p:cNvSpPr>
          <p:nvPr>
            <p:ph idx="1"/>
          </p:nvPr>
        </p:nvSpPr>
        <p:spPr>
          <a:xfrm>
            <a:off x="822960" y="1845733"/>
            <a:ext cx="4990986" cy="4363997"/>
          </a:xfrm>
        </p:spPr>
        <p:txBody>
          <a:bodyPr/>
          <a:lstStyle/>
          <a:p>
            <a:pPr algn="just"/>
            <a:r>
              <a:rPr lang="en-GB" dirty="0"/>
              <a:t>“The nature of community involvement by the Chinese and of their social intercourse with Europeans undoubtedly fitted the racist mould; it seldom reached the proportions of friendship between equals. As a rule, it was the Chinese who offered hospitality and the Europeans who condescended to accept it.” </a:t>
            </a:r>
            <a:r>
              <a:rPr lang="en-GB" dirty="0" smtClean="0"/>
              <a:t>(May</a:t>
            </a:r>
            <a:r>
              <a:rPr lang="en-GB" dirty="0"/>
              <a:t>, in Reynolds (1976), p 281</a:t>
            </a:r>
            <a:r>
              <a:rPr lang="en-GB" dirty="0" smtClean="0"/>
              <a:t>.)</a:t>
            </a:r>
            <a:endParaRPr lang="en-GB" dirty="0"/>
          </a:p>
          <a:p>
            <a:pPr algn="just"/>
            <a:r>
              <a:rPr lang="en-GB" dirty="0"/>
              <a:t>“The racial harmony characteristic of Cairns was based entirely on European self-interest and lasted only as long as the Chinese kept their place.” (May, in Reynolds (1976), p 289).</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3233" r="13976" b="30556"/>
          <a:stretch/>
        </p:blipFill>
        <p:spPr>
          <a:xfrm>
            <a:off x="5991367" y="1845733"/>
            <a:ext cx="2934269" cy="3789685"/>
          </a:xfrm>
          <a:prstGeom prst="rect">
            <a:avLst/>
          </a:prstGeom>
        </p:spPr>
      </p:pic>
      <p:sp>
        <p:nvSpPr>
          <p:cNvPr id="5" name="TextBox 4"/>
          <p:cNvSpPr txBox="1"/>
          <p:nvPr/>
        </p:nvSpPr>
        <p:spPr>
          <a:xfrm>
            <a:off x="5991367" y="5419974"/>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3089245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of attitudes</a:t>
            </a:r>
            <a:endParaRPr lang="en-GB" dirty="0"/>
          </a:p>
        </p:txBody>
      </p:sp>
      <p:sp>
        <p:nvSpPr>
          <p:cNvPr id="3" name="Content Placeholder 2"/>
          <p:cNvSpPr>
            <a:spLocks noGrp="1"/>
          </p:cNvSpPr>
          <p:nvPr>
            <p:ph idx="1"/>
          </p:nvPr>
        </p:nvSpPr>
        <p:spPr>
          <a:xfrm>
            <a:off x="822959" y="1845734"/>
            <a:ext cx="4573289" cy="4023360"/>
          </a:xfrm>
        </p:spPr>
        <p:txBody>
          <a:bodyPr/>
          <a:lstStyle/>
          <a:p>
            <a:pPr marL="0" indent="0">
              <a:buNone/>
            </a:pPr>
            <a:r>
              <a:rPr lang="en-GB" sz="2400" b="1" dirty="0" smtClean="0"/>
              <a:t>Outright racism and hostility</a:t>
            </a:r>
          </a:p>
          <a:p>
            <a:pPr>
              <a:buFont typeface="Wingdings" panose="05000000000000000000" pitchFamily="2" charset="2"/>
              <a:buChar char="Ø"/>
            </a:pPr>
            <a:r>
              <a:rPr lang="en-GB" dirty="0" smtClean="0"/>
              <a:t> Anti-Chinese groups and meetings</a:t>
            </a:r>
          </a:p>
          <a:p>
            <a:pPr>
              <a:buFont typeface="Wingdings" panose="05000000000000000000" pitchFamily="2" charset="2"/>
              <a:buChar char="Ø"/>
            </a:pPr>
            <a:r>
              <a:rPr lang="en-GB" dirty="0" smtClean="0"/>
              <a:t> Hostility from some white farmers and businesses (especially in sugar industry)</a:t>
            </a:r>
          </a:p>
          <a:p>
            <a:pPr>
              <a:buFont typeface="Wingdings" panose="05000000000000000000" pitchFamily="2" charset="2"/>
              <a:buChar char="Ø"/>
            </a:pPr>
            <a:r>
              <a:rPr lang="en-GB" dirty="0" smtClean="0"/>
              <a:t> Anti-Chinese reportage and opinion in local press</a:t>
            </a:r>
          </a:p>
          <a:p>
            <a:pPr>
              <a:buFont typeface="Wingdings" panose="05000000000000000000" pitchFamily="2" charset="2"/>
              <a:buChar char="Ø"/>
            </a:pPr>
            <a:r>
              <a:rPr lang="en-GB" dirty="0" smtClean="0"/>
              <a:t> Exemplified by Thomas Givens, MP for Cairns</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1216" y="1845734"/>
            <a:ext cx="2086050" cy="276720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91" y="4859158"/>
            <a:ext cx="2854192" cy="13268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2145" y="4797626"/>
            <a:ext cx="2645430" cy="138834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7575" y="4787298"/>
            <a:ext cx="2793847" cy="1409001"/>
          </a:xfrm>
          <a:prstGeom prst="rect">
            <a:avLst/>
          </a:prstGeom>
        </p:spPr>
      </p:pic>
    </p:spTree>
    <p:extLst>
      <p:ext uri="{BB962C8B-B14F-4D97-AF65-F5344CB8AC3E}">
        <p14:creationId xmlns:p14="http://schemas.microsoft.com/office/powerpoint/2010/main" val="311803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from the 21</a:t>
            </a:r>
            <a:r>
              <a:rPr lang="en-GB" baseline="30000" dirty="0" smtClean="0"/>
              <a:t>st</a:t>
            </a:r>
            <a:r>
              <a:rPr lang="en-GB" dirty="0" smtClean="0"/>
              <a:t> century</a:t>
            </a:r>
            <a:endParaRPr lang="en-GB" dirty="0"/>
          </a:p>
        </p:txBody>
      </p:sp>
      <p:sp>
        <p:nvSpPr>
          <p:cNvPr id="3" name="Content Placeholder 2"/>
          <p:cNvSpPr>
            <a:spLocks noGrp="1"/>
          </p:cNvSpPr>
          <p:nvPr>
            <p:ph idx="1"/>
          </p:nvPr>
        </p:nvSpPr>
        <p:spPr>
          <a:xfrm>
            <a:off x="822959" y="1832855"/>
            <a:ext cx="5075565" cy="4023360"/>
          </a:xfrm>
        </p:spPr>
        <p:txBody>
          <a:bodyPr/>
          <a:lstStyle/>
          <a:p>
            <a:pPr>
              <a:buFont typeface="Arial" panose="020B0604020202020204" pitchFamily="34" charset="0"/>
              <a:buChar char="•"/>
            </a:pPr>
            <a:r>
              <a:rPr lang="en-GB" dirty="0" smtClean="0"/>
              <a:t> Globalization of mobility has intensified and accelerated transnational migration to, from and through rural regions</a:t>
            </a:r>
          </a:p>
          <a:p>
            <a:pPr>
              <a:buFont typeface="Arial" panose="020B0604020202020204" pitchFamily="34" charset="0"/>
              <a:buChar char="•"/>
            </a:pPr>
            <a:r>
              <a:rPr lang="en-GB" dirty="0" smtClean="0"/>
              <a:t> New patterns of significant international migration into rural localities with relatively culturally homogeneous populations</a:t>
            </a:r>
          </a:p>
          <a:p>
            <a:pPr>
              <a:buFont typeface="Arial" panose="020B0604020202020204" pitchFamily="34" charset="0"/>
              <a:buChar char="•"/>
            </a:pPr>
            <a:r>
              <a:rPr lang="en-GB" dirty="0" smtClean="0"/>
              <a:t> Transformative impact on the societies, economies and cultures of rural localities and their inter-connections with other places around the world</a:t>
            </a:r>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8524" y="1832855"/>
            <a:ext cx="1535986" cy="132383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4144" y="2955756"/>
            <a:ext cx="2067593" cy="1550695"/>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98524" y="4422460"/>
            <a:ext cx="2102168" cy="1173122"/>
          </a:xfrm>
          <a:prstGeom prst="rect">
            <a:avLst/>
          </a:prstGeom>
        </p:spPr>
      </p:pic>
    </p:spTree>
    <p:extLst>
      <p:ext uri="{BB962C8B-B14F-4D97-AF65-F5344CB8AC3E}">
        <p14:creationId xmlns:p14="http://schemas.microsoft.com/office/powerpoint/2010/main" val="1654342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of attitudes</a:t>
            </a:r>
            <a:endParaRPr lang="en-GB" dirty="0"/>
          </a:p>
        </p:txBody>
      </p:sp>
      <p:sp>
        <p:nvSpPr>
          <p:cNvPr id="3" name="Content Placeholder 2"/>
          <p:cNvSpPr>
            <a:spLocks noGrp="1"/>
          </p:cNvSpPr>
          <p:nvPr>
            <p:ph idx="1"/>
          </p:nvPr>
        </p:nvSpPr>
        <p:spPr>
          <a:xfrm>
            <a:off x="822959" y="1845734"/>
            <a:ext cx="4573289" cy="4023360"/>
          </a:xfrm>
        </p:spPr>
        <p:txBody>
          <a:bodyPr/>
          <a:lstStyle/>
          <a:p>
            <a:pPr marL="0" indent="0">
              <a:buNone/>
            </a:pPr>
            <a:r>
              <a:rPr lang="en-GB" sz="2400" b="1" dirty="0" smtClean="0"/>
              <a:t>Tolerance within the law</a:t>
            </a:r>
          </a:p>
          <a:p>
            <a:pPr>
              <a:buFont typeface="Wingdings" panose="05000000000000000000" pitchFamily="2" charset="2"/>
              <a:buChar char="Ø"/>
            </a:pPr>
            <a:r>
              <a:rPr lang="en-GB" dirty="0" smtClean="0"/>
              <a:t> Importance of upholding rule of law in a frontier region</a:t>
            </a:r>
          </a:p>
          <a:p>
            <a:pPr>
              <a:buFont typeface="Wingdings" panose="05000000000000000000" pitchFamily="2" charset="2"/>
              <a:buChar char="Ø"/>
            </a:pPr>
            <a:r>
              <a:rPr lang="en-GB" dirty="0" smtClean="0"/>
              <a:t> Obstruction of anti-Chinese meetings</a:t>
            </a:r>
          </a:p>
          <a:p>
            <a:pPr>
              <a:buFont typeface="Wingdings" panose="05000000000000000000" pitchFamily="2" charset="2"/>
              <a:buChar char="Ø"/>
            </a:pPr>
            <a:r>
              <a:rPr lang="en-GB" dirty="0" smtClean="0"/>
              <a:t> Defence of right to vote of Chinese rate-payers</a:t>
            </a:r>
          </a:p>
          <a:p>
            <a:pPr>
              <a:buFont typeface="Wingdings" panose="05000000000000000000" pitchFamily="2" charset="2"/>
              <a:buChar char="Ø"/>
            </a:pPr>
            <a:r>
              <a:rPr lang="en-GB" dirty="0" smtClean="0"/>
              <a:t> Prosecution of police officer charged with robbing Chinese man</a:t>
            </a:r>
          </a:p>
          <a:p>
            <a:pPr>
              <a:buFont typeface="Wingdings" panose="05000000000000000000" pitchFamily="2" charset="2"/>
              <a:buChar char="Ø"/>
            </a:pPr>
            <a:r>
              <a:rPr lang="en-GB" dirty="0" smtClean="0"/>
              <a:t>Exemplified by Mayor Louis </a:t>
            </a:r>
            <a:r>
              <a:rPr lang="en-GB" dirty="0" err="1" smtClean="0"/>
              <a:t>Severin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9731" y="2000605"/>
            <a:ext cx="2105025" cy="2638425"/>
          </a:xfrm>
          <a:prstGeom prst="rect">
            <a:avLst/>
          </a:prstGeom>
        </p:spPr>
      </p:pic>
    </p:spTree>
    <p:extLst>
      <p:ext uri="{BB962C8B-B14F-4D97-AF65-F5344CB8AC3E}">
        <p14:creationId xmlns:p14="http://schemas.microsoft.com/office/powerpoint/2010/main" val="979890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of attitudes</a:t>
            </a:r>
            <a:endParaRPr lang="en-GB" dirty="0"/>
          </a:p>
        </p:txBody>
      </p:sp>
      <p:sp>
        <p:nvSpPr>
          <p:cNvPr id="3" name="Content Placeholder 2"/>
          <p:cNvSpPr>
            <a:spLocks noGrp="1"/>
          </p:cNvSpPr>
          <p:nvPr>
            <p:ph idx="1"/>
          </p:nvPr>
        </p:nvSpPr>
        <p:spPr>
          <a:xfrm>
            <a:off x="822959" y="1845734"/>
            <a:ext cx="5899813" cy="4023360"/>
          </a:xfrm>
        </p:spPr>
        <p:txBody>
          <a:bodyPr>
            <a:normAutofit fontScale="85000" lnSpcReduction="10000"/>
          </a:bodyPr>
          <a:lstStyle/>
          <a:p>
            <a:pPr marL="0" indent="0">
              <a:buNone/>
            </a:pPr>
            <a:r>
              <a:rPr lang="en-GB" sz="2400" b="1" dirty="0" smtClean="0"/>
              <a:t>Recognition of economic contribution</a:t>
            </a:r>
          </a:p>
          <a:p>
            <a:pPr>
              <a:buFont typeface="Wingdings" panose="05000000000000000000" pitchFamily="2" charset="2"/>
              <a:buChar char="Ø"/>
            </a:pPr>
            <a:r>
              <a:rPr lang="en-GB" dirty="0" smtClean="0"/>
              <a:t> </a:t>
            </a:r>
            <a:r>
              <a:rPr lang="en-GB" sz="2400" dirty="0" smtClean="0"/>
              <a:t>Self-interest of whites with business connections with Chinese</a:t>
            </a:r>
          </a:p>
          <a:p>
            <a:pPr>
              <a:buFont typeface="Wingdings" panose="05000000000000000000" pitchFamily="2" charset="2"/>
              <a:buChar char="Ø"/>
            </a:pPr>
            <a:r>
              <a:rPr lang="en-GB" sz="2400" dirty="0" smtClean="0"/>
              <a:t> Chinese filling labour gaps</a:t>
            </a:r>
          </a:p>
          <a:p>
            <a:pPr marL="0" indent="0" algn="just">
              <a:buNone/>
            </a:pPr>
            <a:r>
              <a:rPr lang="en-GB" dirty="0"/>
              <a:t>“These patient, plodding people mostly cook our food, wash our clothing, provide us with fresh fruit and vegetables, and perform innumerable other services which we might seek in vain from our own kith and kin. That they are unlike us in many important traits of character is but stating a truism, as race differences are the rule all over the habitable globe … Who, or where, are the eager competitors who would be willing to undertake the drudgery of the Chinaman on the same terms provided we expelled him tomorrow? In what sense can he be said to be injuring white labour if this latter is not there to step in and take his place?” (Letter to the </a:t>
            </a:r>
            <a:r>
              <a:rPr lang="en-GB" i="1" dirty="0"/>
              <a:t>Cairns Post</a:t>
            </a:r>
            <a:r>
              <a:rPr lang="en-GB" dirty="0"/>
              <a:t>, 18 February 1886, p 3)</a:t>
            </a:r>
          </a:p>
          <a:p>
            <a:pPr>
              <a:buFont typeface="Wingdings" panose="05000000000000000000" pitchFamily="2" charset="2"/>
              <a:buChar char="Ø"/>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9602" t="16263" r="9995" b="11434"/>
          <a:stretch/>
        </p:blipFill>
        <p:spPr>
          <a:xfrm>
            <a:off x="6878472" y="2361063"/>
            <a:ext cx="1980355" cy="2702257"/>
          </a:xfrm>
          <a:prstGeom prst="rect">
            <a:avLst/>
          </a:prstGeom>
        </p:spPr>
      </p:pic>
      <p:sp>
        <p:nvSpPr>
          <p:cNvPr id="5" name="TextBox 4"/>
          <p:cNvSpPr txBox="1"/>
          <p:nvPr/>
        </p:nvSpPr>
        <p:spPr>
          <a:xfrm>
            <a:off x="6878472" y="4847876"/>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1237432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of attitudes</a:t>
            </a:r>
            <a:endParaRPr lang="en-GB" dirty="0"/>
          </a:p>
        </p:txBody>
      </p:sp>
      <p:sp>
        <p:nvSpPr>
          <p:cNvPr id="3" name="Content Placeholder 2"/>
          <p:cNvSpPr>
            <a:spLocks noGrp="1"/>
          </p:cNvSpPr>
          <p:nvPr>
            <p:ph idx="1"/>
          </p:nvPr>
        </p:nvSpPr>
        <p:spPr>
          <a:xfrm>
            <a:off x="822959" y="1845734"/>
            <a:ext cx="7638461" cy="4023360"/>
          </a:xfrm>
        </p:spPr>
        <p:txBody>
          <a:bodyPr>
            <a:normAutofit fontScale="92500" lnSpcReduction="20000"/>
          </a:bodyPr>
          <a:lstStyle/>
          <a:p>
            <a:pPr marL="0" indent="0">
              <a:buNone/>
            </a:pPr>
            <a:r>
              <a:rPr lang="en-GB" sz="2400" b="1" dirty="0" smtClean="0"/>
              <a:t>Recognition of economic contribution</a:t>
            </a:r>
          </a:p>
          <a:p>
            <a:pPr>
              <a:buFont typeface="Wingdings" panose="05000000000000000000" pitchFamily="2" charset="2"/>
              <a:buChar char="Ø"/>
            </a:pPr>
            <a:r>
              <a:rPr lang="en-GB" dirty="0" smtClean="0"/>
              <a:t> </a:t>
            </a:r>
            <a:r>
              <a:rPr lang="en-GB" sz="2400" dirty="0" smtClean="0"/>
              <a:t>Respect for work of Chinese in transforming land and establishing tropical agriculture</a:t>
            </a:r>
          </a:p>
          <a:p>
            <a:pPr algn="just"/>
            <a:r>
              <a:rPr lang="en-GB" dirty="0" smtClean="0"/>
              <a:t>“Every </a:t>
            </a:r>
            <a:r>
              <a:rPr lang="en-GB" dirty="0"/>
              <a:t>addition to the productiveness of the soil is an addition to the wealth of the country, and the Chinese, to their credit, have been among the most industrious of our colonists in this respect.” (Letter to the </a:t>
            </a:r>
            <a:r>
              <a:rPr lang="en-GB" i="1" dirty="0"/>
              <a:t>Cairns Post</a:t>
            </a:r>
            <a:r>
              <a:rPr lang="en-GB" dirty="0"/>
              <a:t>, 18 February 1886, p 3)</a:t>
            </a:r>
          </a:p>
          <a:p>
            <a:pPr algn="just"/>
            <a:r>
              <a:rPr lang="en-GB" dirty="0"/>
              <a:t>“I want in your issue to ask why the Unionists and whites should be so against </a:t>
            </a:r>
            <a:r>
              <a:rPr lang="en-GB" dirty="0" err="1"/>
              <a:t>colored</a:t>
            </a:r>
            <a:r>
              <a:rPr lang="en-GB" dirty="0"/>
              <a:t> Australians and Chinese. Ask them if they want White Australia to cultivate it. The </a:t>
            </a:r>
            <a:r>
              <a:rPr lang="en-GB" dirty="0" err="1"/>
              <a:t>Aloomba</a:t>
            </a:r>
            <a:r>
              <a:rPr lang="en-GB" dirty="0"/>
              <a:t> line was opened up by the Chinese, second the Barron, and third Atherton, besides all the other places, and now they want ‘White Australia’. People say that Chinese take money out of the country, because they see them going home for trips, but look how they work for this country and open it up while they are here” (Letter to the </a:t>
            </a:r>
            <a:r>
              <a:rPr lang="en-GB" i="1" dirty="0"/>
              <a:t>Cairns Post</a:t>
            </a:r>
            <a:r>
              <a:rPr lang="en-GB" dirty="0"/>
              <a:t>, 6 March 1913, p 3).</a:t>
            </a:r>
          </a:p>
          <a:p>
            <a:pPr marL="0" indent="0" algn="just">
              <a:buNone/>
            </a:pPr>
            <a:endParaRPr lang="en-GB" dirty="0"/>
          </a:p>
          <a:p>
            <a:pPr marL="0" indent="0" algn="just">
              <a:buNone/>
            </a:pPr>
            <a:endParaRPr lang="en-GB" dirty="0"/>
          </a:p>
        </p:txBody>
      </p:sp>
    </p:spTree>
    <p:extLst>
      <p:ext uri="{BB962C8B-B14F-4D97-AF65-F5344CB8AC3E}">
        <p14:creationId xmlns:p14="http://schemas.microsoft.com/office/powerpoint/2010/main" val="4020928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of attitudes</a:t>
            </a:r>
            <a:endParaRPr lang="en-GB" dirty="0"/>
          </a:p>
        </p:txBody>
      </p:sp>
      <p:sp>
        <p:nvSpPr>
          <p:cNvPr id="3" name="Content Placeholder 2"/>
          <p:cNvSpPr>
            <a:spLocks noGrp="1"/>
          </p:cNvSpPr>
          <p:nvPr>
            <p:ph idx="1"/>
          </p:nvPr>
        </p:nvSpPr>
        <p:spPr>
          <a:xfrm>
            <a:off x="822960" y="1845734"/>
            <a:ext cx="3916466" cy="4023360"/>
          </a:xfrm>
        </p:spPr>
        <p:txBody>
          <a:bodyPr>
            <a:normAutofit lnSpcReduction="10000"/>
          </a:bodyPr>
          <a:lstStyle/>
          <a:p>
            <a:pPr marL="0" indent="0">
              <a:buNone/>
            </a:pPr>
            <a:r>
              <a:rPr lang="en-GB" sz="2400" b="1" dirty="0" smtClean="0"/>
              <a:t>Acceptance and integration</a:t>
            </a:r>
          </a:p>
          <a:p>
            <a:pPr>
              <a:buFont typeface="Wingdings" panose="05000000000000000000" pitchFamily="2" charset="2"/>
              <a:buChar char="Ø"/>
            </a:pPr>
            <a:r>
              <a:rPr lang="en-GB" dirty="0" smtClean="0"/>
              <a:t> </a:t>
            </a:r>
            <a:r>
              <a:rPr lang="en-GB" sz="2400" dirty="0" smtClean="0"/>
              <a:t>Rarely articulated in press or other documents</a:t>
            </a:r>
          </a:p>
          <a:p>
            <a:pPr>
              <a:buFont typeface="Wingdings" panose="05000000000000000000" pitchFamily="2" charset="2"/>
              <a:buChar char="Ø"/>
            </a:pPr>
            <a:r>
              <a:rPr lang="en-GB" sz="2400" dirty="0" smtClean="0"/>
              <a:t>Implied by reported interactions</a:t>
            </a:r>
          </a:p>
          <a:p>
            <a:pPr>
              <a:buFont typeface="Wingdings" panose="05000000000000000000" pitchFamily="2" charset="2"/>
              <a:buChar char="Ø"/>
            </a:pPr>
            <a:r>
              <a:rPr lang="en-GB" sz="2400" dirty="0" smtClean="0"/>
              <a:t>Exemplified by Low Choy children</a:t>
            </a:r>
          </a:p>
          <a:p>
            <a:pPr lvl="1">
              <a:buFont typeface="Wingdings" panose="05000000000000000000" pitchFamily="2" charset="2"/>
              <a:buChar char="Ø"/>
            </a:pPr>
            <a:r>
              <a:rPr lang="en-GB" sz="2200" dirty="0" smtClean="0"/>
              <a:t>Boys: part of speedway and cricket teams</a:t>
            </a:r>
          </a:p>
          <a:p>
            <a:pPr lvl="1">
              <a:buFont typeface="Wingdings" panose="05000000000000000000" pitchFamily="2" charset="2"/>
              <a:buChar char="Ø"/>
            </a:pPr>
            <a:r>
              <a:rPr lang="en-GB" sz="2200" dirty="0" smtClean="0"/>
              <a:t>Girls: active in girl guides and Red Cross</a:t>
            </a:r>
          </a:p>
          <a:p>
            <a:pPr marL="0" indent="0">
              <a:buNone/>
            </a:pPr>
            <a:endParaRPr lang="en-GB" dirty="0"/>
          </a:p>
          <a:p>
            <a:pPr marL="0" indent="0" algn="just">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9043" y="2118177"/>
            <a:ext cx="2449488" cy="3626514"/>
          </a:xfrm>
          <a:prstGeom prst="rect">
            <a:avLst/>
          </a:prstGeom>
        </p:spPr>
      </p:pic>
    </p:spTree>
    <p:extLst>
      <p:ext uri="{BB962C8B-B14F-4D97-AF65-F5344CB8AC3E}">
        <p14:creationId xmlns:p14="http://schemas.microsoft.com/office/powerpoint/2010/main" val="1468855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Imperfect cosmopolitanism?</a:t>
            </a:r>
            <a:endParaRPr lang="en-GB" dirty="0"/>
          </a:p>
        </p:txBody>
      </p:sp>
      <p:sp>
        <p:nvSpPr>
          <p:cNvPr id="3" name="Content Placeholder 2"/>
          <p:cNvSpPr>
            <a:spLocks noGrp="1"/>
          </p:cNvSpPr>
          <p:nvPr>
            <p:ph idx="1"/>
          </p:nvPr>
        </p:nvSpPr>
        <p:spPr>
          <a:xfrm>
            <a:off x="822960" y="1845734"/>
            <a:ext cx="5564962" cy="4023360"/>
          </a:xfrm>
        </p:spPr>
        <p:txBody>
          <a:bodyPr/>
          <a:lstStyle/>
          <a:p>
            <a:pPr>
              <a:buFont typeface="Arial" panose="020B0604020202020204" pitchFamily="34" charset="0"/>
              <a:buChar char="•"/>
            </a:pPr>
            <a:r>
              <a:rPr lang="en-GB" dirty="0" smtClean="0"/>
              <a:t> Cairns district around 1900 characterised by imperfect rural cosmopolitanism</a:t>
            </a:r>
          </a:p>
          <a:p>
            <a:pPr>
              <a:buFont typeface="Arial" panose="020B0604020202020204" pitchFamily="34" charset="0"/>
              <a:buChar char="•"/>
            </a:pPr>
            <a:r>
              <a:rPr lang="en-GB" dirty="0" smtClean="0"/>
              <a:t> Culturally mixed but stratified population</a:t>
            </a:r>
          </a:p>
          <a:p>
            <a:pPr>
              <a:buFont typeface="Arial" panose="020B0604020202020204" pitchFamily="34" charset="0"/>
              <a:buChar char="•"/>
            </a:pPr>
            <a:r>
              <a:rPr lang="en-GB" dirty="0" smtClean="0"/>
              <a:t> Sense of connectedness to other parts of world (by migrants’ mobility to China, but also to British Empire and North America)</a:t>
            </a:r>
          </a:p>
          <a:p>
            <a:pPr>
              <a:buFont typeface="Arial" panose="020B0604020202020204" pitchFamily="34" charset="0"/>
              <a:buChar char="•"/>
            </a:pPr>
            <a:r>
              <a:rPr lang="en-GB" dirty="0" smtClean="0"/>
              <a:t> Openness to coexistence and difference</a:t>
            </a:r>
          </a:p>
          <a:p>
            <a:pPr>
              <a:buFont typeface="Arial" panose="020B0604020202020204" pitchFamily="34" charset="0"/>
              <a:buChar char="•"/>
            </a:pPr>
            <a:r>
              <a:rPr lang="en-GB" dirty="0" smtClean="0"/>
              <a:t> Imperfect because located within racial attitudes and beliefs of the time</a:t>
            </a:r>
          </a:p>
          <a:p>
            <a:pPr>
              <a:buFont typeface="Arial" panose="020B0604020202020204" pitchFamily="34" charset="0"/>
              <a:buChar char="•"/>
            </a:pPr>
            <a:r>
              <a:rPr lang="en-GB" dirty="0" smtClean="0"/>
              <a:t> Open to coexistence but not equality</a:t>
            </a:r>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87922" y="2072843"/>
            <a:ext cx="2255204" cy="3569141"/>
          </a:xfrm>
          <a:prstGeom prst="rect">
            <a:avLst/>
          </a:prstGeom>
        </p:spPr>
      </p:pic>
      <p:sp>
        <p:nvSpPr>
          <p:cNvPr id="6" name="TextBox 5"/>
          <p:cNvSpPr txBox="1"/>
          <p:nvPr/>
        </p:nvSpPr>
        <p:spPr>
          <a:xfrm>
            <a:off x="6387922" y="5426540"/>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4287652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Spatially &amp; temporally contingent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Closeness of a rural community necessitating interaction</a:t>
            </a:r>
          </a:p>
          <a:p>
            <a:pPr>
              <a:buFont typeface="Arial" panose="020B0604020202020204" pitchFamily="34" charset="0"/>
              <a:buChar char="•"/>
            </a:pPr>
            <a:r>
              <a:rPr lang="en-GB" dirty="0" smtClean="0"/>
              <a:t> Remote rural location created a liminal space away from politics and surveillance of colonial centres</a:t>
            </a:r>
          </a:p>
          <a:p>
            <a:pPr>
              <a:buFont typeface="Arial" panose="020B0604020202020204" pitchFamily="34" charset="0"/>
              <a:buChar char="•"/>
            </a:pPr>
            <a:r>
              <a:rPr lang="en-GB" dirty="0" smtClean="0"/>
              <a:t> Agrarian transformation of the frontier engendered sense of shared endeavour</a:t>
            </a:r>
          </a:p>
          <a:p>
            <a:pPr algn="just"/>
            <a:r>
              <a:rPr lang="en-GB" dirty="0"/>
              <a:t>“The tropical environment was a vital part of the setting, as it enabled Europeans to rationalise the active role of the Chinese in the local economy. At a time when it was felt that white men should remain aloof from arduous labour in the tropics, the Cairns Post was able to state (if somewhat defensively): ‘At least Cairns has some valid excuse for its large number of Chinese residents’.” (May, 1984, </a:t>
            </a:r>
            <a:r>
              <a:rPr lang="en-GB" i="1" dirty="0" err="1"/>
              <a:t>Topsawyers</a:t>
            </a:r>
            <a:r>
              <a:rPr lang="en-GB" i="1" dirty="0"/>
              <a:t>: The Chinese in Cairns 1870-1920</a:t>
            </a:r>
            <a:r>
              <a:rPr lang="en-GB" dirty="0"/>
              <a:t>, p 164).</a:t>
            </a:r>
          </a:p>
          <a:p>
            <a:endParaRPr lang="en-GB" dirty="0"/>
          </a:p>
        </p:txBody>
      </p:sp>
    </p:spTree>
    <p:extLst>
      <p:ext uri="{BB962C8B-B14F-4D97-AF65-F5344CB8AC3E}">
        <p14:creationId xmlns:p14="http://schemas.microsoft.com/office/powerpoint/2010/main" val="2307429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Spatially &amp; temporally contingent</a:t>
            </a:r>
            <a:endParaRPr lang="en-GB" dirty="0"/>
          </a:p>
        </p:txBody>
      </p:sp>
      <p:sp>
        <p:nvSpPr>
          <p:cNvPr id="3" name="Content Placeholder 2"/>
          <p:cNvSpPr>
            <a:spLocks noGrp="1"/>
          </p:cNvSpPr>
          <p:nvPr>
            <p:ph idx="1"/>
          </p:nvPr>
        </p:nvSpPr>
        <p:spPr>
          <a:xfrm>
            <a:off x="822960" y="1998338"/>
            <a:ext cx="4922748" cy="3924789"/>
          </a:xfrm>
        </p:spPr>
        <p:txBody>
          <a:bodyPr/>
          <a:lstStyle/>
          <a:p>
            <a:pPr algn="just"/>
            <a:r>
              <a:rPr lang="en-GB" dirty="0"/>
              <a:t>“Tam </a:t>
            </a:r>
            <a:r>
              <a:rPr lang="en-GB" dirty="0" err="1"/>
              <a:t>Sie’s</a:t>
            </a:r>
            <a:r>
              <a:rPr lang="en-GB" dirty="0"/>
              <a:t> sense of being a pioneer is also expressed in his describing himself as a participant in the development of Australia. In 1903, Tam writes: ‘I spent [a] considerable amount of money in experimenting as to the suitability of the Climate as to the growing of Rubber and Cotton, on a Farm I had about twelve miles out on the Nerada line.” (</a:t>
            </a:r>
            <a:r>
              <a:rPr lang="en-GB" dirty="0" err="1"/>
              <a:t>Yuanfang</a:t>
            </a:r>
            <a:r>
              <a:rPr lang="en-GB" dirty="0"/>
              <a:t>, 2001, </a:t>
            </a:r>
            <a:r>
              <a:rPr lang="en-GB" i="1" dirty="0"/>
              <a:t>Dragon Seed in the Antipodes</a:t>
            </a:r>
            <a:r>
              <a:rPr lang="en-GB" dirty="0"/>
              <a:t>, p 49).</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360344" y="2650887"/>
            <a:ext cx="3998797" cy="2545683"/>
          </a:xfrm>
          <a:prstGeom prst="rect">
            <a:avLst/>
          </a:prstGeom>
        </p:spPr>
      </p:pic>
    </p:spTree>
    <p:extLst>
      <p:ext uri="{BB962C8B-B14F-4D97-AF65-F5344CB8AC3E}">
        <p14:creationId xmlns:p14="http://schemas.microsoft.com/office/powerpoint/2010/main" val="2205677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retreat of cosmopolitanism?</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Rural cosmopolitanism of Cairns district dismantled under external pressure</a:t>
            </a:r>
          </a:p>
          <a:p>
            <a:pPr>
              <a:buFont typeface="Arial" panose="020B0604020202020204" pitchFamily="34" charset="0"/>
              <a:buChar char="•"/>
            </a:pPr>
            <a:r>
              <a:rPr lang="en-GB" dirty="0" smtClean="0"/>
              <a:t> National anti-Chinese politics and legislation</a:t>
            </a:r>
          </a:p>
          <a:p>
            <a:pPr lvl="1"/>
            <a:r>
              <a:rPr lang="en-GB" dirty="0"/>
              <a:t>1901 Commonwealth Immigration Restriction Act (introduced dictation test)</a:t>
            </a:r>
          </a:p>
          <a:p>
            <a:pPr lvl="1"/>
            <a:r>
              <a:rPr lang="en-GB" dirty="0"/>
              <a:t>1903 Nationality Act (prohibited naturalization of non-Europeans)</a:t>
            </a:r>
          </a:p>
          <a:p>
            <a:pPr lvl="1"/>
            <a:r>
              <a:rPr lang="en-GB" dirty="0"/>
              <a:t>1910 Sugar Cultivation Act (prohibited non-Europeans from working in the sugar industry)</a:t>
            </a:r>
          </a:p>
          <a:p>
            <a:pPr>
              <a:buFont typeface="Arial" panose="020B0604020202020204" pitchFamily="34" charset="0"/>
              <a:buChar char="•"/>
            </a:pPr>
            <a:r>
              <a:rPr lang="en-GB" dirty="0" smtClean="0"/>
              <a:t> Shaming by national press and politicians as a ‘weak spot’ in White Australia</a:t>
            </a:r>
          </a:p>
          <a:p>
            <a:pPr>
              <a:buFont typeface="Arial" panose="020B0604020202020204" pitchFamily="34" charset="0"/>
              <a:buChar char="•"/>
            </a:pPr>
            <a:r>
              <a:rPr lang="en-GB" dirty="0" smtClean="0"/>
              <a:t> Arrival of new wave of farmer-settlers from NSW with engrained anti-Chinese attitudes</a:t>
            </a:r>
          </a:p>
          <a:p>
            <a:pPr lvl="1"/>
            <a:r>
              <a:rPr lang="en-GB" dirty="0" smtClean="0"/>
              <a:t>Competition with Chinese farmers for land</a:t>
            </a:r>
          </a:p>
          <a:p>
            <a:pPr lvl="1"/>
            <a:r>
              <a:rPr lang="en-GB" dirty="0" smtClean="0"/>
              <a:t>Accused Chinese of undercutting wages and prices</a:t>
            </a:r>
            <a:endParaRPr lang="en-GB" dirty="0"/>
          </a:p>
        </p:txBody>
      </p:sp>
    </p:spTree>
    <p:extLst>
      <p:ext uri="{BB962C8B-B14F-4D97-AF65-F5344CB8AC3E}">
        <p14:creationId xmlns:p14="http://schemas.microsoft.com/office/powerpoint/2010/main" val="62557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retreat of cosmopolitanism?</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smtClean="0"/>
              <a:t> Chinese population in Cairns itself decreased from 1450 in 1901 to 450 in 1909</a:t>
            </a:r>
          </a:p>
          <a:p>
            <a:pPr>
              <a:buFont typeface="Arial" panose="020B0604020202020204" pitchFamily="34" charset="0"/>
              <a:buChar char="•"/>
            </a:pPr>
            <a:r>
              <a:rPr lang="en-GB" dirty="0" smtClean="0"/>
              <a:t> Balanced by increase in Chinese population on Atherton Tablelands in SW of district – but more hostile relations</a:t>
            </a:r>
          </a:p>
          <a:p>
            <a:pPr>
              <a:buFont typeface="Arial" panose="020B0604020202020204" pitchFamily="34" charset="0"/>
              <a:buChar char="•"/>
            </a:pPr>
            <a:r>
              <a:rPr lang="en-GB" dirty="0" smtClean="0"/>
              <a:t> By 1921 only around 1000 Chinese in Cairns census district (4% of population)</a:t>
            </a:r>
          </a:p>
          <a:p>
            <a:pPr>
              <a:buFont typeface="Arial" panose="020B0604020202020204" pitchFamily="34" charset="0"/>
              <a:buChar char="•"/>
            </a:pPr>
            <a:r>
              <a:rPr lang="en-GB" dirty="0" smtClean="0"/>
              <a:t> Increasingly spatially segregated and concentrated</a:t>
            </a:r>
          </a:p>
          <a:p>
            <a:pPr lvl="1"/>
            <a:r>
              <a:rPr lang="en-GB" dirty="0"/>
              <a:t>“Over time the population of </a:t>
            </a:r>
            <a:r>
              <a:rPr lang="en-GB" dirty="0" err="1"/>
              <a:t>Malaytown</a:t>
            </a:r>
            <a:r>
              <a:rPr lang="en-GB" dirty="0"/>
              <a:t> changed from just Malays and by the 1920s comprised an assortment of people from different cultures. They were mainly Hindus, Chinese, Japanese, Aborigines, Torres Strait Islanders, Jamaicans, South Sea Islanders or Filipinos.” (</a:t>
            </a:r>
            <a:r>
              <a:rPr lang="en-GB" dirty="0" err="1"/>
              <a:t>Hodes</a:t>
            </a:r>
            <a:r>
              <a:rPr lang="en-GB" dirty="0"/>
              <a:t>, 1998, </a:t>
            </a:r>
            <a:r>
              <a:rPr lang="en-GB" dirty="0" err="1"/>
              <a:t>Malaytown</a:t>
            </a:r>
            <a:r>
              <a:rPr lang="en-GB" dirty="0"/>
              <a:t>, p 3). </a:t>
            </a:r>
          </a:p>
          <a:p>
            <a:endParaRPr lang="en-GB" dirty="0"/>
          </a:p>
        </p:txBody>
      </p:sp>
    </p:spTree>
    <p:extLst>
      <p:ext uri="{BB962C8B-B14F-4D97-AF65-F5344CB8AC3E}">
        <p14:creationId xmlns:p14="http://schemas.microsoft.com/office/powerpoint/2010/main" val="2247539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retreat of cosmopolitanism?</a:t>
            </a:r>
            <a:endParaRPr lang="en-GB" dirty="0"/>
          </a:p>
        </p:txBody>
      </p:sp>
      <p:sp>
        <p:nvSpPr>
          <p:cNvPr id="3" name="Content Placeholder 2"/>
          <p:cNvSpPr>
            <a:spLocks noGrp="1"/>
          </p:cNvSpPr>
          <p:nvPr>
            <p:ph idx="1"/>
          </p:nvPr>
        </p:nvSpPr>
        <p:spPr>
          <a:xfrm>
            <a:off x="822959" y="3275463"/>
            <a:ext cx="7543801" cy="2593630"/>
          </a:xfrm>
        </p:spPr>
        <p:txBody>
          <a:bodyPr>
            <a:normAutofit fontScale="92500" lnSpcReduction="10000"/>
          </a:bodyPr>
          <a:lstStyle/>
          <a:p>
            <a:pPr>
              <a:buFont typeface="Arial" panose="020B0604020202020204" pitchFamily="34" charset="0"/>
              <a:buChar char="•"/>
            </a:pPr>
            <a:r>
              <a:rPr lang="en-GB" dirty="0" smtClean="0"/>
              <a:t> Wealthier Chinese opted for survival through assimilation</a:t>
            </a:r>
          </a:p>
          <a:p>
            <a:pPr marL="0" indent="0" algn="just">
              <a:buNone/>
            </a:pPr>
            <a:r>
              <a:rPr lang="en-GB" sz="1900" dirty="0" smtClean="0"/>
              <a:t>“</a:t>
            </a:r>
            <a:r>
              <a:rPr lang="en-GB" sz="1900" dirty="0"/>
              <a:t>My parents and their parents suffered from a generation of shame – the shame of belonging to an Asian minority in an essentially Anglo-Celtic society. They deliberately refrained from handing down various aspects of Chinese culture to their children. That was how they coped: by fully assimilating. They saw that as being absolutely essential for their children. We ate very little Chinese food at home, and we did eat was very much an adaptation of the real thing. Whilst my mother had some sets of chopsticks, we never used them.” </a:t>
            </a:r>
            <a:endParaRPr lang="en-GB" sz="1900" dirty="0" smtClean="0"/>
          </a:p>
          <a:p>
            <a:pPr marL="0" indent="0" algn="r">
              <a:buNone/>
            </a:pPr>
            <a:r>
              <a:rPr lang="en-GB" sz="1900" dirty="0" smtClean="0"/>
              <a:t>Darryl </a:t>
            </a:r>
            <a:r>
              <a:rPr lang="en-GB" sz="1900" dirty="0"/>
              <a:t>Low Choy, in Ling (2001) </a:t>
            </a:r>
            <a:r>
              <a:rPr lang="en-GB" sz="1900" i="1" dirty="0"/>
              <a:t>Plantings in a New Land</a:t>
            </a:r>
            <a:r>
              <a:rPr lang="en-GB" sz="1900" dirty="0"/>
              <a:t>, p </a:t>
            </a:r>
            <a:r>
              <a:rPr lang="en-GB" sz="1900" dirty="0" smtClean="0"/>
              <a:t>62</a:t>
            </a:r>
            <a:endParaRPr lang="en-GB" sz="19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66309" y="1771176"/>
            <a:ext cx="3057099" cy="1504287"/>
          </a:xfrm>
          <a:prstGeom prst="rect">
            <a:avLst/>
          </a:prstGeom>
        </p:spPr>
      </p:pic>
      <p:sp>
        <p:nvSpPr>
          <p:cNvPr id="5" name="TextBox 4"/>
          <p:cNvSpPr txBox="1"/>
          <p:nvPr/>
        </p:nvSpPr>
        <p:spPr>
          <a:xfrm>
            <a:off x="3066309" y="3060019"/>
            <a:ext cx="2079808" cy="215444"/>
          </a:xfrm>
          <a:prstGeom prst="rect">
            <a:avLst/>
          </a:prstGeom>
          <a:noFill/>
        </p:spPr>
        <p:txBody>
          <a:bodyPr wrap="square" rtlCol="0">
            <a:spAutoFit/>
          </a:bodyPr>
          <a:lstStyle/>
          <a:p>
            <a:r>
              <a:rPr lang="en-GB" sz="800" dirty="0" smtClean="0">
                <a:solidFill>
                  <a:schemeClr val="bg1"/>
                </a:solidFill>
              </a:rPr>
              <a:t>From Ling (2001) </a:t>
            </a:r>
            <a:endParaRPr lang="en-GB" sz="800" dirty="0">
              <a:solidFill>
                <a:schemeClr val="bg1"/>
              </a:solidFill>
            </a:endParaRPr>
          </a:p>
        </p:txBody>
      </p:sp>
    </p:spTree>
    <p:extLst>
      <p:ext uri="{BB962C8B-B14F-4D97-AF65-F5344CB8AC3E}">
        <p14:creationId xmlns:p14="http://schemas.microsoft.com/office/powerpoint/2010/main" val="35561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818765" cy="1450757"/>
          </a:xfrm>
        </p:spPr>
        <p:txBody>
          <a:bodyPr>
            <a:normAutofit/>
          </a:bodyPr>
          <a:lstStyle/>
          <a:p>
            <a:r>
              <a:rPr lang="en-GB" sz="4400" dirty="0" smtClean="0"/>
              <a:t>Emergent rural cosmopolitanism?</a:t>
            </a:r>
            <a:endParaRPr lang="en-GB" sz="4400" dirty="0"/>
          </a:p>
        </p:txBody>
      </p:sp>
      <p:sp>
        <p:nvSpPr>
          <p:cNvPr id="3" name="Content Placeholder 2"/>
          <p:cNvSpPr>
            <a:spLocks noGrp="1"/>
          </p:cNvSpPr>
          <p:nvPr>
            <p:ph idx="1"/>
          </p:nvPr>
        </p:nvSpPr>
        <p:spPr/>
        <p:txBody>
          <a:bodyPr>
            <a:normAutofit/>
          </a:bodyPr>
          <a:lstStyle/>
          <a:p>
            <a:r>
              <a:rPr lang="en-GB" dirty="0" smtClean="0"/>
              <a:t>Cosmopolitanism as an openness to coexistence, connection and difference</a:t>
            </a:r>
          </a:p>
          <a:p>
            <a:pPr>
              <a:buFont typeface="Arial" panose="020B0604020202020204" pitchFamily="34" charset="0"/>
              <a:buChar char="•"/>
            </a:pPr>
            <a:r>
              <a:rPr lang="en-GB" dirty="0" smtClean="0"/>
              <a:t> Local societal practice and culture</a:t>
            </a:r>
          </a:p>
          <a:p>
            <a:pPr lvl="1">
              <a:buFont typeface="Arial" panose="020B0604020202020204" pitchFamily="34" charset="0"/>
              <a:buChar char="•"/>
            </a:pPr>
            <a:r>
              <a:rPr lang="en-GB" dirty="0" smtClean="0"/>
              <a:t> </a:t>
            </a:r>
            <a:r>
              <a:rPr lang="en-GB" dirty="0" err="1" smtClean="0"/>
              <a:t>Notar</a:t>
            </a:r>
            <a:r>
              <a:rPr lang="en-GB" dirty="0" smtClean="0"/>
              <a:t> (2008) on China, in </a:t>
            </a:r>
            <a:r>
              <a:rPr lang="en-GB" i="1" dirty="0" smtClean="0"/>
              <a:t>Anthropological Quarterly</a:t>
            </a:r>
          </a:p>
          <a:p>
            <a:pPr>
              <a:buFont typeface="Arial" panose="020B0604020202020204" pitchFamily="34" charset="0"/>
              <a:buChar char="•"/>
            </a:pPr>
            <a:r>
              <a:rPr lang="en-GB" dirty="0" smtClean="0"/>
              <a:t> Ethical and political project</a:t>
            </a:r>
          </a:p>
          <a:p>
            <a:pPr lvl="1">
              <a:buFont typeface="Arial" panose="020B0604020202020204" pitchFamily="34" charset="0"/>
              <a:buChar char="•"/>
            </a:pPr>
            <a:r>
              <a:rPr lang="en-GB" dirty="0" smtClean="0"/>
              <a:t> </a:t>
            </a:r>
            <a:r>
              <a:rPr lang="en-GB" dirty="0" err="1" smtClean="0"/>
              <a:t>Popke</a:t>
            </a:r>
            <a:r>
              <a:rPr lang="en-GB" dirty="0" smtClean="0"/>
              <a:t> (2011) on southern USA, in </a:t>
            </a:r>
            <a:r>
              <a:rPr lang="en-GB" i="1" dirty="0" err="1" smtClean="0"/>
              <a:t>Southeastern</a:t>
            </a:r>
            <a:r>
              <a:rPr lang="en-GB" i="1" dirty="0" smtClean="0"/>
              <a:t> Geographer</a:t>
            </a:r>
          </a:p>
          <a:p>
            <a:pPr>
              <a:buFont typeface="Arial" panose="020B0604020202020204" pitchFamily="34" charset="0"/>
              <a:buChar char="•"/>
            </a:pPr>
            <a:r>
              <a:rPr lang="en-GB" dirty="0" smtClean="0"/>
              <a:t> Rural migrants as cosmopolitan subjects and agents</a:t>
            </a:r>
          </a:p>
          <a:p>
            <a:pPr lvl="1">
              <a:buFont typeface="Arial" panose="020B0604020202020204" pitchFamily="34" charset="0"/>
              <a:buChar char="•"/>
            </a:pPr>
            <a:r>
              <a:rPr lang="en-GB" dirty="0" smtClean="0"/>
              <a:t> </a:t>
            </a:r>
            <a:r>
              <a:rPr lang="en-GB" dirty="0" err="1" smtClean="0"/>
              <a:t>Gidwani</a:t>
            </a:r>
            <a:r>
              <a:rPr lang="en-GB" dirty="0" smtClean="0"/>
              <a:t> and </a:t>
            </a:r>
            <a:r>
              <a:rPr lang="en-GB" dirty="0" err="1" smtClean="0"/>
              <a:t>Sivaramakrishnan</a:t>
            </a:r>
            <a:r>
              <a:rPr lang="en-GB" dirty="0" smtClean="0"/>
              <a:t> (2003) on India, in </a:t>
            </a:r>
            <a:r>
              <a:rPr lang="en-GB" i="1" dirty="0" smtClean="0"/>
              <a:t>Contributions to Indian Sociology</a:t>
            </a:r>
            <a:endParaRPr lang="en-GB" i="1" dirty="0"/>
          </a:p>
        </p:txBody>
      </p:sp>
    </p:spTree>
    <p:extLst>
      <p:ext uri="{BB962C8B-B14F-4D97-AF65-F5344CB8AC3E}">
        <p14:creationId xmlns:p14="http://schemas.microsoft.com/office/powerpoint/2010/main" val="4059019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the 21</a:t>
            </a:r>
            <a:r>
              <a:rPr lang="en-GB" baseline="30000" dirty="0" smtClean="0"/>
              <a:t>st</a:t>
            </a:r>
            <a:r>
              <a:rPr lang="en-GB" dirty="0" smtClean="0"/>
              <a:t> century</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Rural cosmopolitanism is not new, there are (precarious) historical precedents</a:t>
            </a:r>
          </a:p>
          <a:p>
            <a:pPr>
              <a:buFont typeface="Arial" panose="020B0604020202020204" pitchFamily="34" charset="0"/>
              <a:buChar char="•"/>
            </a:pPr>
            <a:r>
              <a:rPr lang="en-GB" dirty="0" smtClean="0"/>
              <a:t> Rural areas can provide liminal spaces for cosmopolitanism to flourish against prevailing societal attitudes</a:t>
            </a:r>
          </a:p>
          <a:p>
            <a:pPr>
              <a:buFont typeface="Arial" panose="020B0604020202020204" pitchFamily="34" charset="0"/>
              <a:buChar char="•"/>
            </a:pPr>
            <a:r>
              <a:rPr lang="en-GB" dirty="0" smtClean="0"/>
              <a:t> The cyclical mobility of migrants is part of the enriching contribution of cosmopolitanism</a:t>
            </a:r>
          </a:p>
          <a:p>
            <a:pPr>
              <a:buFont typeface="Arial" panose="020B0604020202020204" pitchFamily="34" charset="0"/>
              <a:buChar char="•"/>
            </a:pPr>
            <a:r>
              <a:rPr lang="en-GB" dirty="0" smtClean="0"/>
              <a:t> Openness to coexistence and difference is part of the hybrid reconstitution of the global countryside</a:t>
            </a:r>
          </a:p>
          <a:p>
            <a:pPr>
              <a:buFont typeface="Arial" panose="020B0604020202020204" pitchFamily="34" charset="0"/>
              <a:buChar char="•"/>
            </a:pPr>
            <a:r>
              <a:rPr lang="en-GB" dirty="0" smtClean="0"/>
              <a:t> Intolerance to difference destroys cosmopolitanism</a:t>
            </a:r>
            <a:endParaRPr lang="en-GB" dirty="0"/>
          </a:p>
        </p:txBody>
      </p:sp>
      <p:sp>
        <p:nvSpPr>
          <p:cNvPr id="4" name="TextBox 3"/>
          <p:cNvSpPr txBox="1"/>
          <p:nvPr/>
        </p:nvSpPr>
        <p:spPr>
          <a:xfrm>
            <a:off x="436728" y="6482687"/>
            <a:ext cx="6277971" cy="369332"/>
          </a:xfrm>
          <a:prstGeom prst="rect">
            <a:avLst/>
          </a:prstGeom>
          <a:noFill/>
        </p:spPr>
        <p:txBody>
          <a:bodyPr wrap="square" rtlCol="0">
            <a:spAutoFit/>
          </a:bodyPr>
          <a:lstStyle/>
          <a:p>
            <a:r>
              <a:rPr lang="en-GB" dirty="0" smtClean="0">
                <a:solidFill>
                  <a:schemeClr val="bg1"/>
                </a:solidFill>
              </a:rPr>
              <a:t>Slides available at: http://globalruralproject.wordpress.com</a:t>
            </a:r>
            <a:endParaRPr lang="en-GB" dirty="0">
              <a:solidFill>
                <a:schemeClr val="bg1"/>
              </a:solidFill>
            </a:endParaRPr>
          </a:p>
        </p:txBody>
      </p:sp>
    </p:spTree>
    <p:extLst>
      <p:ext uri="{BB962C8B-B14F-4D97-AF65-F5344CB8AC3E}">
        <p14:creationId xmlns:p14="http://schemas.microsoft.com/office/powerpoint/2010/main" val="378785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818765" cy="1450757"/>
          </a:xfrm>
        </p:spPr>
        <p:txBody>
          <a:bodyPr>
            <a:normAutofit/>
          </a:bodyPr>
          <a:lstStyle/>
          <a:p>
            <a:r>
              <a:rPr lang="en-GB" sz="4400" dirty="0" smtClean="0"/>
              <a:t>Emergent rural cosmopolitanism?</a:t>
            </a:r>
            <a:endParaRPr lang="en-GB"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smtClean="0"/>
              <a:t> Critique the association of cosmopolitanism and the city</a:t>
            </a:r>
          </a:p>
          <a:p>
            <a:pPr>
              <a:buFont typeface="Arial" panose="020B0604020202020204" pitchFamily="34" charset="0"/>
              <a:buChar char="•"/>
            </a:pPr>
            <a:r>
              <a:rPr lang="en-GB" dirty="0" smtClean="0"/>
              <a:t> Yet in presenting rural cosmopolitanism as new or emergent phenomenon, they implicitly reinforce the historical ‘truth’ of this assertion</a:t>
            </a:r>
          </a:p>
          <a:p>
            <a:pPr>
              <a:buFont typeface="Arial" panose="020B0604020202020204" pitchFamily="34" charset="0"/>
              <a:buChar char="•"/>
            </a:pPr>
            <a:r>
              <a:rPr lang="en-GB" dirty="0" smtClean="0"/>
              <a:t> Rural areas historically perceived as not-cosmopolitan</a:t>
            </a:r>
          </a:p>
          <a:p>
            <a:pPr lvl="1">
              <a:buFont typeface="Arial" panose="020B0604020202020204" pitchFamily="34" charset="0"/>
              <a:buChar char="•"/>
            </a:pPr>
            <a:r>
              <a:rPr lang="en-GB" dirty="0" smtClean="0"/>
              <a:t> Parochial and culturally homogeneous societies</a:t>
            </a:r>
          </a:p>
          <a:p>
            <a:pPr lvl="1">
              <a:buFont typeface="Arial" panose="020B0604020202020204" pitchFamily="34" charset="0"/>
              <a:buChar char="•"/>
            </a:pPr>
            <a:r>
              <a:rPr lang="en-GB" dirty="0" smtClean="0"/>
              <a:t> Spaces of racial segregation, oppression and conflict</a:t>
            </a:r>
          </a:p>
        </p:txBody>
      </p:sp>
    </p:spTree>
    <p:extLst>
      <p:ext uri="{BB962C8B-B14F-4D97-AF65-F5344CB8AC3E}">
        <p14:creationId xmlns:p14="http://schemas.microsoft.com/office/powerpoint/2010/main" val="30351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702855" cy="1450757"/>
          </a:xfrm>
        </p:spPr>
        <p:txBody>
          <a:bodyPr>
            <a:normAutofit/>
          </a:bodyPr>
          <a:lstStyle/>
          <a:p>
            <a:r>
              <a:rPr lang="en-GB" sz="4400" dirty="0" smtClean="0"/>
              <a:t>Historical rural cosmopolitanism</a:t>
            </a:r>
            <a:endParaRPr lang="en-GB" sz="4400" dirty="0"/>
          </a:p>
        </p:txBody>
      </p:sp>
      <p:sp>
        <p:nvSpPr>
          <p:cNvPr id="3" name="Content Placeholder 2"/>
          <p:cNvSpPr>
            <a:spLocks noGrp="1"/>
          </p:cNvSpPr>
          <p:nvPr>
            <p:ph idx="1"/>
          </p:nvPr>
        </p:nvSpPr>
        <p:spPr/>
        <p:txBody>
          <a:bodyPr>
            <a:normAutofit lnSpcReduction="10000"/>
          </a:bodyPr>
          <a:lstStyle/>
          <a:p>
            <a:pPr marL="0" indent="0">
              <a:buNone/>
            </a:pPr>
            <a:r>
              <a:rPr lang="en-GB" dirty="0" smtClean="0"/>
              <a:t>Recent studies revealing historical examples of rural cosmopolitanism:</a:t>
            </a:r>
          </a:p>
          <a:p>
            <a:pPr>
              <a:buFont typeface="Arial" panose="020B0604020202020204" pitchFamily="34" charset="0"/>
              <a:buChar char="•"/>
            </a:pPr>
            <a:r>
              <a:rPr lang="en-GB" dirty="0" smtClean="0"/>
              <a:t> </a:t>
            </a:r>
            <a:r>
              <a:rPr lang="en-GB" dirty="0" err="1" smtClean="0"/>
              <a:t>Fewkes</a:t>
            </a:r>
            <a:r>
              <a:rPr lang="en-GB" dirty="0" smtClean="0"/>
              <a:t> (2012) on early C20 </a:t>
            </a:r>
            <a:r>
              <a:rPr lang="en-GB" dirty="0" err="1" smtClean="0"/>
              <a:t>Ladakh</a:t>
            </a:r>
            <a:r>
              <a:rPr lang="en-GB" dirty="0" smtClean="0"/>
              <a:t>, India</a:t>
            </a:r>
          </a:p>
          <a:p>
            <a:pPr>
              <a:buFont typeface="Arial" panose="020B0604020202020204" pitchFamily="34" charset="0"/>
              <a:buChar char="•"/>
            </a:pPr>
            <a:r>
              <a:rPr lang="en-GB" dirty="0" smtClean="0"/>
              <a:t> Ramsay (2004) on late C19 / early C20 Thursday Island, Australia</a:t>
            </a:r>
          </a:p>
          <a:p>
            <a:pPr>
              <a:buFont typeface="Arial" panose="020B0604020202020204" pitchFamily="34" charset="0"/>
              <a:buChar char="•"/>
            </a:pPr>
            <a:r>
              <a:rPr lang="en-GB" dirty="0" smtClean="0"/>
              <a:t> Robertson (2014) on C18 Jamaica</a:t>
            </a:r>
          </a:p>
          <a:p>
            <a:pPr>
              <a:buFont typeface="Arial" panose="020B0604020202020204" pitchFamily="34" charset="0"/>
              <a:buChar char="•"/>
            </a:pPr>
            <a:r>
              <a:rPr lang="en-GB" dirty="0" smtClean="0"/>
              <a:t> Yu (1999) on early C20 Broome, Western Australia</a:t>
            </a:r>
          </a:p>
          <a:p>
            <a:endParaRPr lang="en-GB" dirty="0"/>
          </a:p>
          <a:p>
            <a:r>
              <a:rPr lang="en-GB" dirty="0" smtClean="0"/>
              <a:t>This paper examines the ‘rural cosmopolitanism’ of the northern Queensland district of Cairns, 1880 – 1920</a:t>
            </a:r>
          </a:p>
          <a:p>
            <a:pPr lvl="1"/>
            <a:r>
              <a:rPr lang="en-GB" dirty="0" smtClean="0"/>
              <a:t>Archival sources including newspapers, government documents, correspondence, censuses, memoirs, local histories, family histories, contemporary books and previous published studies. </a:t>
            </a:r>
            <a:endParaRPr lang="en-GB" dirty="0"/>
          </a:p>
        </p:txBody>
      </p:sp>
    </p:spTree>
    <p:extLst>
      <p:ext uri="{BB962C8B-B14F-4D97-AF65-F5344CB8AC3E}">
        <p14:creationId xmlns:p14="http://schemas.microsoft.com/office/powerpoint/2010/main" val="25353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Chinese in Australia</a:t>
            </a:r>
            <a:endParaRPr lang="en-GB" dirty="0"/>
          </a:p>
        </p:txBody>
      </p:sp>
      <p:sp>
        <p:nvSpPr>
          <p:cNvPr id="3" name="Content Placeholder 2"/>
          <p:cNvSpPr>
            <a:spLocks noGrp="1"/>
          </p:cNvSpPr>
          <p:nvPr>
            <p:ph idx="1"/>
          </p:nvPr>
        </p:nvSpPr>
        <p:spPr>
          <a:xfrm>
            <a:off x="822959" y="1845734"/>
            <a:ext cx="4933897" cy="4023360"/>
          </a:xfrm>
        </p:spPr>
        <p:txBody>
          <a:bodyPr>
            <a:normAutofit fontScale="92500" lnSpcReduction="20000"/>
          </a:bodyPr>
          <a:lstStyle/>
          <a:p>
            <a:r>
              <a:rPr lang="en-GB" sz="2600" dirty="0" smtClean="0"/>
              <a:t>Dominant narrative:</a:t>
            </a:r>
          </a:p>
          <a:p>
            <a:pPr>
              <a:buFont typeface="Wingdings" panose="05000000000000000000" pitchFamily="2" charset="2"/>
              <a:buChar char="Ø"/>
            </a:pPr>
            <a:r>
              <a:rPr lang="en-GB" dirty="0" smtClean="0"/>
              <a:t> Chinese arrived as miners in late C19</a:t>
            </a:r>
          </a:p>
          <a:p>
            <a:pPr>
              <a:buFont typeface="Wingdings" panose="05000000000000000000" pitchFamily="2" charset="2"/>
              <a:buChar char="Ø"/>
            </a:pPr>
            <a:r>
              <a:rPr lang="en-GB" dirty="0" smtClean="0"/>
              <a:t> Worked goldfields separately to and in competition with European miners</a:t>
            </a:r>
          </a:p>
          <a:p>
            <a:pPr>
              <a:buFont typeface="Wingdings" panose="05000000000000000000" pitchFamily="2" charset="2"/>
              <a:buChar char="Ø"/>
            </a:pPr>
            <a:r>
              <a:rPr lang="en-GB" dirty="0" smtClean="0"/>
              <a:t> Socially and spatially segregated</a:t>
            </a:r>
          </a:p>
          <a:p>
            <a:pPr>
              <a:buFont typeface="Wingdings" panose="05000000000000000000" pitchFamily="2" charset="2"/>
              <a:buChar char="Ø"/>
            </a:pPr>
            <a:r>
              <a:rPr lang="en-GB" dirty="0" smtClean="0"/>
              <a:t> Violent conflict between Chinese &amp; European miners</a:t>
            </a:r>
          </a:p>
          <a:p>
            <a:pPr>
              <a:buFont typeface="Wingdings" panose="05000000000000000000" pitchFamily="2" charset="2"/>
              <a:buChar char="Ø"/>
            </a:pPr>
            <a:r>
              <a:rPr lang="en-GB" dirty="0" smtClean="0"/>
              <a:t> Following gold rush competed for other work with Europeans</a:t>
            </a:r>
          </a:p>
          <a:p>
            <a:pPr>
              <a:buFont typeface="Wingdings" panose="05000000000000000000" pitchFamily="2" charset="2"/>
              <a:buChar char="Ø"/>
            </a:pPr>
            <a:r>
              <a:rPr lang="en-GB" dirty="0" smtClean="0"/>
              <a:t> Rise of anti-Chinese movement</a:t>
            </a:r>
          </a:p>
          <a:p>
            <a:pPr>
              <a:buFont typeface="Wingdings" panose="05000000000000000000" pitchFamily="2" charset="2"/>
              <a:buChar char="Ø"/>
            </a:pPr>
            <a:r>
              <a:rPr lang="en-GB" dirty="0" smtClean="0"/>
              <a:t> Anti-Chinese legislation and ‘White Australia’ policy</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6856" y="1851604"/>
            <a:ext cx="2890361" cy="184694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6856" y="3806917"/>
            <a:ext cx="1320394" cy="173736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4668" y="3806917"/>
            <a:ext cx="1392549" cy="2322850"/>
          </a:xfrm>
          <a:prstGeom prst="rect">
            <a:avLst/>
          </a:prstGeom>
        </p:spPr>
      </p:pic>
    </p:spTree>
    <p:extLst>
      <p:ext uri="{BB962C8B-B14F-4D97-AF65-F5344CB8AC3E}">
        <p14:creationId xmlns:p14="http://schemas.microsoft.com/office/powerpoint/2010/main" val="4059823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Cairns exception?</a:t>
            </a:r>
            <a:endParaRPr lang="en-GB" dirty="0"/>
          </a:p>
        </p:txBody>
      </p:sp>
      <p:sp>
        <p:nvSpPr>
          <p:cNvPr id="3" name="Content Placeholder 2"/>
          <p:cNvSpPr>
            <a:spLocks noGrp="1"/>
          </p:cNvSpPr>
          <p:nvPr>
            <p:ph idx="1"/>
          </p:nvPr>
        </p:nvSpPr>
        <p:spPr>
          <a:xfrm>
            <a:off x="822960" y="1845734"/>
            <a:ext cx="4758974" cy="4418588"/>
          </a:xfrm>
        </p:spPr>
        <p:txBody>
          <a:bodyPr>
            <a:normAutofit/>
          </a:bodyPr>
          <a:lstStyle/>
          <a:p>
            <a:pPr algn="just"/>
            <a:r>
              <a:rPr lang="en-GB" dirty="0"/>
              <a:t>“By the 1890s, Cairns was renowned for its pro-Chinese attitude, being widely known as the town ‘where white men take their hats off to Chinamen’. In 1897, a visiting land commissioner stated: ‘So far as can be gathered there is no ill feeling between Chinese and Europeans in Cairns’, an observation which supported by frequent press comments favourable to the Chinese presence. As the Cairns Post plainly stated the same year: ‘We recognise it is in our interest that the Chinese should remain’.” </a:t>
            </a:r>
            <a:endParaRPr lang="en-GB" dirty="0" smtClean="0"/>
          </a:p>
          <a:p>
            <a:pPr algn="just"/>
            <a:r>
              <a:rPr lang="en-GB" dirty="0" smtClean="0"/>
              <a:t>May</a:t>
            </a:r>
            <a:r>
              <a:rPr lang="en-GB" dirty="0"/>
              <a:t>, in Reynolds (</a:t>
            </a:r>
            <a:r>
              <a:rPr lang="en-GB" dirty="0" err="1"/>
              <a:t>ed</a:t>
            </a:r>
            <a:r>
              <a:rPr lang="en-GB" dirty="0"/>
              <a:t>) (1976) </a:t>
            </a:r>
            <a:r>
              <a:rPr lang="en-GB" i="1" dirty="0"/>
              <a:t>Race Relations in North Queensland</a:t>
            </a:r>
            <a:r>
              <a:rPr lang="en-GB" dirty="0"/>
              <a:t>, pp 287-8.</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13945" y="1845734"/>
            <a:ext cx="3059085" cy="4026090"/>
          </a:xfrm>
          <a:prstGeom prst="rect">
            <a:avLst/>
          </a:prstGeom>
        </p:spPr>
      </p:pic>
      <p:sp>
        <p:nvSpPr>
          <p:cNvPr id="5" name="TextBox 4"/>
          <p:cNvSpPr txBox="1"/>
          <p:nvPr/>
        </p:nvSpPr>
        <p:spPr>
          <a:xfrm>
            <a:off x="5813945" y="5656380"/>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spTree>
    <p:extLst>
      <p:ext uri="{BB962C8B-B14F-4D97-AF65-F5344CB8AC3E}">
        <p14:creationId xmlns:p14="http://schemas.microsoft.com/office/powerpoint/2010/main" val="85759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Chinese in Cairns</a:t>
            </a:r>
            <a:endParaRPr lang="en-GB" dirty="0"/>
          </a:p>
        </p:txBody>
      </p:sp>
      <p:sp>
        <p:nvSpPr>
          <p:cNvPr id="3" name="Content Placeholder 2"/>
          <p:cNvSpPr>
            <a:spLocks noGrp="1"/>
          </p:cNvSpPr>
          <p:nvPr>
            <p:ph idx="1"/>
          </p:nvPr>
        </p:nvSpPr>
        <p:spPr>
          <a:xfrm>
            <a:off x="822959" y="1845734"/>
            <a:ext cx="4663441" cy="4023360"/>
          </a:xfrm>
        </p:spPr>
        <p:txBody>
          <a:bodyPr>
            <a:normAutofit fontScale="92500" lnSpcReduction="10000"/>
          </a:bodyPr>
          <a:lstStyle/>
          <a:p>
            <a:pPr>
              <a:buFont typeface="Arial" panose="020B0604020202020204" pitchFamily="34" charset="0"/>
              <a:buChar char="•"/>
            </a:pPr>
            <a:r>
              <a:rPr lang="en-GB" dirty="0" smtClean="0"/>
              <a:t> First Chinese migrants arrived in Cairns in 1860s</a:t>
            </a:r>
          </a:p>
          <a:p>
            <a:pPr>
              <a:buFont typeface="Arial" panose="020B0604020202020204" pitchFamily="34" charset="0"/>
              <a:buChar char="•"/>
            </a:pPr>
            <a:r>
              <a:rPr lang="en-GB" dirty="0" smtClean="0"/>
              <a:t> 1886 </a:t>
            </a:r>
            <a:r>
              <a:rPr lang="en-GB" dirty="0"/>
              <a:t>Census – 1337 Chinese in Cairns census district (29% of population)</a:t>
            </a:r>
          </a:p>
          <a:p>
            <a:pPr>
              <a:buFont typeface="Arial" panose="020B0604020202020204" pitchFamily="34" charset="0"/>
              <a:buChar char="•"/>
            </a:pPr>
            <a:r>
              <a:rPr lang="en-GB" dirty="0" smtClean="0"/>
              <a:t> 1901 </a:t>
            </a:r>
            <a:r>
              <a:rPr lang="en-GB" dirty="0"/>
              <a:t>– 2078 Chinese in Cairns census district (19% of </a:t>
            </a:r>
            <a:r>
              <a:rPr lang="en-GB" dirty="0" err="1" smtClean="0"/>
              <a:t>popn</a:t>
            </a:r>
            <a:r>
              <a:rPr lang="en-GB" dirty="0" smtClean="0"/>
              <a:t>) </a:t>
            </a:r>
            <a:r>
              <a:rPr lang="en-GB" dirty="0"/>
              <a:t>(2</a:t>
            </a:r>
            <a:r>
              <a:rPr lang="en-GB" baseline="30000" dirty="0"/>
              <a:t>nd</a:t>
            </a:r>
            <a:r>
              <a:rPr lang="en-GB" dirty="0"/>
              <a:t> highest in Queensland, after Palmer goldfield</a:t>
            </a:r>
            <a:r>
              <a:rPr lang="en-GB" dirty="0" smtClean="0"/>
              <a:t>)</a:t>
            </a:r>
          </a:p>
          <a:p>
            <a:pPr>
              <a:buFont typeface="Arial" panose="020B0604020202020204" pitchFamily="34" charset="0"/>
              <a:buChar char="•"/>
            </a:pPr>
            <a:r>
              <a:rPr lang="en-GB" dirty="0" smtClean="0"/>
              <a:t> 80% lived outside town as tenant farmers and gardeners for European landowners</a:t>
            </a:r>
          </a:p>
          <a:p>
            <a:pPr>
              <a:buFont typeface="Arial" panose="020B0604020202020204" pitchFamily="34" charset="0"/>
              <a:buChar char="•"/>
            </a:pPr>
            <a:r>
              <a:rPr lang="en-GB" dirty="0" smtClean="0"/>
              <a:t> Planted uncultivated land with bananas, sugar, rice, maize, fruit and vegetables</a:t>
            </a:r>
          </a:p>
          <a:p>
            <a:pPr>
              <a:buFont typeface="Arial" panose="020B0604020202020204" pitchFamily="34" charset="0"/>
              <a:buChar char="•"/>
            </a:pPr>
            <a:r>
              <a:rPr lang="en-GB" dirty="0" smtClean="0"/>
              <a:t> Some became naturalized and established own plantations and businesses</a:t>
            </a:r>
          </a:p>
          <a:p>
            <a:endParaRPr lang="en-GB" dirty="0"/>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49013" y="2539191"/>
            <a:ext cx="4028090" cy="2880360"/>
          </a:xfrm>
          <a:prstGeom prst="rect">
            <a:avLst/>
          </a:prstGeom>
        </p:spPr>
      </p:pic>
    </p:spTree>
    <p:extLst>
      <p:ext uri="{BB962C8B-B14F-4D97-AF65-F5344CB8AC3E}">
        <p14:creationId xmlns:p14="http://schemas.microsoft.com/office/powerpoint/2010/main" val="332254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546665280"/>
              </p:ext>
            </p:extLst>
          </p:nvPr>
        </p:nvGraphicFramePr>
        <p:xfrm>
          <a:off x="458069" y="185366"/>
          <a:ext cx="7462438" cy="60222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928055" y="2305318"/>
            <a:ext cx="1803043" cy="369332"/>
          </a:xfrm>
          <a:prstGeom prst="rect">
            <a:avLst/>
          </a:prstGeom>
          <a:noFill/>
        </p:spPr>
        <p:txBody>
          <a:bodyPr wrap="square" rtlCol="0">
            <a:spAutoFit/>
          </a:bodyPr>
          <a:lstStyle/>
          <a:p>
            <a:r>
              <a:rPr lang="en-GB" dirty="0" smtClean="0"/>
              <a:t>White Australian</a:t>
            </a:r>
            <a:endParaRPr lang="en-GB" dirty="0"/>
          </a:p>
        </p:txBody>
      </p:sp>
      <p:sp>
        <p:nvSpPr>
          <p:cNvPr id="4" name="TextBox 3"/>
          <p:cNvSpPr txBox="1"/>
          <p:nvPr/>
        </p:nvSpPr>
        <p:spPr>
          <a:xfrm>
            <a:off x="1184856" y="3065172"/>
            <a:ext cx="1275009" cy="369332"/>
          </a:xfrm>
          <a:prstGeom prst="rect">
            <a:avLst/>
          </a:prstGeom>
          <a:noFill/>
        </p:spPr>
        <p:txBody>
          <a:bodyPr wrap="square" rtlCol="0">
            <a:spAutoFit/>
          </a:bodyPr>
          <a:lstStyle/>
          <a:p>
            <a:r>
              <a:rPr lang="en-GB" dirty="0" smtClean="0"/>
              <a:t>China</a:t>
            </a:r>
            <a:endParaRPr lang="en-GB" dirty="0"/>
          </a:p>
        </p:txBody>
      </p:sp>
      <p:sp>
        <p:nvSpPr>
          <p:cNvPr id="5" name="TextBox 4"/>
          <p:cNvSpPr txBox="1"/>
          <p:nvPr/>
        </p:nvSpPr>
        <p:spPr>
          <a:xfrm>
            <a:off x="2459865" y="1171977"/>
            <a:ext cx="991673" cy="646331"/>
          </a:xfrm>
          <a:prstGeom prst="rect">
            <a:avLst/>
          </a:prstGeom>
          <a:noFill/>
        </p:spPr>
        <p:txBody>
          <a:bodyPr wrap="square" rtlCol="0">
            <a:spAutoFit/>
          </a:bodyPr>
          <a:lstStyle/>
          <a:p>
            <a:r>
              <a:rPr lang="en-GB" dirty="0" smtClean="0"/>
              <a:t>Pacific Islands</a:t>
            </a:r>
            <a:endParaRPr lang="en-GB" dirty="0"/>
          </a:p>
        </p:txBody>
      </p:sp>
      <p:sp>
        <p:nvSpPr>
          <p:cNvPr id="6" name="TextBox 5"/>
          <p:cNvSpPr txBox="1"/>
          <p:nvPr/>
        </p:nvSpPr>
        <p:spPr>
          <a:xfrm>
            <a:off x="2009104" y="5203065"/>
            <a:ext cx="901521" cy="369332"/>
          </a:xfrm>
          <a:prstGeom prst="rect">
            <a:avLst/>
          </a:prstGeom>
          <a:noFill/>
        </p:spPr>
        <p:txBody>
          <a:bodyPr wrap="square" rtlCol="0">
            <a:spAutoFit/>
          </a:bodyPr>
          <a:lstStyle/>
          <a:p>
            <a:r>
              <a:rPr lang="en-GB" dirty="0" smtClean="0"/>
              <a:t>Ireland</a:t>
            </a:r>
            <a:endParaRPr lang="en-GB" dirty="0"/>
          </a:p>
        </p:txBody>
      </p:sp>
      <p:sp>
        <p:nvSpPr>
          <p:cNvPr id="7" name="TextBox 6"/>
          <p:cNvSpPr txBox="1"/>
          <p:nvPr/>
        </p:nvSpPr>
        <p:spPr>
          <a:xfrm>
            <a:off x="399245" y="1493949"/>
            <a:ext cx="1004552" cy="369332"/>
          </a:xfrm>
          <a:prstGeom prst="rect">
            <a:avLst/>
          </a:prstGeom>
          <a:noFill/>
        </p:spPr>
        <p:txBody>
          <a:bodyPr wrap="square" rtlCol="0">
            <a:spAutoFit/>
          </a:bodyPr>
          <a:lstStyle/>
          <a:p>
            <a:pPr algn="r"/>
            <a:r>
              <a:rPr lang="en-GB" dirty="0" smtClean="0"/>
              <a:t>Japan</a:t>
            </a:r>
            <a:endParaRPr lang="en-GB" dirty="0"/>
          </a:p>
        </p:txBody>
      </p:sp>
      <p:sp>
        <p:nvSpPr>
          <p:cNvPr id="9" name="TextBox 8"/>
          <p:cNvSpPr txBox="1"/>
          <p:nvPr/>
        </p:nvSpPr>
        <p:spPr>
          <a:xfrm>
            <a:off x="682580" y="1159098"/>
            <a:ext cx="1004552" cy="369332"/>
          </a:xfrm>
          <a:prstGeom prst="rect">
            <a:avLst/>
          </a:prstGeom>
          <a:noFill/>
        </p:spPr>
        <p:txBody>
          <a:bodyPr wrap="square" rtlCol="0">
            <a:spAutoFit/>
          </a:bodyPr>
          <a:lstStyle/>
          <a:p>
            <a:pPr algn="r"/>
            <a:r>
              <a:rPr lang="en-GB" dirty="0" smtClean="0"/>
              <a:t>Malay</a:t>
            </a:r>
            <a:endParaRPr lang="en-GB" dirty="0"/>
          </a:p>
        </p:txBody>
      </p:sp>
      <p:sp>
        <p:nvSpPr>
          <p:cNvPr id="10" name="TextBox 9"/>
          <p:cNvSpPr txBox="1"/>
          <p:nvPr/>
        </p:nvSpPr>
        <p:spPr>
          <a:xfrm>
            <a:off x="2290293" y="5960771"/>
            <a:ext cx="1004552" cy="369332"/>
          </a:xfrm>
          <a:prstGeom prst="rect">
            <a:avLst/>
          </a:prstGeom>
          <a:noFill/>
        </p:spPr>
        <p:txBody>
          <a:bodyPr wrap="square" rtlCol="0">
            <a:spAutoFit/>
          </a:bodyPr>
          <a:lstStyle/>
          <a:p>
            <a:pPr algn="r"/>
            <a:r>
              <a:rPr lang="en-GB" dirty="0" smtClean="0"/>
              <a:t>Scotland</a:t>
            </a:r>
            <a:endParaRPr lang="en-GB" dirty="0"/>
          </a:p>
        </p:txBody>
      </p:sp>
      <p:sp>
        <p:nvSpPr>
          <p:cNvPr id="11" name="TextBox 10"/>
          <p:cNvSpPr txBox="1"/>
          <p:nvPr/>
        </p:nvSpPr>
        <p:spPr>
          <a:xfrm>
            <a:off x="5329706" y="5417850"/>
            <a:ext cx="1277155" cy="553998"/>
          </a:xfrm>
          <a:prstGeom prst="rect">
            <a:avLst/>
          </a:prstGeom>
          <a:noFill/>
        </p:spPr>
        <p:txBody>
          <a:bodyPr wrap="square" rtlCol="0">
            <a:spAutoFit/>
          </a:bodyPr>
          <a:lstStyle/>
          <a:p>
            <a:r>
              <a:rPr lang="en-GB" dirty="0" smtClean="0"/>
              <a:t>Aborigines</a:t>
            </a:r>
          </a:p>
          <a:p>
            <a:r>
              <a:rPr lang="en-GB" sz="1200" dirty="0" smtClean="0"/>
              <a:t>(under-counted)</a:t>
            </a:r>
            <a:endParaRPr lang="en-GB" sz="1200" dirty="0"/>
          </a:p>
        </p:txBody>
      </p:sp>
      <p:sp>
        <p:nvSpPr>
          <p:cNvPr id="12" name="TextBox 11"/>
          <p:cNvSpPr txBox="1"/>
          <p:nvPr/>
        </p:nvSpPr>
        <p:spPr>
          <a:xfrm>
            <a:off x="6606861" y="5694849"/>
            <a:ext cx="2419081" cy="646331"/>
          </a:xfrm>
          <a:prstGeom prst="rect">
            <a:avLst/>
          </a:prstGeom>
          <a:noFill/>
        </p:spPr>
        <p:txBody>
          <a:bodyPr wrap="square" rtlCol="0">
            <a:spAutoFit/>
          </a:bodyPr>
          <a:lstStyle/>
          <a:p>
            <a:r>
              <a:rPr lang="en-GB" dirty="0" smtClean="0"/>
              <a:t>Over 30 nationalities in population of 11,000</a:t>
            </a:r>
            <a:endParaRPr lang="en-GB" dirty="0"/>
          </a:p>
        </p:txBody>
      </p:sp>
      <p:sp>
        <p:nvSpPr>
          <p:cNvPr id="13" name="TextBox 12"/>
          <p:cNvSpPr txBox="1"/>
          <p:nvPr/>
        </p:nvSpPr>
        <p:spPr>
          <a:xfrm>
            <a:off x="246620" y="4601914"/>
            <a:ext cx="1004552" cy="369332"/>
          </a:xfrm>
          <a:prstGeom prst="rect">
            <a:avLst/>
          </a:prstGeom>
          <a:noFill/>
        </p:spPr>
        <p:txBody>
          <a:bodyPr wrap="square" rtlCol="0">
            <a:spAutoFit/>
          </a:bodyPr>
          <a:lstStyle/>
          <a:p>
            <a:pPr algn="r"/>
            <a:r>
              <a:rPr lang="en-GB" dirty="0" smtClean="0"/>
              <a:t>India</a:t>
            </a:r>
            <a:endParaRPr lang="en-GB" dirty="0"/>
          </a:p>
        </p:txBody>
      </p:sp>
      <p:sp>
        <p:nvSpPr>
          <p:cNvPr id="14" name="TextBox 13"/>
          <p:cNvSpPr txBox="1"/>
          <p:nvPr/>
        </p:nvSpPr>
        <p:spPr>
          <a:xfrm>
            <a:off x="246620" y="5018399"/>
            <a:ext cx="1157177" cy="646331"/>
          </a:xfrm>
          <a:prstGeom prst="rect">
            <a:avLst/>
          </a:prstGeom>
          <a:noFill/>
        </p:spPr>
        <p:txBody>
          <a:bodyPr wrap="square" rtlCol="0">
            <a:spAutoFit/>
          </a:bodyPr>
          <a:lstStyle/>
          <a:p>
            <a:pPr algn="r"/>
            <a:r>
              <a:rPr lang="en-GB" dirty="0" smtClean="0"/>
              <a:t>Europe &amp; N America</a:t>
            </a:r>
            <a:endParaRPr lang="en-GB" dirty="0"/>
          </a:p>
        </p:txBody>
      </p:sp>
    </p:spTree>
    <p:extLst>
      <p:ext uri="{BB962C8B-B14F-4D97-AF65-F5344CB8AC3E}">
        <p14:creationId xmlns:p14="http://schemas.microsoft.com/office/powerpoint/2010/main" val="4167607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543</TotalTime>
  <Words>3148</Words>
  <Application>Microsoft Office PowerPoint</Application>
  <PresentationFormat>On-screen Show (4:3)</PresentationFormat>
  <Paragraphs>202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Retrospect</vt:lpstr>
      <vt:lpstr>Rural cosmopolitanism then and now? Chinese farmers in colonial Queensland </vt:lpstr>
      <vt:lpstr>View from the 21st century</vt:lpstr>
      <vt:lpstr>Emergent rural cosmopolitanism?</vt:lpstr>
      <vt:lpstr>Emergent rural cosmopolitanism?</vt:lpstr>
      <vt:lpstr>Historical rural cosmopolitanism</vt:lpstr>
      <vt:lpstr>The Chinese in Australia</vt:lpstr>
      <vt:lpstr>The Cairns exception?</vt:lpstr>
      <vt:lpstr>Chinese in Cairns</vt:lpstr>
      <vt:lpstr>PowerPoint Presentation</vt:lpstr>
      <vt:lpstr>Racial hierarchy</vt:lpstr>
      <vt:lpstr>Chinese as cosmopolitans</vt:lpstr>
      <vt:lpstr>Hybrid landscapes</vt:lpstr>
      <vt:lpstr>Cosmopolitan attitudes?</vt:lpstr>
      <vt:lpstr>Cosmopolitan attitudes?</vt:lpstr>
      <vt:lpstr>Cosmopolitan relations?</vt:lpstr>
      <vt:lpstr>Cosmopolitan relations?</vt:lpstr>
      <vt:lpstr>Cosmopolitan relations?</vt:lpstr>
      <vt:lpstr>Cosmopolitan boundaries</vt:lpstr>
      <vt:lpstr>Spectrum of attitudes</vt:lpstr>
      <vt:lpstr>Spectrum of attitudes</vt:lpstr>
      <vt:lpstr>Spectrum of attitudes</vt:lpstr>
      <vt:lpstr>Spectrum of attitudes</vt:lpstr>
      <vt:lpstr>Spectrum of attitudes</vt:lpstr>
      <vt:lpstr>Imperfect cosmopolitanism?</vt:lpstr>
      <vt:lpstr>Spatially &amp; temporally contingent</vt:lpstr>
      <vt:lpstr>Spatially &amp; temporally contingent</vt:lpstr>
      <vt:lpstr>The retreat of cosmopolitanism?</vt:lpstr>
      <vt:lpstr>The retreat of cosmopolitanism?</vt:lpstr>
      <vt:lpstr>The retreat of cosmopolitanism?</vt:lpstr>
      <vt:lpstr>Lessons for the 21st century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cosmopolitanism then and now? Chinese farers</dc:title>
  <dc:creator>Michael Woods</dc:creator>
  <cp:lastModifiedBy>Michael Woods</cp:lastModifiedBy>
  <cp:revision>34</cp:revision>
  <dcterms:created xsi:type="dcterms:W3CDTF">2015-08-11T18:55:14Z</dcterms:created>
  <dcterms:modified xsi:type="dcterms:W3CDTF">2015-08-31T17:16:07Z</dcterms:modified>
</cp:coreProperties>
</file>