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0" r:id="rId3"/>
    <p:sldId id="301" r:id="rId4"/>
    <p:sldId id="287" r:id="rId5"/>
    <p:sldId id="261" r:id="rId6"/>
    <p:sldId id="292" r:id="rId7"/>
    <p:sldId id="293" r:id="rId8"/>
    <p:sldId id="294" r:id="rId9"/>
    <p:sldId id="296" r:id="rId10"/>
    <p:sldId id="262" r:id="rId11"/>
    <p:sldId id="263" r:id="rId12"/>
    <p:sldId id="264" r:id="rId13"/>
    <p:sldId id="265" r:id="rId14"/>
    <p:sldId id="298" r:id="rId15"/>
    <p:sldId id="267" r:id="rId16"/>
    <p:sldId id="266" r:id="rId17"/>
    <p:sldId id="268" r:id="rId18"/>
    <p:sldId id="269" r:id="rId19"/>
    <p:sldId id="270" r:id="rId20"/>
    <p:sldId id="271" r:id="rId21"/>
    <p:sldId id="272" r:id="rId22"/>
    <p:sldId id="273" r:id="rId23"/>
    <p:sldId id="274" r:id="rId24"/>
    <p:sldId id="275" r:id="rId25"/>
    <p:sldId id="277" r:id="rId26"/>
    <p:sldId id="278" r:id="rId27"/>
    <p:sldId id="279" r:id="rId28"/>
    <p:sldId id="280" r:id="rId29"/>
    <p:sldId id="281" r:id="rId30"/>
    <p:sldId id="282" r:id="rId31"/>
    <p:sldId id="283" r:id="rId32"/>
    <p:sldId id="288" r:id="rId33"/>
    <p:sldId id="284" r:id="rId34"/>
    <p:sldId id="285" r:id="rId35"/>
    <p:sldId id="286" r:id="rId36"/>
    <p:sldId id="289" r:id="rId3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1" d="100"/>
          <a:sy n="61" d="100"/>
        </p:scale>
        <p:origin x="84" y="366"/>
      </p:cViewPr>
      <p:guideLst>
        <p:guide orient="horz" pos="2160"/>
        <p:guide pos="31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chael\AppData\Local\Temp\sugar-36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c:f>
              <c:strCache>
                <c:ptCount val="1"/>
                <c:pt idx="0">
                  <c:v>Production</c:v>
                </c:pt>
              </c:strCache>
            </c:strRef>
          </c:tx>
          <c:spPr>
            <a:solidFill>
              <a:schemeClr val="bg1">
                <a:lumMod val="75000"/>
              </a:schemeClr>
            </a:solidFill>
          </c:spPr>
          <c:invertIfNegative val="0"/>
          <c:cat>
            <c:numRef>
              <c:f>Sheet1!$A$3:$A$14</c:f>
              <c:numCache>
                <c:formatCode>General</c:formatCode>
                <c:ptCount val="12"/>
                <c:pt idx="0">
                  <c:v>1989</c:v>
                </c:pt>
                <c:pt idx="1">
                  <c:v>1990</c:v>
                </c:pt>
                <c:pt idx="2">
                  <c:v>1991</c:v>
                </c:pt>
                <c:pt idx="3">
                  <c:v>1992</c:v>
                </c:pt>
                <c:pt idx="4">
                  <c:v>1993</c:v>
                </c:pt>
                <c:pt idx="5">
                  <c:v>1994</c:v>
                </c:pt>
                <c:pt idx="6">
                  <c:v>1995</c:v>
                </c:pt>
                <c:pt idx="7">
                  <c:v>1996</c:v>
                </c:pt>
                <c:pt idx="8">
                  <c:v>1997</c:v>
                </c:pt>
                <c:pt idx="9">
                  <c:v>1998</c:v>
                </c:pt>
                <c:pt idx="10">
                  <c:v>1999</c:v>
                </c:pt>
                <c:pt idx="11">
                  <c:v>2000</c:v>
                </c:pt>
              </c:numCache>
            </c:numRef>
          </c:cat>
          <c:val>
            <c:numRef>
              <c:f>Sheet1!$B$3:$B$14</c:f>
              <c:numCache>
                <c:formatCode>General</c:formatCode>
                <c:ptCount val="12"/>
                <c:pt idx="0">
                  <c:v>104601</c:v>
                </c:pt>
                <c:pt idx="1">
                  <c:v>109122</c:v>
                </c:pt>
                <c:pt idx="2">
                  <c:v>115706</c:v>
                </c:pt>
                <c:pt idx="3">
                  <c:v>116865</c:v>
                </c:pt>
                <c:pt idx="4">
                  <c:v>112666</c:v>
                </c:pt>
                <c:pt idx="5">
                  <c:v>111403</c:v>
                </c:pt>
                <c:pt idx="6">
                  <c:v>115967</c:v>
                </c:pt>
                <c:pt idx="7">
                  <c:v>125215</c:v>
                </c:pt>
                <c:pt idx="8">
                  <c:v>123849</c:v>
                </c:pt>
                <c:pt idx="9">
                  <c:v>127824</c:v>
                </c:pt>
                <c:pt idx="10">
                  <c:v>131124</c:v>
                </c:pt>
                <c:pt idx="11">
                  <c:v>134773</c:v>
                </c:pt>
              </c:numCache>
            </c:numRef>
          </c:val>
        </c:ser>
        <c:ser>
          <c:idx val="1"/>
          <c:order val="1"/>
          <c:tx>
            <c:strRef>
              <c:f>Sheet1!$C$2</c:f>
              <c:strCache>
                <c:ptCount val="1"/>
                <c:pt idx="0">
                  <c:v>Consumption</c:v>
                </c:pt>
              </c:strCache>
            </c:strRef>
          </c:tx>
          <c:spPr>
            <a:solidFill>
              <a:schemeClr val="tx1"/>
            </a:solidFill>
          </c:spPr>
          <c:invertIfNegative val="0"/>
          <c:cat>
            <c:numRef>
              <c:f>Sheet1!$A$3:$A$14</c:f>
              <c:numCache>
                <c:formatCode>General</c:formatCode>
                <c:ptCount val="12"/>
                <c:pt idx="0">
                  <c:v>1989</c:v>
                </c:pt>
                <c:pt idx="1">
                  <c:v>1990</c:v>
                </c:pt>
                <c:pt idx="2">
                  <c:v>1991</c:v>
                </c:pt>
                <c:pt idx="3">
                  <c:v>1992</c:v>
                </c:pt>
                <c:pt idx="4">
                  <c:v>1993</c:v>
                </c:pt>
                <c:pt idx="5">
                  <c:v>1994</c:v>
                </c:pt>
                <c:pt idx="6">
                  <c:v>1995</c:v>
                </c:pt>
                <c:pt idx="7">
                  <c:v>1996</c:v>
                </c:pt>
                <c:pt idx="8">
                  <c:v>1997</c:v>
                </c:pt>
                <c:pt idx="9">
                  <c:v>1998</c:v>
                </c:pt>
                <c:pt idx="10">
                  <c:v>1999</c:v>
                </c:pt>
                <c:pt idx="11">
                  <c:v>2000</c:v>
                </c:pt>
              </c:numCache>
            </c:numRef>
          </c:cat>
          <c:val>
            <c:numRef>
              <c:f>Sheet1!$C$3:$C$14</c:f>
              <c:numCache>
                <c:formatCode>General</c:formatCode>
                <c:ptCount val="12"/>
                <c:pt idx="0">
                  <c:v>107027</c:v>
                </c:pt>
                <c:pt idx="1">
                  <c:v>109551</c:v>
                </c:pt>
                <c:pt idx="2">
                  <c:v>110375</c:v>
                </c:pt>
                <c:pt idx="3">
                  <c:v>111061</c:v>
                </c:pt>
                <c:pt idx="4">
                  <c:v>111841</c:v>
                </c:pt>
                <c:pt idx="5">
                  <c:v>112512</c:v>
                </c:pt>
                <c:pt idx="6">
                  <c:v>114831</c:v>
                </c:pt>
                <c:pt idx="7">
                  <c:v>117975</c:v>
                </c:pt>
                <c:pt idx="8">
                  <c:v>120546</c:v>
                </c:pt>
                <c:pt idx="9">
                  <c:v>123113</c:v>
                </c:pt>
                <c:pt idx="10">
                  <c:v>124370</c:v>
                </c:pt>
                <c:pt idx="11">
                  <c:v>126775</c:v>
                </c:pt>
              </c:numCache>
            </c:numRef>
          </c:val>
        </c:ser>
        <c:dLbls>
          <c:showLegendKey val="0"/>
          <c:showVal val="0"/>
          <c:showCatName val="0"/>
          <c:showSerName val="0"/>
          <c:showPercent val="0"/>
          <c:showBubbleSize val="0"/>
        </c:dLbls>
        <c:gapWidth val="150"/>
        <c:axId val="359580688"/>
        <c:axId val="359581472"/>
      </c:barChart>
      <c:catAx>
        <c:axId val="359580688"/>
        <c:scaling>
          <c:orientation val="minMax"/>
        </c:scaling>
        <c:delete val="0"/>
        <c:axPos val="b"/>
        <c:numFmt formatCode="General" sourceLinked="1"/>
        <c:majorTickMark val="out"/>
        <c:minorTickMark val="none"/>
        <c:tickLblPos val="nextTo"/>
        <c:crossAx val="359581472"/>
        <c:crosses val="autoZero"/>
        <c:auto val="1"/>
        <c:lblAlgn val="ctr"/>
        <c:lblOffset val="100"/>
        <c:noMultiLvlLbl val="0"/>
      </c:catAx>
      <c:valAx>
        <c:axId val="359581472"/>
        <c:scaling>
          <c:orientation val="minMax"/>
        </c:scaling>
        <c:delete val="0"/>
        <c:axPos val="l"/>
        <c:majorGridlines/>
        <c:title>
          <c:tx>
            <c:rich>
              <a:bodyPr rot="-5400000" vert="horz"/>
              <a:lstStyle/>
              <a:p>
                <a:pPr>
                  <a:defRPr/>
                </a:pPr>
                <a:r>
                  <a:rPr lang="en-US"/>
                  <a:t>Thousand tonnes</a:t>
                </a:r>
              </a:p>
            </c:rich>
          </c:tx>
          <c:layout/>
          <c:overlay val="0"/>
        </c:title>
        <c:numFmt formatCode="General" sourceLinked="1"/>
        <c:majorTickMark val="out"/>
        <c:minorTickMark val="none"/>
        <c:tickLblPos val="nextTo"/>
        <c:crossAx val="35958068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'sugar-360'!$B$2</c:f>
              <c:strCache>
                <c:ptCount val="1"/>
                <c:pt idx="0">
                  <c:v>Price</c:v>
                </c:pt>
              </c:strCache>
            </c:strRef>
          </c:tx>
          <c:spPr>
            <a:ln>
              <a:solidFill>
                <a:sysClr val="windowText" lastClr="000000"/>
              </a:solidFill>
            </a:ln>
          </c:spPr>
          <c:marker>
            <c:symbol val="none"/>
          </c:marker>
          <c:cat>
            <c:numRef>
              <c:f>'sugar-360'!$A$3:$A$363</c:f>
              <c:numCache>
                <c:formatCode>mmm\-yy</c:formatCode>
                <c:ptCount val="361"/>
                <c:pt idx="0">
                  <c:v>31079</c:v>
                </c:pt>
                <c:pt idx="1">
                  <c:v>31107</c:v>
                </c:pt>
                <c:pt idx="2">
                  <c:v>31138</c:v>
                </c:pt>
                <c:pt idx="3">
                  <c:v>31168</c:v>
                </c:pt>
                <c:pt idx="4">
                  <c:v>31199</c:v>
                </c:pt>
                <c:pt idx="5">
                  <c:v>31229</c:v>
                </c:pt>
                <c:pt idx="6">
                  <c:v>31260</c:v>
                </c:pt>
                <c:pt idx="7">
                  <c:v>31291</c:v>
                </c:pt>
                <c:pt idx="8">
                  <c:v>31321</c:v>
                </c:pt>
                <c:pt idx="9">
                  <c:v>31352</c:v>
                </c:pt>
                <c:pt idx="10">
                  <c:v>31382</c:v>
                </c:pt>
                <c:pt idx="11">
                  <c:v>31413</c:v>
                </c:pt>
                <c:pt idx="12">
                  <c:v>31444</c:v>
                </c:pt>
                <c:pt idx="13">
                  <c:v>31472</c:v>
                </c:pt>
                <c:pt idx="14">
                  <c:v>31503</c:v>
                </c:pt>
                <c:pt idx="15">
                  <c:v>31533</c:v>
                </c:pt>
                <c:pt idx="16">
                  <c:v>31564</c:v>
                </c:pt>
                <c:pt idx="17">
                  <c:v>31594</c:v>
                </c:pt>
                <c:pt idx="18">
                  <c:v>31625</c:v>
                </c:pt>
                <c:pt idx="19">
                  <c:v>31656</c:v>
                </c:pt>
                <c:pt idx="20">
                  <c:v>31686</c:v>
                </c:pt>
                <c:pt idx="21">
                  <c:v>31717</c:v>
                </c:pt>
                <c:pt idx="22">
                  <c:v>31747</c:v>
                </c:pt>
                <c:pt idx="23">
                  <c:v>31778</c:v>
                </c:pt>
                <c:pt idx="24">
                  <c:v>31809</c:v>
                </c:pt>
                <c:pt idx="25">
                  <c:v>31837</c:v>
                </c:pt>
                <c:pt idx="26">
                  <c:v>31868</c:v>
                </c:pt>
                <c:pt idx="27">
                  <c:v>31898</c:v>
                </c:pt>
                <c:pt idx="28">
                  <c:v>31929</c:v>
                </c:pt>
                <c:pt idx="29">
                  <c:v>31959</c:v>
                </c:pt>
                <c:pt idx="30">
                  <c:v>31990</c:v>
                </c:pt>
                <c:pt idx="31">
                  <c:v>32021</c:v>
                </c:pt>
                <c:pt idx="32">
                  <c:v>32051</c:v>
                </c:pt>
                <c:pt idx="33">
                  <c:v>32082</c:v>
                </c:pt>
                <c:pt idx="34">
                  <c:v>32112</c:v>
                </c:pt>
                <c:pt idx="35">
                  <c:v>32143</c:v>
                </c:pt>
                <c:pt idx="36">
                  <c:v>32174</c:v>
                </c:pt>
                <c:pt idx="37">
                  <c:v>32203</c:v>
                </c:pt>
                <c:pt idx="38">
                  <c:v>32234</c:v>
                </c:pt>
                <c:pt idx="39">
                  <c:v>32264</c:v>
                </c:pt>
                <c:pt idx="40">
                  <c:v>32295</c:v>
                </c:pt>
                <c:pt idx="41">
                  <c:v>32325</c:v>
                </c:pt>
                <c:pt idx="42">
                  <c:v>32356</c:v>
                </c:pt>
                <c:pt idx="43">
                  <c:v>32387</c:v>
                </c:pt>
                <c:pt idx="44">
                  <c:v>32417</c:v>
                </c:pt>
                <c:pt idx="45">
                  <c:v>32448</c:v>
                </c:pt>
                <c:pt idx="46">
                  <c:v>32478</c:v>
                </c:pt>
                <c:pt idx="47">
                  <c:v>32509</c:v>
                </c:pt>
                <c:pt idx="48">
                  <c:v>32540</c:v>
                </c:pt>
                <c:pt idx="49">
                  <c:v>32568</c:v>
                </c:pt>
                <c:pt idx="50">
                  <c:v>32599</c:v>
                </c:pt>
                <c:pt idx="51">
                  <c:v>32629</c:v>
                </c:pt>
                <c:pt idx="52">
                  <c:v>32660</c:v>
                </c:pt>
                <c:pt idx="53">
                  <c:v>32690</c:v>
                </c:pt>
                <c:pt idx="54">
                  <c:v>32721</c:v>
                </c:pt>
                <c:pt idx="55">
                  <c:v>32752</c:v>
                </c:pt>
                <c:pt idx="56">
                  <c:v>32782</c:v>
                </c:pt>
                <c:pt idx="57">
                  <c:v>32813</c:v>
                </c:pt>
                <c:pt idx="58">
                  <c:v>32843</c:v>
                </c:pt>
                <c:pt idx="59">
                  <c:v>32874</c:v>
                </c:pt>
                <c:pt idx="60">
                  <c:v>32905</c:v>
                </c:pt>
                <c:pt idx="61">
                  <c:v>32933</c:v>
                </c:pt>
                <c:pt idx="62">
                  <c:v>32964</c:v>
                </c:pt>
                <c:pt idx="63">
                  <c:v>32994</c:v>
                </c:pt>
                <c:pt idx="64">
                  <c:v>33025</c:v>
                </c:pt>
                <c:pt idx="65">
                  <c:v>33055</c:v>
                </c:pt>
                <c:pt idx="66">
                  <c:v>33086</c:v>
                </c:pt>
                <c:pt idx="67">
                  <c:v>33117</c:v>
                </c:pt>
                <c:pt idx="68">
                  <c:v>33147</c:v>
                </c:pt>
                <c:pt idx="69">
                  <c:v>33178</c:v>
                </c:pt>
                <c:pt idx="70">
                  <c:v>33208</c:v>
                </c:pt>
                <c:pt idx="71">
                  <c:v>33239</c:v>
                </c:pt>
                <c:pt idx="72">
                  <c:v>33270</c:v>
                </c:pt>
                <c:pt idx="73">
                  <c:v>33298</c:v>
                </c:pt>
                <c:pt idx="74">
                  <c:v>33329</c:v>
                </c:pt>
                <c:pt idx="75">
                  <c:v>33359</c:v>
                </c:pt>
                <c:pt idx="76">
                  <c:v>33390</c:v>
                </c:pt>
                <c:pt idx="77">
                  <c:v>33420</c:v>
                </c:pt>
                <c:pt idx="78">
                  <c:v>33451</c:v>
                </c:pt>
                <c:pt idx="79">
                  <c:v>33482</c:v>
                </c:pt>
                <c:pt idx="80">
                  <c:v>33512</c:v>
                </c:pt>
                <c:pt idx="81">
                  <c:v>33543</c:v>
                </c:pt>
                <c:pt idx="82">
                  <c:v>33573</c:v>
                </c:pt>
                <c:pt idx="83">
                  <c:v>33604</c:v>
                </c:pt>
                <c:pt idx="84">
                  <c:v>33635</c:v>
                </c:pt>
                <c:pt idx="85">
                  <c:v>33664</c:v>
                </c:pt>
                <c:pt idx="86">
                  <c:v>33695</c:v>
                </c:pt>
                <c:pt idx="87">
                  <c:v>33725</c:v>
                </c:pt>
                <c:pt idx="88">
                  <c:v>33756</c:v>
                </c:pt>
                <c:pt idx="89">
                  <c:v>33786</c:v>
                </c:pt>
                <c:pt idx="90">
                  <c:v>33817</c:v>
                </c:pt>
                <c:pt idx="91">
                  <c:v>33848</c:v>
                </c:pt>
                <c:pt idx="92">
                  <c:v>33878</c:v>
                </c:pt>
                <c:pt idx="93">
                  <c:v>33909</c:v>
                </c:pt>
                <c:pt idx="94">
                  <c:v>33939</c:v>
                </c:pt>
                <c:pt idx="95">
                  <c:v>33970</c:v>
                </c:pt>
                <c:pt idx="96">
                  <c:v>34001</c:v>
                </c:pt>
                <c:pt idx="97">
                  <c:v>34029</c:v>
                </c:pt>
                <c:pt idx="98">
                  <c:v>34060</c:v>
                </c:pt>
                <c:pt idx="99">
                  <c:v>34090</c:v>
                </c:pt>
                <c:pt idx="100">
                  <c:v>34121</c:v>
                </c:pt>
                <c:pt idx="101">
                  <c:v>34151</c:v>
                </c:pt>
                <c:pt idx="102">
                  <c:v>34182</c:v>
                </c:pt>
                <c:pt idx="103">
                  <c:v>34213</c:v>
                </c:pt>
                <c:pt idx="104">
                  <c:v>34243</c:v>
                </c:pt>
                <c:pt idx="105">
                  <c:v>34274</c:v>
                </c:pt>
                <c:pt idx="106">
                  <c:v>34304</c:v>
                </c:pt>
                <c:pt idx="107">
                  <c:v>34335</c:v>
                </c:pt>
                <c:pt idx="108">
                  <c:v>34366</c:v>
                </c:pt>
                <c:pt idx="109">
                  <c:v>34394</c:v>
                </c:pt>
                <c:pt idx="110">
                  <c:v>34425</c:v>
                </c:pt>
                <c:pt idx="111">
                  <c:v>34455</c:v>
                </c:pt>
                <c:pt idx="112">
                  <c:v>34486</c:v>
                </c:pt>
                <c:pt idx="113">
                  <c:v>34516</c:v>
                </c:pt>
                <c:pt idx="114">
                  <c:v>34547</c:v>
                </c:pt>
                <c:pt idx="115">
                  <c:v>34578</c:v>
                </c:pt>
                <c:pt idx="116">
                  <c:v>34608</c:v>
                </c:pt>
                <c:pt idx="117">
                  <c:v>34639</c:v>
                </c:pt>
                <c:pt idx="118">
                  <c:v>34669</c:v>
                </c:pt>
                <c:pt idx="119">
                  <c:v>34700</c:v>
                </c:pt>
                <c:pt idx="120">
                  <c:v>34731</c:v>
                </c:pt>
                <c:pt idx="121">
                  <c:v>34759</c:v>
                </c:pt>
                <c:pt idx="122">
                  <c:v>34790</c:v>
                </c:pt>
                <c:pt idx="123">
                  <c:v>34820</c:v>
                </c:pt>
                <c:pt idx="124">
                  <c:v>34851</c:v>
                </c:pt>
                <c:pt idx="125">
                  <c:v>34881</c:v>
                </c:pt>
                <c:pt idx="126">
                  <c:v>34912</c:v>
                </c:pt>
                <c:pt idx="127">
                  <c:v>34943</c:v>
                </c:pt>
                <c:pt idx="128">
                  <c:v>34973</c:v>
                </c:pt>
                <c:pt idx="129">
                  <c:v>35004</c:v>
                </c:pt>
                <c:pt idx="130">
                  <c:v>35034</c:v>
                </c:pt>
                <c:pt idx="131">
                  <c:v>35065</c:v>
                </c:pt>
                <c:pt idx="132">
                  <c:v>35096</c:v>
                </c:pt>
                <c:pt idx="133">
                  <c:v>35125</c:v>
                </c:pt>
                <c:pt idx="134">
                  <c:v>35156</c:v>
                </c:pt>
                <c:pt idx="135">
                  <c:v>35186</c:v>
                </c:pt>
                <c:pt idx="136">
                  <c:v>35217</c:v>
                </c:pt>
                <c:pt idx="137">
                  <c:v>35247</c:v>
                </c:pt>
                <c:pt idx="138">
                  <c:v>35278</c:v>
                </c:pt>
                <c:pt idx="139">
                  <c:v>35309</c:v>
                </c:pt>
                <c:pt idx="140">
                  <c:v>35339</c:v>
                </c:pt>
                <c:pt idx="141">
                  <c:v>35370</c:v>
                </c:pt>
                <c:pt idx="142">
                  <c:v>35400</c:v>
                </c:pt>
                <c:pt idx="143">
                  <c:v>35431</c:v>
                </c:pt>
                <c:pt idx="144">
                  <c:v>35462</c:v>
                </c:pt>
                <c:pt idx="145">
                  <c:v>35490</c:v>
                </c:pt>
                <c:pt idx="146">
                  <c:v>35521</c:v>
                </c:pt>
                <c:pt idx="147">
                  <c:v>35551</c:v>
                </c:pt>
                <c:pt idx="148">
                  <c:v>35582</c:v>
                </c:pt>
                <c:pt idx="149">
                  <c:v>35612</c:v>
                </c:pt>
                <c:pt idx="150">
                  <c:v>35643</c:v>
                </c:pt>
                <c:pt idx="151">
                  <c:v>35674</c:v>
                </c:pt>
                <c:pt idx="152">
                  <c:v>35704</c:v>
                </c:pt>
                <c:pt idx="153">
                  <c:v>35735</c:v>
                </c:pt>
                <c:pt idx="154">
                  <c:v>35765</c:v>
                </c:pt>
                <c:pt idx="155">
                  <c:v>35796</c:v>
                </c:pt>
                <c:pt idx="156">
                  <c:v>35827</c:v>
                </c:pt>
                <c:pt idx="157">
                  <c:v>35855</c:v>
                </c:pt>
                <c:pt idx="158">
                  <c:v>35886</c:v>
                </c:pt>
                <c:pt idx="159">
                  <c:v>35916</c:v>
                </c:pt>
                <c:pt idx="160">
                  <c:v>35947</c:v>
                </c:pt>
                <c:pt idx="161">
                  <c:v>35977</c:v>
                </c:pt>
                <c:pt idx="162">
                  <c:v>36008</c:v>
                </c:pt>
                <c:pt idx="163">
                  <c:v>36039</c:v>
                </c:pt>
                <c:pt idx="164">
                  <c:v>36069</c:v>
                </c:pt>
                <c:pt idx="165">
                  <c:v>36100</c:v>
                </c:pt>
                <c:pt idx="166">
                  <c:v>36130</c:v>
                </c:pt>
                <c:pt idx="167">
                  <c:v>36161</c:v>
                </c:pt>
                <c:pt idx="168">
                  <c:v>36192</c:v>
                </c:pt>
                <c:pt idx="169">
                  <c:v>36220</c:v>
                </c:pt>
                <c:pt idx="170">
                  <c:v>36251</c:v>
                </c:pt>
                <c:pt idx="171">
                  <c:v>36281</c:v>
                </c:pt>
                <c:pt idx="172">
                  <c:v>36312</c:v>
                </c:pt>
                <c:pt idx="173">
                  <c:v>36342</c:v>
                </c:pt>
                <c:pt idx="174">
                  <c:v>36373</c:v>
                </c:pt>
                <c:pt idx="175">
                  <c:v>36404</c:v>
                </c:pt>
                <c:pt idx="176">
                  <c:v>36434</c:v>
                </c:pt>
                <c:pt idx="177">
                  <c:v>36465</c:v>
                </c:pt>
                <c:pt idx="178">
                  <c:v>36495</c:v>
                </c:pt>
                <c:pt idx="179">
                  <c:v>36526</c:v>
                </c:pt>
                <c:pt idx="180">
                  <c:v>36557</c:v>
                </c:pt>
                <c:pt idx="181">
                  <c:v>36586</c:v>
                </c:pt>
                <c:pt idx="182">
                  <c:v>36617</c:v>
                </c:pt>
                <c:pt idx="183">
                  <c:v>36647</c:v>
                </c:pt>
                <c:pt idx="184">
                  <c:v>36678</c:v>
                </c:pt>
                <c:pt idx="185">
                  <c:v>36708</c:v>
                </c:pt>
                <c:pt idx="186">
                  <c:v>36739</c:v>
                </c:pt>
                <c:pt idx="187">
                  <c:v>36770</c:v>
                </c:pt>
                <c:pt idx="188">
                  <c:v>36800</c:v>
                </c:pt>
                <c:pt idx="189">
                  <c:v>36831</c:v>
                </c:pt>
                <c:pt idx="190">
                  <c:v>36861</c:v>
                </c:pt>
                <c:pt idx="191">
                  <c:v>36892</c:v>
                </c:pt>
                <c:pt idx="192">
                  <c:v>36923</c:v>
                </c:pt>
                <c:pt idx="193">
                  <c:v>36951</c:v>
                </c:pt>
                <c:pt idx="194">
                  <c:v>36982</c:v>
                </c:pt>
                <c:pt idx="195">
                  <c:v>37012</c:v>
                </c:pt>
                <c:pt idx="196">
                  <c:v>37043</c:v>
                </c:pt>
                <c:pt idx="197">
                  <c:v>37073</c:v>
                </c:pt>
                <c:pt idx="198">
                  <c:v>37104</c:v>
                </c:pt>
                <c:pt idx="199">
                  <c:v>37135</c:v>
                </c:pt>
                <c:pt idx="200">
                  <c:v>37165</c:v>
                </c:pt>
                <c:pt idx="201">
                  <c:v>37196</c:v>
                </c:pt>
                <c:pt idx="202">
                  <c:v>37226</c:v>
                </c:pt>
                <c:pt idx="203">
                  <c:v>37257</c:v>
                </c:pt>
                <c:pt idx="204">
                  <c:v>37288</c:v>
                </c:pt>
                <c:pt idx="205">
                  <c:v>37316</c:v>
                </c:pt>
                <c:pt idx="206">
                  <c:v>37347</c:v>
                </c:pt>
                <c:pt idx="207">
                  <c:v>37377</c:v>
                </c:pt>
                <c:pt idx="208">
                  <c:v>37408</c:v>
                </c:pt>
                <c:pt idx="209">
                  <c:v>37438</c:v>
                </c:pt>
                <c:pt idx="210">
                  <c:v>37469</c:v>
                </c:pt>
                <c:pt idx="211">
                  <c:v>37500</c:v>
                </c:pt>
                <c:pt idx="212">
                  <c:v>37530</c:v>
                </c:pt>
                <c:pt idx="213">
                  <c:v>37561</c:v>
                </c:pt>
                <c:pt idx="214">
                  <c:v>37591</c:v>
                </c:pt>
                <c:pt idx="215">
                  <c:v>37622</c:v>
                </c:pt>
                <c:pt idx="216">
                  <c:v>37653</c:v>
                </c:pt>
                <c:pt idx="217">
                  <c:v>37681</c:v>
                </c:pt>
                <c:pt idx="218">
                  <c:v>37712</c:v>
                </c:pt>
                <c:pt idx="219">
                  <c:v>37742</c:v>
                </c:pt>
                <c:pt idx="220">
                  <c:v>37773</c:v>
                </c:pt>
                <c:pt idx="221">
                  <c:v>37803</c:v>
                </c:pt>
                <c:pt idx="222">
                  <c:v>37834</c:v>
                </c:pt>
                <c:pt idx="223">
                  <c:v>37865</c:v>
                </c:pt>
                <c:pt idx="224">
                  <c:v>37895</c:v>
                </c:pt>
                <c:pt idx="225">
                  <c:v>37926</c:v>
                </c:pt>
                <c:pt idx="226">
                  <c:v>37956</c:v>
                </c:pt>
                <c:pt idx="227">
                  <c:v>37987</c:v>
                </c:pt>
                <c:pt idx="228">
                  <c:v>38018</c:v>
                </c:pt>
                <c:pt idx="229">
                  <c:v>38047</c:v>
                </c:pt>
                <c:pt idx="230">
                  <c:v>38078</c:v>
                </c:pt>
                <c:pt idx="231">
                  <c:v>38108</c:v>
                </c:pt>
                <c:pt idx="232">
                  <c:v>38139</c:v>
                </c:pt>
                <c:pt idx="233">
                  <c:v>38169</c:v>
                </c:pt>
                <c:pt idx="234">
                  <c:v>38200</c:v>
                </c:pt>
                <c:pt idx="235">
                  <c:v>38231</c:v>
                </c:pt>
                <c:pt idx="236">
                  <c:v>38261</c:v>
                </c:pt>
                <c:pt idx="237">
                  <c:v>38292</c:v>
                </c:pt>
                <c:pt idx="238">
                  <c:v>38322</c:v>
                </c:pt>
                <c:pt idx="239">
                  <c:v>38353</c:v>
                </c:pt>
                <c:pt idx="240">
                  <c:v>38384</c:v>
                </c:pt>
                <c:pt idx="241">
                  <c:v>38412</c:v>
                </c:pt>
                <c:pt idx="242">
                  <c:v>38443</c:v>
                </c:pt>
                <c:pt idx="243">
                  <c:v>38473</c:v>
                </c:pt>
                <c:pt idx="244">
                  <c:v>38504</c:v>
                </c:pt>
                <c:pt idx="245">
                  <c:v>38534</c:v>
                </c:pt>
                <c:pt idx="246">
                  <c:v>38565</c:v>
                </c:pt>
                <c:pt idx="247">
                  <c:v>38596</c:v>
                </c:pt>
                <c:pt idx="248">
                  <c:v>38626</c:v>
                </c:pt>
                <c:pt idx="249">
                  <c:v>38657</c:v>
                </c:pt>
                <c:pt idx="250">
                  <c:v>38687</c:v>
                </c:pt>
                <c:pt idx="251">
                  <c:v>38718</c:v>
                </c:pt>
                <c:pt idx="252">
                  <c:v>38749</c:v>
                </c:pt>
                <c:pt idx="253">
                  <c:v>38777</c:v>
                </c:pt>
                <c:pt idx="254">
                  <c:v>38808</c:v>
                </c:pt>
                <c:pt idx="255">
                  <c:v>38838</c:v>
                </c:pt>
                <c:pt idx="256">
                  <c:v>38869</c:v>
                </c:pt>
                <c:pt idx="257">
                  <c:v>38899</c:v>
                </c:pt>
                <c:pt idx="258">
                  <c:v>38930</c:v>
                </c:pt>
                <c:pt idx="259">
                  <c:v>38961</c:v>
                </c:pt>
                <c:pt idx="260">
                  <c:v>38991</c:v>
                </c:pt>
                <c:pt idx="261">
                  <c:v>39022</c:v>
                </c:pt>
                <c:pt idx="262">
                  <c:v>39052</c:v>
                </c:pt>
                <c:pt idx="263">
                  <c:v>39083</c:v>
                </c:pt>
                <c:pt idx="264">
                  <c:v>39114</c:v>
                </c:pt>
                <c:pt idx="265">
                  <c:v>39142</c:v>
                </c:pt>
                <c:pt idx="266">
                  <c:v>39173</c:v>
                </c:pt>
                <c:pt idx="267">
                  <c:v>39203</c:v>
                </c:pt>
                <c:pt idx="268">
                  <c:v>39234</c:v>
                </c:pt>
                <c:pt idx="269">
                  <c:v>39264</c:v>
                </c:pt>
                <c:pt idx="270">
                  <c:v>39295</c:v>
                </c:pt>
                <c:pt idx="271">
                  <c:v>39326</c:v>
                </c:pt>
                <c:pt idx="272">
                  <c:v>39356</c:v>
                </c:pt>
                <c:pt idx="273">
                  <c:v>39387</c:v>
                </c:pt>
                <c:pt idx="274">
                  <c:v>39417</c:v>
                </c:pt>
                <c:pt idx="275">
                  <c:v>39448</c:v>
                </c:pt>
                <c:pt idx="276">
                  <c:v>39479</c:v>
                </c:pt>
                <c:pt idx="277">
                  <c:v>39508</c:v>
                </c:pt>
                <c:pt idx="278">
                  <c:v>39539</c:v>
                </c:pt>
                <c:pt idx="279">
                  <c:v>39569</c:v>
                </c:pt>
                <c:pt idx="280">
                  <c:v>39600</c:v>
                </c:pt>
                <c:pt idx="281">
                  <c:v>39630</c:v>
                </c:pt>
                <c:pt idx="282">
                  <c:v>39661</c:v>
                </c:pt>
                <c:pt idx="283">
                  <c:v>39692</c:v>
                </c:pt>
                <c:pt idx="284">
                  <c:v>39722</c:v>
                </c:pt>
                <c:pt idx="285">
                  <c:v>39753</c:v>
                </c:pt>
                <c:pt idx="286">
                  <c:v>39783</c:v>
                </c:pt>
                <c:pt idx="287">
                  <c:v>39814</c:v>
                </c:pt>
                <c:pt idx="288">
                  <c:v>39845</c:v>
                </c:pt>
                <c:pt idx="289">
                  <c:v>39873</c:v>
                </c:pt>
                <c:pt idx="290">
                  <c:v>39904</c:v>
                </c:pt>
                <c:pt idx="291">
                  <c:v>39934</c:v>
                </c:pt>
                <c:pt idx="292">
                  <c:v>39965</c:v>
                </c:pt>
                <c:pt idx="293">
                  <c:v>39995</c:v>
                </c:pt>
                <c:pt idx="294">
                  <c:v>40026</c:v>
                </c:pt>
                <c:pt idx="295">
                  <c:v>40057</c:v>
                </c:pt>
                <c:pt idx="296">
                  <c:v>40087</c:v>
                </c:pt>
                <c:pt idx="297">
                  <c:v>40118</c:v>
                </c:pt>
                <c:pt idx="298">
                  <c:v>40148</c:v>
                </c:pt>
                <c:pt idx="299">
                  <c:v>40179</c:v>
                </c:pt>
                <c:pt idx="300">
                  <c:v>40210</c:v>
                </c:pt>
                <c:pt idx="301">
                  <c:v>40238</c:v>
                </c:pt>
                <c:pt idx="302">
                  <c:v>40269</c:v>
                </c:pt>
                <c:pt idx="303">
                  <c:v>40299</c:v>
                </c:pt>
                <c:pt idx="304">
                  <c:v>40330</c:v>
                </c:pt>
                <c:pt idx="305">
                  <c:v>40360</c:v>
                </c:pt>
                <c:pt idx="306">
                  <c:v>40391</c:v>
                </c:pt>
                <c:pt idx="307">
                  <c:v>40422</c:v>
                </c:pt>
                <c:pt idx="308">
                  <c:v>40452</c:v>
                </c:pt>
                <c:pt idx="309">
                  <c:v>40483</c:v>
                </c:pt>
                <c:pt idx="310">
                  <c:v>40513</c:v>
                </c:pt>
                <c:pt idx="311">
                  <c:v>40544</c:v>
                </c:pt>
                <c:pt idx="312">
                  <c:v>40575</c:v>
                </c:pt>
                <c:pt idx="313">
                  <c:v>40603</c:v>
                </c:pt>
                <c:pt idx="314">
                  <c:v>40634</c:v>
                </c:pt>
                <c:pt idx="315">
                  <c:v>40664</c:v>
                </c:pt>
                <c:pt idx="316">
                  <c:v>40695</c:v>
                </c:pt>
                <c:pt idx="317">
                  <c:v>40725</c:v>
                </c:pt>
                <c:pt idx="318">
                  <c:v>40756</c:v>
                </c:pt>
                <c:pt idx="319">
                  <c:v>40787</c:v>
                </c:pt>
                <c:pt idx="320">
                  <c:v>40817</c:v>
                </c:pt>
                <c:pt idx="321">
                  <c:v>40848</c:v>
                </c:pt>
                <c:pt idx="322">
                  <c:v>40878</c:v>
                </c:pt>
                <c:pt idx="323">
                  <c:v>40909</c:v>
                </c:pt>
                <c:pt idx="324">
                  <c:v>40940</c:v>
                </c:pt>
                <c:pt idx="325">
                  <c:v>40969</c:v>
                </c:pt>
                <c:pt idx="326">
                  <c:v>41000</c:v>
                </c:pt>
                <c:pt idx="327">
                  <c:v>41030</c:v>
                </c:pt>
                <c:pt idx="328">
                  <c:v>41061</c:v>
                </c:pt>
                <c:pt idx="329">
                  <c:v>41091</c:v>
                </c:pt>
                <c:pt idx="330">
                  <c:v>41122</c:v>
                </c:pt>
                <c:pt idx="331">
                  <c:v>41153</c:v>
                </c:pt>
                <c:pt idx="332">
                  <c:v>41183</c:v>
                </c:pt>
                <c:pt idx="333">
                  <c:v>41214</c:v>
                </c:pt>
                <c:pt idx="334">
                  <c:v>41244</c:v>
                </c:pt>
                <c:pt idx="335">
                  <c:v>41275</c:v>
                </c:pt>
                <c:pt idx="336">
                  <c:v>41306</c:v>
                </c:pt>
                <c:pt idx="337">
                  <c:v>41334</c:v>
                </c:pt>
                <c:pt idx="338">
                  <c:v>41365</c:v>
                </c:pt>
                <c:pt idx="339">
                  <c:v>41395</c:v>
                </c:pt>
                <c:pt idx="340">
                  <c:v>41426</c:v>
                </c:pt>
                <c:pt idx="341">
                  <c:v>41456</c:v>
                </c:pt>
                <c:pt idx="342">
                  <c:v>41487</c:v>
                </c:pt>
                <c:pt idx="343">
                  <c:v>41518</c:v>
                </c:pt>
                <c:pt idx="344">
                  <c:v>41548</c:v>
                </c:pt>
                <c:pt idx="345">
                  <c:v>41579</c:v>
                </c:pt>
                <c:pt idx="346">
                  <c:v>41609</c:v>
                </c:pt>
                <c:pt idx="347">
                  <c:v>41640</c:v>
                </c:pt>
                <c:pt idx="348">
                  <c:v>41671</c:v>
                </c:pt>
                <c:pt idx="349">
                  <c:v>41699</c:v>
                </c:pt>
                <c:pt idx="350">
                  <c:v>41730</c:v>
                </c:pt>
                <c:pt idx="351">
                  <c:v>41760</c:v>
                </c:pt>
                <c:pt idx="352">
                  <c:v>41791</c:v>
                </c:pt>
                <c:pt idx="353">
                  <c:v>41821</c:v>
                </c:pt>
                <c:pt idx="354">
                  <c:v>41852</c:v>
                </c:pt>
                <c:pt idx="355">
                  <c:v>41883</c:v>
                </c:pt>
                <c:pt idx="356">
                  <c:v>41913</c:v>
                </c:pt>
                <c:pt idx="357">
                  <c:v>41944</c:v>
                </c:pt>
                <c:pt idx="358">
                  <c:v>41974</c:v>
                </c:pt>
                <c:pt idx="359">
                  <c:v>42005</c:v>
                </c:pt>
                <c:pt idx="360">
                  <c:v>42036</c:v>
                </c:pt>
              </c:numCache>
            </c:numRef>
          </c:cat>
          <c:val>
            <c:numRef>
              <c:f>'sugar-360'!$B$3:$B$363</c:f>
              <c:numCache>
                <c:formatCode>General</c:formatCode>
                <c:ptCount val="361"/>
                <c:pt idx="0">
                  <c:v>3.69</c:v>
                </c:pt>
                <c:pt idx="1">
                  <c:v>3.83</c:v>
                </c:pt>
                <c:pt idx="2">
                  <c:v>3.42</c:v>
                </c:pt>
                <c:pt idx="3">
                  <c:v>2.82</c:v>
                </c:pt>
                <c:pt idx="4">
                  <c:v>2.78</c:v>
                </c:pt>
                <c:pt idx="5">
                  <c:v>3.18</c:v>
                </c:pt>
                <c:pt idx="6">
                  <c:v>4.3899999999999997</c:v>
                </c:pt>
                <c:pt idx="7">
                  <c:v>5.12</c:v>
                </c:pt>
                <c:pt idx="8">
                  <c:v>5.01</c:v>
                </c:pt>
                <c:pt idx="9">
                  <c:v>5.48</c:v>
                </c:pt>
                <c:pt idx="10">
                  <c:v>5.32</c:v>
                </c:pt>
                <c:pt idx="11">
                  <c:v>4.84</c:v>
                </c:pt>
                <c:pt idx="12">
                  <c:v>5.56</c:v>
                </c:pt>
                <c:pt idx="13">
                  <c:v>7.04</c:v>
                </c:pt>
                <c:pt idx="14">
                  <c:v>8.33</c:v>
                </c:pt>
                <c:pt idx="15">
                  <c:v>7.67</c:v>
                </c:pt>
                <c:pt idx="16">
                  <c:v>6.34</c:v>
                </c:pt>
                <c:pt idx="17">
                  <c:v>5.55</c:v>
                </c:pt>
                <c:pt idx="18">
                  <c:v>5.57</c:v>
                </c:pt>
                <c:pt idx="19">
                  <c:v>4.68</c:v>
                </c:pt>
                <c:pt idx="20">
                  <c:v>5.39</c:v>
                </c:pt>
                <c:pt idx="21">
                  <c:v>5.95</c:v>
                </c:pt>
                <c:pt idx="22">
                  <c:v>5.7</c:v>
                </c:pt>
                <c:pt idx="23">
                  <c:v>6.48</c:v>
                </c:pt>
                <c:pt idx="24">
                  <c:v>7.39</c:v>
                </c:pt>
                <c:pt idx="25">
                  <c:v>7.56</c:v>
                </c:pt>
                <c:pt idx="26">
                  <c:v>6.68</c:v>
                </c:pt>
                <c:pt idx="27">
                  <c:v>6.71</c:v>
                </c:pt>
                <c:pt idx="28">
                  <c:v>6.44</c:v>
                </c:pt>
                <c:pt idx="29">
                  <c:v>6.1</c:v>
                </c:pt>
                <c:pt idx="30">
                  <c:v>5.62</c:v>
                </c:pt>
                <c:pt idx="31">
                  <c:v>5.82</c:v>
                </c:pt>
                <c:pt idx="32">
                  <c:v>6.65</c:v>
                </c:pt>
                <c:pt idx="33">
                  <c:v>7.33</c:v>
                </c:pt>
                <c:pt idx="34">
                  <c:v>8.3000000000000007</c:v>
                </c:pt>
                <c:pt idx="35">
                  <c:v>9.67</c:v>
                </c:pt>
                <c:pt idx="36">
                  <c:v>8.43</c:v>
                </c:pt>
                <c:pt idx="37">
                  <c:v>8.52</c:v>
                </c:pt>
                <c:pt idx="38">
                  <c:v>8.5399999999999991</c:v>
                </c:pt>
                <c:pt idx="39">
                  <c:v>8.9</c:v>
                </c:pt>
                <c:pt idx="40">
                  <c:v>10.57</c:v>
                </c:pt>
                <c:pt idx="41">
                  <c:v>14.02</c:v>
                </c:pt>
                <c:pt idx="42">
                  <c:v>11.18</c:v>
                </c:pt>
                <c:pt idx="43">
                  <c:v>10.16</c:v>
                </c:pt>
                <c:pt idx="44">
                  <c:v>10.28</c:v>
                </c:pt>
                <c:pt idx="45">
                  <c:v>10.84</c:v>
                </c:pt>
                <c:pt idx="46">
                  <c:v>11.22</c:v>
                </c:pt>
                <c:pt idx="47">
                  <c:v>9.8000000000000007</c:v>
                </c:pt>
                <c:pt idx="48">
                  <c:v>10.54</c:v>
                </c:pt>
                <c:pt idx="49">
                  <c:v>11.5</c:v>
                </c:pt>
                <c:pt idx="50">
                  <c:v>12.16</c:v>
                </c:pt>
                <c:pt idx="51">
                  <c:v>11.98</c:v>
                </c:pt>
                <c:pt idx="52">
                  <c:v>12.61</c:v>
                </c:pt>
                <c:pt idx="53">
                  <c:v>14.01</c:v>
                </c:pt>
                <c:pt idx="54">
                  <c:v>14.05</c:v>
                </c:pt>
                <c:pt idx="55">
                  <c:v>14.13</c:v>
                </c:pt>
                <c:pt idx="56">
                  <c:v>14.44</c:v>
                </c:pt>
                <c:pt idx="57">
                  <c:v>15.02</c:v>
                </c:pt>
                <c:pt idx="58">
                  <c:v>13.43</c:v>
                </c:pt>
                <c:pt idx="59">
                  <c:v>14.2</c:v>
                </c:pt>
                <c:pt idx="60">
                  <c:v>14.65</c:v>
                </c:pt>
                <c:pt idx="61">
                  <c:v>15.31</c:v>
                </c:pt>
                <c:pt idx="62">
                  <c:v>15.24</c:v>
                </c:pt>
                <c:pt idx="63">
                  <c:v>14.62</c:v>
                </c:pt>
                <c:pt idx="64">
                  <c:v>12.97</c:v>
                </c:pt>
                <c:pt idx="65">
                  <c:v>12</c:v>
                </c:pt>
                <c:pt idx="66">
                  <c:v>10.93</c:v>
                </c:pt>
                <c:pt idx="67">
                  <c:v>11.02</c:v>
                </c:pt>
                <c:pt idx="68">
                  <c:v>9.39</c:v>
                </c:pt>
                <c:pt idx="69">
                  <c:v>10.06</c:v>
                </c:pt>
                <c:pt idx="70">
                  <c:v>9.74</c:v>
                </c:pt>
                <c:pt idx="71">
                  <c:v>8.8000000000000007</c:v>
                </c:pt>
                <c:pt idx="72">
                  <c:v>8.51</c:v>
                </c:pt>
                <c:pt idx="73">
                  <c:v>9.14</c:v>
                </c:pt>
                <c:pt idx="74">
                  <c:v>8.51</c:v>
                </c:pt>
                <c:pt idx="75">
                  <c:v>7.59</c:v>
                </c:pt>
                <c:pt idx="76">
                  <c:v>9.1999999999999993</c:v>
                </c:pt>
                <c:pt idx="77">
                  <c:v>10.32</c:v>
                </c:pt>
                <c:pt idx="78">
                  <c:v>9.59</c:v>
                </c:pt>
                <c:pt idx="79">
                  <c:v>9.3000000000000007</c:v>
                </c:pt>
                <c:pt idx="80">
                  <c:v>9.1300000000000008</c:v>
                </c:pt>
                <c:pt idx="81">
                  <c:v>8.6300000000000008</c:v>
                </c:pt>
                <c:pt idx="82">
                  <c:v>9</c:v>
                </c:pt>
                <c:pt idx="83">
                  <c:v>8.42</c:v>
                </c:pt>
                <c:pt idx="84">
                  <c:v>7.84</c:v>
                </c:pt>
                <c:pt idx="85">
                  <c:v>8.25</c:v>
                </c:pt>
                <c:pt idx="86">
                  <c:v>9.4600000000000009</c:v>
                </c:pt>
                <c:pt idx="87">
                  <c:v>9.61</c:v>
                </c:pt>
                <c:pt idx="88">
                  <c:v>10.35</c:v>
                </c:pt>
                <c:pt idx="89">
                  <c:v>10.31</c:v>
                </c:pt>
                <c:pt idx="90">
                  <c:v>9.86</c:v>
                </c:pt>
                <c:pt idx="91">
                  <c:v>9.31</c:v>
                </c:pt>
                <c:pt idx="92">
                  <c:v>8.7100000000000009</c:v>
                </c:pt>
                <c:pt idx="93">
                  <c:v>8.56</c:v>
                </c:pt>
                <c:pt idx="94">
                  <c:v>8.15</c:v>
                </c:pt>
                <c:pt idx="95">
                  <c:v>8.24</c:v>
                </c:pt>
                <c:pt idx="96">
                  <c:v>8.56</c:v>
                </c:pt>
                <c:pt idx="97">
                  <c:v>10.62</c:v>
                </c:pt>
                <c:pt idx="98">
                  <c:v>11.15</c:v>
                </c:pt>
                <c:pt idx="99">
                  <c:v>11.83</c:v>
                </c:pt>
                <c:pt idx="100">
                  <c:v>10.4</c:v>
                </c:pt>
                <c:pt idx="101">
                  <c:v>9.68</c:v>
                </c:pt>
                <c:pt idx="102">
                  <c:v>9.34</c:v>
                </c:pt>
                <c:pt idx="103">
                  <c:v>9.5399999999999991</c:v>
                </c:pt>
                <c:pt idx="104">
                  <c:v>10.29</c:v>
                </c:pt>
                <c:pt idx="105">
                  <c:v>10.07</c:v>
                </c:pt>
                <c:pt idx="106">
                  <c:v>10.52</c:v>
                </c:pt>
                <c:pt idx="107">
                  <c:v>10.3</c:v>
                </c:pt>
                <c:pt idx="108">
                  <c:v>10.82</c:v>
                </c:pt>
                <c:pt idx="109">
                  <c:v>11.73</c:v>
                </c:pt>
                <c:pt idx="110">
                  <c:v>11.01</c:v>
                </c:pt>
                <c:pt idx="111">
                  <c:v>11.58</c:v>
                </c:pt>
                <c:pt idx="112">
                  <c:v>12.05</c:v>
                </c:pt>
                <c:pt idx="113">
                  <c:v>11.77</c:v>
                </c:pt>
                <c:pt idx="114">
                  <c:v>12.09</c:v>
                </c:pt>
                <c:pt idx="115">
                  <c:v>12.59</c:v>
                </c:pt>
                <c:pt idx="116">
                  <c:v>12.76</c:v>
                </c:pt>
                <c:pt idx="117">
                  <c:v>13.93</c:v>
                </c:pt>
                <c:pt idx="118">
                  <c:v>14.67</c:v>
                </c:pt>
                <c:pt idx="119">
                  <c:v>14.8</c:v>
                </c:pt>
                <c:pt idx="120">
                  <c:v>14.41</c:v>
                </c:pt>
                <c:pt idx="121">
                  <c:v>14.59</c:v>
                </c:pt>
                <c:pt idx="122">
                  <c:v>13.61</c:v>
                </c:pt>
                <c:pt idx="123">
                  <c:v>13.52</c:v>
                </c:pt>
                <c:pt idx="124">
                  <c:v>14.02</c:v>
                </c:pt>
                <c:pt idx="125">
                  <c:v>13.59</c:v>
                </c:pt>
                <c:pt idx="126">
                  <c:v>12.98</c:v>
                </c:pt>
                <c:pt idx="127">
                  <c:v>11.69</c:v>
                </c:pt>
                <c:pt idx="128">
                  <c:v>11.84</c:v>
                </c:pt>
                <c:pt idx="129">
                  <c:v>11.98</c:v>
                </c:pt>
                <c:pt idx="130">
                  <c:v>12.31</c:v>
                </c:pt>
                <c:pt idx="131">
                  <c:v>12.53</c:v>
                </c:pt>
                <c:pt idx="132">
                  <c:v>12.82</c:v>
                </c:pt>
                <c:pt idx="133">
                  <c:v>12.9</c:v>
                </c:pt>
                <c:pt idx="134">
                  <c:v>11.98</c:v>
                </c:pt>
                <c:pt idx="135">
                  <c:v>11.38</c:v>
                </c:pt>
                <c:pt idx="136">
                  <c:v>12.17</c:v>
                </c:pt>
                <c:pt idx="137">
                  <c:v>12.81</c:v>
                </c:pt>
                <c:pt idx="138">
                  <c:v>12.37</c:v>
                </c:pt>
                <c:pt idx="139">
                  <c:v>11.92</c:v>
                </c:pt>
                <c:pt idx="140">
                  <c:v>11.12</c:v>
                </c:pt>
                <c:pt idx="141">
                  <c:v>10.72</c:v>
                </c:pt>
                <c:pt idx="142">
                  <c:v>10.74</c:v>
                </c:pt>
                <c:pt idx="143">
                  <c:v>10.69</c:v>
                </c:pt>
                <c:pt idx="144">
                  <c:v>10.81</c:v>
                </c:pt>
                <c:pt idx="145">
                  <c:v>11.14</c:v>
                </c:pt>
                <c:pt idx="146">
                  <c:v>11.3</c:v>
                </c:pt>
                <c:pt idx="147">
                  <c:v>11.13</c:v>
                </c:pt>
                <c:pt idx="148">
                  <c:v>11.43</c:v>
                </c:pt>
                <c:pt idx="149">
                  <c:v>11.57</c:v>
                </c:pt>
                <c:pt idx="150">
                  <c:v>11.7</c:v>
                </c:pt>
                <c:pt idx="151">
                  <c:v>11.33</c:v>
                </c:pt>
                <c:pt idx="152">
                  <c:v>11.38</c:v>
                </c:pt>
                <c:pt idx="153">
                  <c:v>12.01</c:v>
                </c:pt>
                <c:pt idx="154">
                  <c:v>12.33</c:v>
                </c:pt>
                <c:pt idx="155">
                  <c:v>11.52</c:v>
                </c:pt>
                <c:pt idx="156">
                  <c:v>10.72</c:v>
                </c:pt>
                <c:pt idx="157">
                  <c:v>9.84</c:v>
                </c:pt>
                <c:pt idx="158">
                  <c:v>9.68</c:v>
                </c:pt>
                <c:pt idx="159">
                  <c:v>9.23</c:v>
                </c:pt>
                <c:pt idx="160">
                  <c:v>8.1</c:v>
                </c:pt>
                <c:pt idx="161">
                  <c:v>8.6199999999999992</c:v>
                </c:pt>
                <c:pt idx="162">
                  <c:v>8.48</c:v>
                </c:pt>
                <c:pt idx="163">
                  <c:v>7.23</c:v>
                </c:pt>
                <c:pt idx="164">
                  <c:v>7.46</c:v>
                </c:pt>
                <c:pt idx="165">
                  <c:v>8.06</c:v>
                </c:pt>
                <c:pt idx="166">
                  <c:v>8.08</c:v>
                </c:pt>
                <c:pt idx="167">
                  <c:v>8.11</c:v>
                </c:pt>
                <c:pt idx="168">
                  <c:v>6.82</c:v>
                </c:pt>
                <c:pt idx="169">
                  <c:v>6.03</c:v>
                </c:pt>
                <c:pt idx="170">
                  <c:v>5.42</c:v>
                </c:pt>
                <c:pt idx="171">
                  <c:v>5.75</c:v>
                </c:pt>
                <c:pt idx="172">
                  <c:v>6.04</c:v>
                </c:pt>
                <c:pt idx="173">
                  <c:v>5.38</c:v>
                </c:pt>
                <c:pt idx="174">
                  <c:v>5.72</c:v>
                </c:pt>
                <c:pt idx="175">
                  <c:v>6.67</c:v>
                </c:pt>
                <c:pt idx="176">
                  <c:v>6.75</c:v>
                </c:pt>
                <c:pt idx="177">
                  <c:v>6.51</c:v>
                </c:pt>
                <c:pt idx="178">
                  <c:v>5.98</c:v>
                </c:pt>
                <c:pt idx="179">
                  <c:v>5.63</c:v>
                </c:pt>
                <c:pt idx="180">
                  <c:v>5.35</c:v>
                </c:pt>
                <c:pt idx="181">
                  <c:v>5.1100000000000003</c:v>
                </c:pt>
                <c:pt idx="182">
                  <c:v>6.01</c:v>
                </c:pt>
                <c:pt idx="183">
                  <c:v>6.78</c:v>
                </c:pt>
                <c:pt idx="184">
                  <c:v>8.33</c:v>
                </c:pt>
                <c:pt idx="185">
                  <c:v>9.64</c:v>
                </c:pt>
                <c:pt idx="186">
                  <c:v>10.6</c:v>
                </c:pt>
                <c:pt idx="187">
                  <c:v>9.86</c:v>
                </c:pt>
                <c:pt idx="188">
                  <c:v>10.41</c:v>
                </c:pt>
                <c:pt idx="189">
                  <c:v>9.51</c:v>
                </c:pt>
                <c:pt idx="190">
                  <c:v>9.7200000000000006</c:v>
                </c:pt>
                <c:pt idx="191">
                  <c:v>10.06</c:v>
                </c:pt>
                <c:pt idx="192">
                  <c:v>9.36</c:v>
                </c:pt>
                <c:pt idx="193">
                  <c:v>8.7200000000000006</c:v>
                </c:pt>
                <c:pt idx="194">
                  <c:v>8.0500000000000007</c:v>
                </c:pt>
                <c:pt idx="195">
                  <c:v>8.9600000000000009</c:v>
                </c:pt>
                <c:pt idx="196">
                  <c:v>8.74</c:v>
                </c:pt>
                <c:pt idx="197">
                  <c:v>8.5399999999999991</c:v>
                </c:pt>
                <c:pt idx="198">
                  <c:v>7.9</c:v>
                </c:pt>
                <c:pt idx="199">
                  <c:v>7.16</c:v>
                </c:pt>
                <c:pt idx="200">
                  <c:v>6.6</c:v>
                </c:pt>
                <c:pt idx="201">
                  <c:v>7.28</c:v>
                </c:pt>
                <c:pt idx="202">
                  <c:v>7.41</c:v>
                </c:pt>
                <c:pt idx="203">
                  <c:v>7.31</c:v>
                </c:pt>
                <c:pt idx="204">
                  <c:v>5.68</c:v>
                </c:pt>
                <c:pt idx="205">
                  <c:v>5.92</c:v>
                </c:pt>
                <c:pt idx="206">
                  <c:v>5.18</c:v>
                </c:pt>
                <c:pt idx="207">
                  <c:v>5.61</c:v>
                </c:pt>
                <c:pt idx="208">
                  <c:v>5.25</c:v>
                </c:pt>
                <c:pt idx="209">
                  <c:v>5.79</c:v>
                </c:pt>
                <c:pt idx="210">
                  <c:v>5.86</c:v>
                </c:pt>
                <c:pt idx="211">
                  <c:v>6.41</c:v>
                </c:pt>
                <c:pt idx="212">
                  <c:v>7.02</c:v>
                </c:pt>
                <c:pt idx="213">
                  <c:v>7.3</c:v>
                </c:pt>
                <c:pt idx="214">
                  <c:v>7.51</c:v>
                </c:pt>
                <c:pt idx="215">
                  <c:v>7.89</c:v>
                </c:pt>
                <c:pt idx="216">
                  <c:v>8.35</c:v>
                </c:pt>
                <c:pt idx="217">
                  <c:v>7.84</c:v>
                </c:pt>
                <c:pt idx="218">
                  <c:v>7.26</c:v>
                </c:pt>
                <c:pt idx="219">
                  <c:v>7.01</c:v>
                </c:pt>
                <c:pt idx="220">
                  <c:v>6.4</c:v>
                </c:pt>
                <c:pt idx="221">
                  <c:v>6.73</c:v>
                </c:pt>
                <c:pt idx="222">
                  <c:v>6.71</c:v>
                </c:pt>
                <c:pt idx="223">
                  <c:v>6.27</c:v>
                </c:pt>
                <c:pt idx="224">
                  <c:v>6.1</c:v>
                </c:pt>
                <c:pt idx="225">
                  <c:v>6.19</c:v>
                </c:pt>
                <c:pt idx="226">
                  <c:v>6.34</c:v>
                </c:pt>
                <c:pt idx="227">
                  <c:v>6.03</c:v>
                </c:pt>
                <c:pt idx="228">
                  <c:v>5.87</c:v>
                </c:pt>
                <c:pt idx="229">
                  <c:v>6.5</c:v>
                </c:pt>
                <c:pt idx="230">
                  <c:v>6.86</c:v>
                </c:pt>
                <c:pt idx="231">
                  <c:v>6.62</c:v>
                </c:pt>
                <c:pt idx="232">
                  <c:v>7.51</c:v>
                </c:pt>
                <c:pt idx="233">
                  <c:v>8.17</c:v>
                </c:pt>
                <c:pt idx="234">
                  <c:v>7.88</c:v>
                </c:pt>
                <c:pt idx="235">
                  <c:v>8.67</c:v>
                </c:pt>
                <c:pt idx="236">
                  <c:v>8.9600000000000009</c:v>
                </c:pt>
                <c:pt idx="237">
                  <c:v>8.67</c:v>
                </c:pt>
                <c:pt idx="238">
                  <c:v>8.8000000000000007</c:v>
                </c:pt>
                <c:pt idx="239">
                  <c:v>8.92</c:v>
                </c:pt>
                <c:pt idx="240">
                  <c:v>9.32</c:v>
                </c:pt>
                <c:pt idx="241">
                  <c:v>8.9</c:v>
                </c:pt>
                <c:pt idx="242">
                  <c:v>8.5299999999999994</c:v>
                </c:pt>
                <c:pt idx="243">
                  <c:v>8.51</c:v>
                </c:pt>
                <c:pt idx="244">
                  <c:v>9.0299999999999994</c:v>
                </c:pt>
                <c:pt idx="245">
                  <c:v>9.6</c:v>
                </c:pt>
                <c:pt idx="246">
                  <c:v>9.8800000000000008</c:v>
                </c:pt>
                <c:pt idx="247">
                  <c:v>10.81</c:v>
                </c:pt>
                <c:pt idx="248">
                  <c:v>11.61</c:v>
                </c:pt>
                <c:pt idx="249">
                  <c:v>11.81</c:v>
                </c:pt>
                <c:pt idx="250">
                  <c:v>13.93</c:v>
                </c:pt>
                <c:pt idx="251">
                  <c:v>16.190000000000001</c:v>
                </c:pt>
                <c:pt idx="252">
                  <c:v>18.05</c:v>
                </c:pt>
                <c:pt idx="253">
                  <c:v>17.079999999999998</c:v>
                </c:pt>
                <c:pt idx="254">
                  <c:v>17.46</c:v>
                </c:pt>
                <c:pt idx="255">
                  <c:v>16.899999999999999</c:v>
                </c:pt>
                <c:pt idx="256">
                  <c:v>15.69</c:v>
                </c:pt>
                <c:pt idx="257">
                  <c:v>15.86</c:v>
                </c:pt>
                <c:pt idx="258">
                  <c:v>12.98</c:v>
                </c:pt>
                <c:pt idx="259">
                  <c:v>12.31</c:v>
                </c:pt>
                <c:pt idx="260">
                  <c:v>11.51</c:v>
                </c:pt>
                <c:pt idx="261">
                  <c:v>11.73</c:v>
                </c:pt>
                <c:pt idx="262">
                  <c:v>11.7</c:v>
                </c:pt>
                <c:pt idx="263">
                  <c:v>10.9</c:v>
                </c:pt>
                <c:pt idx="264">
                  <c:v>10.57</c:v>
                </c:pt>
                <c:pt idx="265">
                  <c:v>10.37</c:v>
                </c:pt>
                <c:pt idx="266">
                  <c:v>9.59</c:v>
                </c:pt>
                <c:pt idx="267">
                  <c:v>9.09</c:v>
                </c:pt>
                <c:pt idx="268">
                  <c:v>9.26</c:v>
                </c:pt>
                <c:pt idx="269">
                  <c:v>9.9</c:v>
                </c:pt>
                <c:pt idx="270">
                  <c:v>9.61</c:v>
                </c:pt>
                <c:pt idx="271">
                  <c:v>9.85</c:v>
                </c:pt>
                <c:pt idx="272">
                  <c:v>9.99</c:v>
                </c:pt>
                <c:pt idx="273">
                  <c:v>9.9</c:v>
                </c:pt>
                <c:pt idx="274">
                  <c:v>10.45</c:v>
                </c:pt>
                <c:pt idx="275">
                  <c:v>11.66</c:v>
                </c:pt>
                <c:pt idx="276">
                  <c:v>13.61</c:v>
                </c:pt>
                <c:pt idx="277">
                  <c:v>12.88</c:v>
                </c:pt>
                <c:pt idx="278">
                  <c:v>12.52</c:v>
                </c:pt>
                <c:pt idx="279">
                  <c:v>10.93</c:v>
                </c:pt>
                <c:pt idx="280">
                  <c:v>12.07</c:v>
                </c:pt>
                <c:pt idx="281">
                  <c:v>13.21</c:v>
                </c:pt>
                <c:pt idx="282">
                  <c:v>13.68</c:v>
                </c:pt>
                <c:pt idx="283">
                  <c:v>14.02</c:v>
                </c:pt>
                <c:pt idx="284">
                  <c:v>11.7</c:v>
                </c:pt>
                <c:pt idx="285">
                  <c:v>11.83</c:v>
                </c:pt>
                <c:pt idx="286">
                  <c:v>11.32</c:v>
                </c:pt>
                <c:pt idx="287">
                  <c:v>12.24</c:v>
                </c:pt>
                <c:pt idx="288">
                  <c:v>13.31</c:v>
                </c:pt>
                <c:pt idx="289">
                  <c:v>12.93</c:v>
                </c:pt>
                <c:pt idx="290">
                  <c:v>13.47</c:v>
                </c:pt>
                <c:pt idx="291">
                  <c:v>15.47</c:v>
                </c:pt>
                <c:pt idx="292">
                  <c:v>16.579999999999998</c:v>
                </c:pt>
                <c:pt idx="293">
                  <c:v>17.8</c:v>
                </c:pt>
                <c:pt idx="294">
                  <c:v>21.72</c:v>
                </c:pt>
                <c:pt idx="295">
                  <c:v>23.45</c:v>
                </c:pt>
                <c:pt idx="296">
                  <c:v>23.16</c:v>
                </c:pt>
                <c:pt idx="297">
                  <c:v>22.77</c:v>
                </c:pt>
                <c:pt idx="298">
                  <c:v>24.9</c:v>
                </c:pt>
                <c:pt idx="299">
                  <c:v>21.91</c:v>
                </c:pt>
                <c:pt idx="300">
                  <c:v>21.98</c:v>
                </c:pt>
                <c:pt idx="301">
                  <c:v>18.149999999999999</c:v>
                </c:pt>
                <c:pt idx="302">
                  <c:v>16.89</c:v>
                </c:pt>
                <c:pt idx="303">
                  <c:v>15.11</c:v>
                </c:pt>
                <c:pt idx="304">
                  <c:v>16.3</c:v>
                </c:pt>
                <c:pt idx="305">
                  <c:v>17.690000000000001</c:v>
                </c:pt>
                <c:pt idx="306">
                  <c:v>18.600000000000001</c:v>
                </c:pt>
                <c:pt idx="307">
                  <c:v>22.67</c:v>
                </c:pt>
                <c:pt idx="308">
                  <c:v>26.94</c:v>
                </c:pt>
                <c:pt idx="309">
                  <c:v>26.42</c:v>
                </c:pt>
                <c:pt idx="310">
                  <c:v>28.04</c:v>
                </c:pt>
                <c:pt idx="311">
                  <c:v>29.74</c:v>
                </c:pt>
                <c:pt idx="312">
                  <c:v>29.31</c:v>
                </c:pt>
                <c:pt idx="313">
                  <c:v>25.9</c:v>
                </c:pt>
                <c:pt idx="314">
                  <c:v>23.9</c:v>
                </c:pt>
                <c:pt idx="315">
                  <c:v>21.84</c:v>
                </c:pt>
                <c:pt idx="316">
                  <c:v>24.92</c:v>
                </c:pt>
                <c:pt idx="317">
                  <c:v>29.47</c:v>
                </c:pt>
                <c:pt idx="318">
                  <c:v>28.87</c:v>
                </c:pt>
                <c:pt idx="319">
                  <c:v>26.64</c:v>
                </c:pt>
                <c:pt idx="320">
                  <c:v>26.3</c:v>
                </c:pt>
                <c:pt idx="321">
                  <c:v>24.52</c:v>
                </c:pt>
                <c:pt idx="322">
                  <c:v>23.42</c:v>
                </c:pt>
                <c:pt idx="323">
                  <c:v>24.02</c:v>
                </c:pt>
                <c:pt idx="324">
                  <c:v>23.42</c:v>
                </c:pt>
                <c:pt idx="325">
                  <c:v>23.79</c:v>
                </c:pt>
                <c:pt idx="326">
                  <c:v>22.48</c:v>
                </c:pt>
                <c:pt idx="327">
                  <c:v>20.27</c:v>
                </c:pt>
                <c:pt idx="328">
                  <c:v>20.100000000000001</c:v>
                </c:pt>
                <c:pt idx="329">
                  <c:v>22.76</c:v>
                </c:pt>
                <c:pt idx="330">
                  <c:v>20.56</c:v>
                </c:pt>
                <c:pt idx="331">
                  <c:v>20.21</c:v>
                </c:pt>
                <c:pt idx="332">
                  <c:v>20.39</c:v>
                </c:pt>
                <c:pt idx="333">
                  <c:v>19.309999999999999</c:v>
                </c:pt>
                <c:pt idx="334">
                  <c:v>19.2</c:v>
                </c:pt>
                <c:pt idx="335">
                  <c:v>18.850000000000001</c:v>
                </c:pt>
                <c:pt idx="336">
                  <c:v>18.21</c:v>
                </c:pt>
                <c:pt idx="337">
                  <c:v>18.34</c:v>
                </c:pt>
                <c:pt idx="338">
                  <c:v>17.66</c:v>
                </c:pt>
                <c:pt idx="339">
                  <c:v>17.43</c:v>
                </c:pt>
                <c:pt idx="340">
                  <c:v>16.96</c:v>
                </c:pt>
                <c:pt idx="341">
                  <c:v>17.100000000000001</c:v>
                </c:pt>
                <c:pt idx="342">
                  <c:v>17.239999999999998</c:v>
                </c:pt>
                <c:pt idx="343">
                  <c:v>17.62</c:v>
                </c:pt>
                <c:pt idx="344">
                  <c:v>18.809999999999999</c:v>
                </c:pt>
                <c:pt idx="345">
                  <c:v>17.75</c:v>
                </c:pt>
                <c:pt idx="346">
                  <c:v>16.54</c:v>
                </c:pt>
                <c:pt idx="347">
                  <c:v>15.71</c:v>
                </c:pt>
                <c:pt idx="348">
                  <c:v>16.89</c:v>
                </c:pt>
                <c:pt idx="349">
                  <c:v>17.89</c:v>
                </c:pt>
                <c:pt idx="350">
                  <c:v>18.21</c:v>
                </c:pt>
                <c:pt idx="351">
                  <c:v>18.239999999999998</c:v>
                </c:pt>
                <c:pt idx="352">
                  <c:v>18.239999999999998</c:v>
                </c:pt>
                <c:pt idx="353">
                  <c:v>18.73</c:v>
                </c:pt>
                <c:pt idx="354">
                  <c:v>17.72</c:v>
                </c:pt>
                <c:pt idx="355">
                  <c:v>16.54</c:v>
                </c:pt>
                <c:pt idx="356">
                  <c:v>16.48</c:v>
                </c:pt>
                <c:pt idx="357">
                  <c:v>15.88</c:v>
                </c:pt>
                <c:pt idx="358">
                  <c:v>14.99</c:v>
                </c:pt>
                <c:pt idx="359">
                  <c:v>15.06</c:v>
                </c:pt>
                <c:pt idx="360">
                  <c:v>14.51</c:v>
                </c:pt>
              </c:numCache>
            </c:numRef>
          </c:val>
          <c:smooth val="0"/>
        </c:ser>
        <c:dLbls>
          <c:showLegendKey val="0"/>
          <c:showVal val="0"/>
          <c:showCatName val="0"/>
          <c:showSerName val="0"/>
          <c:showPercent val="0"/>
          <c:showBubbleSize val="0"/>
        </c:dLbls>
        <c:smooth val="0"/>
        <c:axId val="532299552"/>
        <c:axId val="532308568"/>
      </c:lineChart>
      <c:dateAx>
        <c:axId val="532299552"/>
        <c:scaling>
          <c:orientation val="minMax"/>
        </c:scaling>
        <c:delete val="0"/>
        <c:axPos val="b"/>
        <c:numFmt formatCode="mmm\-yy" sourceLinked="1"/>
        <c:majorTickMark val="out"/>
        <c:minorTickMark val="none"/>
        <c:tickLblPos val="nextTo"/>
        <c:crossAx val="532308568"/>
        <c:crosses val="autoZero"/>
        <c:auto val="1"/>
        <c:lblOffset val="100"/>
        <c:baseTimeUnit val="months"/>
      </c:dateAx>
      <c:valAx>
        <c:axId val="532308568"/>
        <c:scaling>
          <c:orientation val="minMax"/>
        </c:scaling>
        <c:delete val="0"/>
        <c:axPos val="l"/>
        <c:majorGridlines/>
        <c:title>
          <c:tx>
            <c:rich>
              <a:bodyPr rot="-5400000" vert="horz"/>
              <a:lstStyle/>
              <a:p>
                <a:pPr>
                  <a:defRPr/>
                </a:pPr>
                <a:r>
                  <a:rPr lang="en-US"/>
                  <a:t>US Cents per pound</a:t>
                </a:r>
              </a:p>
            </c:rich>
          </c:tx>
          <c:layout/>
          <c:overlay val="0"/>
        </c:title>
        <c:numFmt formatCode="General" sourceLinked="1"/>
        <c:majorTickMark val="out"/>
        <c:minorTickMark val="none"/>
        <c:tickLblPos val="nextTo"/>
        <c:crossAx val="532299552"/>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6FF8B45-33A7-40EA-89A6-8EC0273CA919}" type="datetimeFigureOut">
              <a:rPr lang="en-AU" smtClean="0"/>
              <a:t>11/07/2015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56048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6FF8B45-33A7-40EA-89A6-8EC0273CA919}" type="datetimeFigureOut">
              <a:rPr lang="en-AU" smtClean="0"/>
              <a:t>11/07/2015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61142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6FF8B45-33A7-40EA-89A6-8EC0273CA919}" type="datetimeFigureOut">
              <a:rPr lang="en-AU" smtClean="0"/>
              <a:t>11/07/2015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371243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6FF8B45-33A7-40EA-89A6-8EC0273CA919}" type="datetimeFigureOut">
              <a:rPr lang="en-AU" smtClean="0"/>
              <a:t>11/07/2015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386060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F8B45-33A7-40EA-89A6-8EC0273CA919}" type="datetimeFigureOut">
              <a:rPr lang="en-AU" smtClean="0"/>
              <a:t>11/07/2015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355636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6FF8B45-33A7-40EA-89A6-8EC0273CA919}" type="datetimeFigureOut">
              <a:rPr lang="en-AU" smtClean="0"/>
              <a:t>11/07/2015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340941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6FF8B45-33A7-40EA-89A6-8EC0273CA919}" type="datetimeFigureOut">
              <a:rPr lang="en-AU" smtClean="0"/>
              <a:t>11/07/2015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365264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6FF8B45-33A7-40EA-89A6-8EC0273CA919}" type="datetimeFigureOut">
              <a:rPr lang="en-AU" smtClean="0"/>
              <a:t>11/07/2015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343219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F8B45-33A7-40EA-89A6-8EC0273CA919}" type="datetimeFigureOut">
              <a:rPr lang="en-AU" smtClean="0"/>
              <a:t>11/07/2015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393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F8B45-33A7-40EA-89A6-8EC0273CA919}" type="datetimeFigureOut">
              <a:rPr lang="en-AU" smtClean="0"/>
              <a:t>11/07/2015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874823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F8B45-33A7-40EA-89A6-8EC0273CA919}" type="datetimeFigureOut">
              <a:rPr lang="en-AU" smtClean="0"/>
              <a:t>11/07/2015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A7D91A-EAD4-4D71-BCB3-FDD644049C02}" type="slidenum">
              <a:rPr lang="en-AU" smtClean="0"/>
              <a:t>‹#›</a:t>
            </a:fld>
            <a:endParaRPr lang="en-AU"/>
          </a:p>
        </p:txBody>
      </p:sp>
    </p:spTree>
    <p:extLst>
      <p:ext uri="{BB962C8B-B14F-4D97-AF65-F5344CB8AC3E}">
        <p14:creationId xmlns:p14="http://schemas.microsoft.com/office/powerpoint/2010/main" val="236466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F8B45-33A7-40EA-89A6-8EC0273CA919}" type="datetimeFigureOut">
              <a:rPr lang="en-AU" smtClean="0"/>
              <a:t>11/07/2015</a:t>
            </a:fld>
            <a:endParaRPr lang="en-AU"/>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7D91A-EAD4-4D71-BCB3-FDD644049C02}" type="slidenum">
              <a:rPr lang="en-AU" smtClean="0"/>
              <a:t>‹#›</a:t>
            </a:fld>
            <a:endParaRPr lang="en-AU"/>
          </a:p>
        </p:txBody>
      </p:sp>
    </p:spTree>
    <p:extLst>
      <p:ext uri="{BB962C8B-B14F-4D97-AF65-F5344CB8AC3E}">
        <p14:creationId xmlns:p14="http://schemas.microsoft.com/office/powerpoint/2010/main" val="449045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globalruralproject.wordpress.com/" TargetMode="External"/><Relationship Id="rId7" Type="http://schemas.openxmlformats.org/officeDocument/2006/relationships/image" Target="../media/image3.jpeg"/><Relationship Id="rId2" Type="http://schemas.openxmlformats.org/officeDocument/2006/relationships/hyperlink" Target="mailto:m.woods@aber.ac.uk"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www.aber.ac.uk/images/id-2007/emf/aber-uni-logo.em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2610" y="1350892"/>
            <a:ext cx="7578560" cy="1754942"/>
          </a:xfrm>
        </p:spPr>
        <p:txBody>
          <a:bodyPr>
            <a:noAutofit/>
          </a:bodyPr>
          <a:lstStyle/>
          <a:p>
            <a:pPr algn="l"/>
            <a:r>
              <a:rPr lang="en-GB" sz="5400" b="1" dirty="0" smtClean="0"/>
              <a:t>Global Economic Restructuring and Place</a:t>
            </a:r>
            <a:br>
              <a:rPr lang="en-GB" sz="5400" b="1" dirty="0" smtClean="0"/>
            </a:br>
            <a:r>
              <a:rPr lang="en-GB" sz="2800" b="1" dirty="0" err="1" smtClean="0"/>
              <a:t>Nambour</a:t>
            </a:r>
            <a:r>
              <a:rPr lang="en-GB" sz="2800" b="1" dirty="0" smtClean="0"/>
              <a:t> in the global sugar assemblage</a:t>
            </a:r>
            <a:endParaRPr lang="en-GB" sz="2800" b="1" dirty="0"/>
          </a:p>
        </p:txBody>
      </p:sp>
      <p:sp>
        <p:nvSpPr>
          <p:cNvPr id="3" name="Subtitle 2"/>
          <p:cNvSpPr>
            <a:spLocks noGrp="1"/>
          </p:cNvSpPr>
          <p:nvPr>
            <p:ph type="subTitle" idx="1"/>
          </p:nvPr>
        </p:nvSpPr>
        <p:spPr>
          <a:xfrm>
            <a:off x="1442610" y="3428999"/>
            <a:ext cx="3978442" cy="1752600"/>
          </a:xfrm>
        </p:spPr>
        <p:txBody>
          <a:bodyPr>
            <a:normAutofit fontScale="62500" lnSpcReduction="20000"/>
          </a:bodyPr>
          <a:lstStyle/>
          <a:p>
            <a:pPr algn="l"/>
            <a:r>
              <a:rPr lang="en-GB" sz="3800" b="1" dirty="0"/>
              <a:t>Michael Woods</a:t>
            </a:r>
          </a:p>
          <a:p>
            <a:pPr algn="l"/>
            <a:r>
              <a:rPr lang="en-GB" sz="3800" i="1" dirty="0"/>
              <a:t>Aberystwyth University</a:t>
            </a:r>
          </a:p>
          <a:p>
            <a:pPr algn="l"/>
            <a:r>
              <a:rPr lang="en-GB" sz="2800" dirty="0">
                <a:hlinkClick r:id="rId2"/>
              </a:rPr>
              <a:t>m.woods@aber.ac.uk</a:t>
            </a:r>
            <a:endParaRPr lang="en-GB" sz="2800" dirty="0"/>
          </a:p>
          <a:p>
            <a:pPr algn="l"/>
            <a:r>
              <a:rPr lang="en-GB" sz="2800" dirty="0">
                <a:hlinkClick r:id="rId3"/>
              </a:rPr>
              <a:t>www.globalruralproject.wordpress.com</a:t>
            </a:r>
            <a:endParaRPr lang="en-GB" sz="2800" dirty="0"/>
          </a:p>
          <a:p>
            <a:pPr algn="l"/>
            <a:r>
              <a:rPr lang="en-GB" sz="2800" dirty="0"/>
              <a:t>Twitter: @</a:t>
            </a:r>
            <a:r>
              <a:rPr lang="en-GB" sz="2800" dirty="0" err="1"/>
              <a:t>globalrural</a:t>
            </a:r>
            <a:endParaRPr lang="en-GB" sz="2800" dirty="0"/>
          </a:p>
        </p:txBody>
      </p:sp>
      <p:sp>
        <p:nvSpPr>
          <p:cNvPr id="4" name="TextBox 3"/>
          <p:cNvSpPr txBox="1"/>
          <p:nvPr/>
        </p:nvSpPr>
        <p:spPr>
          <a:xfrm>
            <a:off x="1442610" y="188642"/>
            <a:ext cx="6786754" cy="646331"/>
          </a:xfrm>
          <a:prstGeom prst="rect">
            <a:avLst/>
          </a:prstGeom>
          <a:noFill/>
        </p:spPr>
        <p:txBody>
          <a:bodyPr wrap="square" rtlCol="0">
            <a:spAutoFit/>
          </a:bodyPr>
          <a:lstStyle/>
          <a:p>
            <a:pPr algn="ctr"/>
            <a:r>
              <a:rPr lang="en-GB" dirty="0" smtClean="0"/>
              <a:t>Quadrennial UK-US-Canadian Rural Geography Conference</a:t>
            </a:r>
            <a:endParaRPr lang="en-GB" dirty="0"/>
          </a:p>
          <a:p>
            <a:pPr algn="ctr"/>
            <a:r>
              <a:rPr lang="en-GB" dirty="0" smtClean="0"/>
              <a:t>Wales</a:t>
            </a:r>
            <a:r>
              <a:rPr lang="en-GB" dirty="0" smtClean="0"/>
              <a:t> </a:t>
            </a:r>
            <a:r>
              <a:rPr lang="en-GB" dirty="0" smtClean="0"/>
              <a:t>– </a:t>
            </a:r>
            <a:r>
              <a:rPr lang="en-GB" dirty="0" smtClean="0"/>
              <a:t>July</a:t>
            </a:r>
            <a:r>
              <a:rPr lang="en-GB" dirty="0" smtClean="0"/>
              <a:t> </a:t>
            </a:r>
            <a:r>
              <a:rPr lang="en-GB" dirty="0" smtClean="0"/>
              <a:t>2015</a:t>
            </a:r>
            <a:endParaRPr lang="en-GB" dirty="0"/>
          </a:p>
        </p:txBody>
      </p:sp>
      <p:cxnSp>
        <p:nvCxnSpPr>
          <p:cNvPr id="6" name="Straight Connector 5"/>
          <p:cNvCxnSpPr>
            <a:endCxn id="4" idx="3"/>
          </p:cNvCxnSpPr>
          <p:nvPr/>
        </p:nvCxnSpPr>
        <p:spPr>
          <a:xfrm>
            <a:off x="1559623" y="511807"/>
            <a:ext cx="6669741" cy="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5" descr="Photo of Aberystwyth University Logo.">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59623" y="5588710"/>
            <a:ext cx="2106234" cy="53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https://encrypted-tbn1.gstatic.com/images?q=tbn:ANd9GcQKao9gPMQm9W707LzESir-WHdZIVFxYRu9P7P49dzQH52SQmwV"/>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65155" y="5449333"/>
            <a:ext cx="789333" cy="8524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538372" y="3783685"/>
            <a:ext cx="2837483" cy="212811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94493" y="5504765"/>
            <a:ext cx="1751006" cy="766820"/>
          </a:xfrm>
          <a:prstGeom prst="rect">
            <a:avLst/>
          </a:prstGeom>
        </p:spPr>
      </p:pic>
    </p:spTree>
    <p:extLst>
      <p:ext uri="{BB962C8B-B14F-4D97-AF65-F5344CB8AC3E}">
        <p14:creationId xmlns:p14="http://schemas.microsoft.com/office/powerpoint/2010/main" val="2291352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038" y="532263"/>
            <a:ext cx="8543925" cy="805218"/>
          </a:xfrm>
          <a:solidFill>
            <a:schemeClr val="accent6">
              <a:lumMod val="40000"/>
              <a:lumOff val="60000"/>
            </a:schemeClr>
          </a:solidFill>
        </p:spPr>
        <p:txBody>
          <a:bodyPr/>
          <a:lstStyle/>
          <a:p>
            <a:r>
              <a:rPr lang="en-AU" b="1" dirty="0" smtClean="0">
                <a:solidFill>
                  <a:schemeClr val="accent6">
                    <a:lumMod val="50000"/>
                  </a:schemeClr>
                </a:solidFill>
              </a:rPr>
              <a:t>Global sugar assemblage</a:t>
            </a:r>
            <a:endParaRPr lang="en-AU" b="1" dirty="0">
              <a:solidFill>
                <a:schemeClr val="accent6">
                  <a:lumMod val="50000"/>
                </a:schemeClr>
              </a:solidFill>
            </a:endParaRPr>
          </a:p>
        </p:txBody>
      </p:sp>
      <p:sp>
        <p:nvSpPr>
          <p:cNvPr id="5" name="Content Placeholder 4"/>
          <p:cNvSpPr>
            <a:spLocks noGrp="1"/>
          </p:cNvSpPr>
          <p:nvPr>
            <p:ph idx="1"/>
          </p:nvPr>
        </p:nvSpPr>
        <p:spPr>
          <a:xfrm>
            <a:off x="681039" y="1825625"/>
            <a:ext cx="6661458" cy="4351338"/>
          </a:xfrm>
        </p:spPr>
        <p:txBody>
          <a:bodyPr>
            <a:normAutofit fontScale="85000" lnSpcReduction="20000"/>
          </a:bodyPr>
          <a:lstStyle/>
          <a:p>
            <a:r>
              <a:rPr lang="en-AU" dirty="0" smtClean="0"/>
              <a:t>Components: Cane, beet, raw sugar, refined sugar, mills, refineries, storage, transport, packaging, consumer products, labour, consumers, capital, corporations, regulatory institutions, etc.</a:t>
            </a:r>
          </a:p>
          <a:p>
            <a:r>
              <a:rPr lang="en-AU" dirty="0" smtClean="0"/>
              <a:t>Territorialisation: Commodity chains connecting production and consumption, shaped by regulatory structures and agreements</a:t>
            </a:r>
          </a:p>
          <a:p>
            <a:r>
              <a:rPr lang="en-AU" dirty="0" smtClean="0"/>
              <a:t>Failure of the 1937 International Sugar Agreement</a:t>
            </a:r>
          </a:p>
          <a:p>
            <a:r>
              <a:rPr lang="en-AU" dirty="0" smtClean="0"/>
              <a:t>Striated territorialisation of bilateral preferential agreements between producers and major markets (e.g. UK imperial preference system)</a:t>
            </a:r>
          </a:p>
          <a:p>
            <a:r>
              <a:rPr lang="en-AU" dirty="0" smtClean="0"/>
              <a:t>Underpinned by tariffs, subsidies and negotiated preferential prices</a:t>
            </a:r>
            <a:endParaRPr lang="en-AU" dirty="0"/>
          </a:p>
        </p:txBody>
      </p:sp>
      <p:pic>
        <p:nvPicPr>
          <p:cNvPr id="1026" name="Picture 2" descr="http://a.abcnews.com/images/Health/gty_sugar_jtm_130918_16x9_6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1720" y="3260536"/>
            <a:ext cx="2210178" cy="1243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s.telegraph.co.uk/technology/files/2014/03/sugar_2497681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1719" y="4648841"/>
            <a:ext cx="2172683" cy="13561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xQTEhUUExQWFhQWGBsaGBgYGRwZHhgaIBsfGBoaGSAbHCgiIB8lGx8bIjEhJikrLi4uHCEzODMsNygtLiwBCgoKDg0OGxAQGywkICQ0LS0tNCw0LC8sLy8sLC8sLCwsLCwsLCwsLCwsLCwsLCwsLCwsLCwsLCwsLCwsLCwsLP/AABEIALgBEwMBIgACEQEDEQH/xAAbAAACAwEBAQAAAAAAAAAAAAAEBQECAwAGB//EAEEQAAIBAgQDBgQDBgUDBAMAAAECEQMhAAQSMSJBUQUTYXGBkQYyobFCUsEUI2JygvAzstHh8QeSohVDY3MkU8L/xAAZAQADAQEBAAAAAAAAAAAAAAAAAQIDBAX/xAAxEQACAgAEAgkFAAEFAAAAAAAAAQIRAxIhMUFRBGFxgZGhscHwEyLR4fGyBSNCUqL/2gAMAwEAAhEDEQA/APp8Y6MTGJx2nCRGOjFsdhAVjHHFsZZpoRm/KNXtf9MDdKwLjExio+YjqJH2P6YvgsCsY7FsdhgVjHRi2IjABXHYtGOjABXHRi0Y6MMCsYiMWjHRgCisYhtsXjEH74GxURGOjEqZGOGCwoiMRGLY4nBYUVjFajQPt4nkMXTbA9M63J/Clh4t+I+m3viZSqlzCjYDHYvGIjFBRGIxaMdGACuIxaMdGARWMRGJOOwWBWMTicdhgb47E4hTOM7LJx2JxVln/T/XBYHA7+GIdJBHWRjPWBqaPkMT4QCf78MazxR1E/ofuMSnegC7IZiaNFz4I3meD/Ppwyi+EmWSaGYpzBBYrHLUNSR/Vg7KZ3vO5YbVKbNHjwSPSSMYYOL9iT3peOz8wDTiYxOKUjuOhj03H0x0XqBIx0YjVf2xfDTsCuOjFXaGA6z77/YHF4wJ2BEYiMWjEA7+GHYERjoxaMdGACsYq6yI/sHljSMRg3ABydbUtQbMrMPKb/rHpgqmLCNoGFlfMCnmgp2rKB/UCR9jgzsp5pIf4QPa36Y5cDE1+m91a8Gq8mgoJjA2dayrzdgvpu3/AIg++C8L1OrMnpSQf9zmf8o+uNsSWiXPT8+VgW7SzBUBV/xHOlPPm3kBfBFCiEUKNgI/3wryM1q1SsPlT93S8TuzepgeRw3psCARsROM8GWeTn4di/L8qBnY6Mc5i+JOOkRGIxaMRgsCMRGLDHRgEJ/iViKPm6A+WoE/bBtB7lTuJEeX6QZ/4wv+LDFFP/tT9TgrtGqKbpU3uUb+XefSJ98cMp5cWUnwy+djrQKZsThdnK0Ob9PsMTjd4yTDKOZ54EoVpUn8rMG8OIz9L+mMaDlValuVIC+KMbH0Gof04E7KzBFXMqxkCpz/AIltbpY++McTHqSXPy+UMejFXeCo6mPoT+mK0rWO628xy/08wcBZrNDvKUbBqjeYVCp/8mj0xs8Slb+ajNeyuKmSfxu59Cxj6YEo5iO5JN1qNQb2IB9SqH1ww7Np6aSDoo94v9cea+IapRqwHM06i+DKV1fQ45sWbwsOMn2Pwv1Vd4DTs1ZquvI6Sf6CVH1Awv7CqxWFM/8AtPWUfysQw/09MbZLNaq7FLllLqOuzafXiGA8rVH/AKidOzww9VB+8+2OJT+2FP8A5V/6T9V5gewwDRr63DD/AA24QfzkSZH8O8HnHSMA1s5+0sUT/AVgtR9tZJA0Iel7n0w2zNPhsPkggDw5D0tj0niZ9Y7LXt/W/b2bhhXf94vLjjzlJ+4wS1QagvMgn2jCLM9oBq8KdQUg2vtII+h98Me+AqliRYhPoSD7nGEOkxzNJ7y+eSAnOVIZW/JVQH+oFP8A+xg4YWjjp1yPzsR5qqx9Rg2hUkke3uR9o98dGFLXt1AvVcKCx2AJPpjOjZQDvEt5m5+v0xTOGRp/iA9uI+m0+uIqPwT+cqPRiB9jPvgeJc2uS+ewBFIyoPUDFsY5F5pqfD/bG+NoSuKYEYHq5mNkdh1AH6kH6YIYTiJufIfrhTt6J0B5f4oqq4o1EM6XKHkVLC0jcEEDB3wzXLJB3E/cH7k4G+LeyQyNXQ6XUamHJwt7+I5HAPYfaIWt/C6n3gMp/vrjxZ4k8HpilPjy2fX1cNB8D17nbxP6HCSpmdNLMVB8z1Cq+wUR5C+G2eqaF1flP6HCFAB3CNJAYuQBJJEgWH8p98dfScVrEyp67+NR92xDzs3K91SROgv57n64jKtDOnQ6h/K1/o0jEmrVPy0wP52g+yg/fAGfNSm9OqxTfu2gECG2Jk8j98dE5qEU4p1Hq4bceW/cA3InfAPZma1hlb56bFG8Y2b1WD74Ip1WiSBvFid9rggRhFUr912gV/DWRT/UDp+04rGxsmWXC6ff+xUP1qSCfMe1scjTPgT98Dq0ORyf7qYPuoHtjPs+tK1CbXLehEj6YFjrMlzvy19NRBqbDyxOI1SSBy+/TA1Ws4MFJHVTcDxBj6E88bOSSAWfF3+Cn/2A/Rsb9qVodQdtQI8QZRh9R74E+K6qtSSD+OI2ix3HI+eNu2V7yjrX5qbXjwMN6fi9BjzsWWaeJl3Si/C/naUKKgKmNUgbfy/h+kY7AxUnY29MdjwniYnCTRWh6CvmZzNNYshYsfM2nwll9jgbJVZzWbDCJQMPELYH64E7DzC6sxqOpgoSJuQbs3jxTPljNq5OcF4P7KVb+ZSysD56T9Dj2M6lDM+Lb8nH0IPRZyuTTUA6ajnur8idz5gAnAebqAPQUCP3dSnHQlqVL6TPljHsvNCu7OVKlAVH4v3jAM0AcwIE4W/EFf8AeBrqXUECxuYQne1x0nhxOL0hRw/qb7Ltrj3+/UUlrR6yr2jTFQIrBmniVbwIJvFgfA74Q/FkEswZeFVaSdw0ofP8JxtTy9WklNKelQDu0qzEgydjA3AJE225lTmaalqtCohSoy/uwWBLN+CG57leVhtODHx8SccjVa9223yuoKRXsTtFVejqgAnSWNiBcC/K5GMe2aaNnlSnVAWrpXUpnTqOw/vngHspC+mCVZKgeQJ08+fiMDfEbRVQqCGpvJJnW7ap1N1MxFtox5qxI5FF/wDa/wBFJHu6udSjlu7gJFLUkXBga/MNYmDveCb4PzGdQqW+aE1kfhC6Q0t6cuf1HmatYPR7jLp+0CpTWo4YiaZ07l5F5AAU38QBGDOxc0lTKgLAPeojjnBKqZHKRy2tbHrrEuWR6qu7Thye/wCrJ21NMkkVMsGADBdDD+QtP+uNdGqhTbcu8eJEwR52x3bAisp/mj+tNP8AmxXvyjLTiwfUPKAP8wOONyinKMlxr/FX4JiGPw84NNhMnW0zzkwD9MD9j5iCAfw66Z80IE+yz64H7NqmmtNyOFgzE/wlyWX+mQ4/qHTAXax016qAxJ1gi+6rq9zPvjbExpQwYS4xa81a+d4IaioTdjZtX/bJZz7DSPPBPeljQ5a2ZzysFJH1K486z948bgkBFPJUChjPjH3w9pVdVcSI7ui3lJIgjpYG3K/TB0XFu43xXfrb9PADfsh5op4mPaT+mGOFHY9UaaQkRodvUvA+k4bzItj0OiP/AGo9i9EB2B6zwW/lH1JGIzeeWmssRMWE7mYj354Xv2hTLRrk2nSCTOqSYEx5dMR0npMIxpPX9DoZVqYfWp2KlT6i/wBIx8yqFqbJyI4f6hb9MfScpm0IgMNRklZ4hNxIN9vtjyfb3Z+p64UcQYOvn8311EY4P9Tyzw44ifGtOv8Ag4noc7mw9BG27zSY+pGMuw0l3beAFHrcj3GPP9kVDWpre1DUfPVt/mPsceh7BfQNDCDU41P5hAEeYiYxGBjvF6VGctq/XrYNaDgHAvauV72i6c2Ux57r9YxY19LgHaoTp/mG49RceR8MTVzaU/ndV5jUQPvj25Sg4tS2JFXZvaIemlX8qjvfO66vQBifD0wr+LpGZoOvSAfWR98V7A7cpJUrhjpps5ZLTuTvHURbwwB2pWBK0wdS03PdsPyGNI81uPQY8fH6RGXRsuZN+6e/elf9HWp6DPZ0aWINyVdfJkB++MqmfJZ1poYfuwrNwwJ0g6Tci45DfxGFyZtVZXqSRTDagN+EkgAH0xRHrmpfSjEoAnzsoVg6AgC0SCesRyxisaTlmXPh1p89ONdwVoet7hgt6mkD8qjzJJfV74xXs/UNTPWBP/yMsDkDpgT/AL4872pVzpOg1FURJA0o0cgSZWTBgBuV+mBamUWohc5p+EXD0qZcHe03jxBvjvl0qFtOL05uvcKNvizKqndlXZmLAXfVwwTB52MQfE4AyPxBUbvKenicExG52lTYXkCCOmBc52X3Qp1BUZkdoGoBSZQsGgE2Mc4PhjfsbKNSzKrwzBY7hoIMDmDcg7ixnkQPNxnPO5RWXsfU/wBlKginUIABUzAn+zjseYz/AG7Vao5VyF1NpgD5QYH0jE448rHlCMrmymoF4cSRY3Y2huYkM0xb6YdZ3tNFrLVR1g02DB21PrKkMJ8JA/TlhCzVTABKkgD1lSDyPErTvz5YN/8ATatNqbGo5pM9VVqsxPyhgNSgwGBUsCDefDHVhRnk0B1Z6HIZzTTKUlYlI71zZdbEOCLTIJ+kbTgDOVnq1qer5uJjolY4pABkkcTETvhNU7Uk1KqOad9O4lgbHUCbrO1iNpgwcep7JaE/aHimzppseEiQ2pZuNRuF5eOIk24KNvThwe+q27x1rY17Ro0Zp8AIDCS41E+DFiT74RfEGUqNWI0gIifglimka1ZTAKn3G+8YuKikqqsxYuyy2ogtBgmAYkEC3gYxGe7TCk61LUkJVmXZniDqm8C454eNjNp3Vtp6dS/gooQ9gZwyyAgVGKrqOwueI+FwcbfFVMUqtAMUdt+AaYIaZe7apIN9zGAc1mg2Z71YjgmwIsAYI2MbRg7tTIJT7lkB0OCSp+UPHzKOkGPAzHPChFZGuI29QijGXqVV4ngJLByhSQDKxyEwQbW5CcZ5V9DiZBVtyOIFQYU3hhqvAM2sJjGnZKOheuq6qauQyGSWSShI/MNMqR4jGXAmtAwZYLKfzLAUb8+Ie2FJONNab0ur37RM9hnsyrNQqHYSbbHTcEH3BG4O+FmbzG7E7EhfQFyDyniF8Kh2mVJWmGKkrZgXI/LA3MrYTJjwAjHL1HcMSr6LENpHEWlTeZmZAWORvi8WbxLaXzRfOsWU9a+aC0UQIZpIhZzAC2Ei0ksRMLHja2EyuxDVGUjVI0kmRpEgEECBpt74Mp02ADOlVKSkkBStQggwSwabzxEwb+WK56rTdh3bmprUnUd72lhA5xFr36Y06Tc4/U2rZe/z9CoxpUVDmoYApUQx8LC3lDH/ALcGUs6FFZyoUCmAAzaCx7ssRHWfvhOKTVWZqYFSXsmqLJKiDcFoiARvzHNtnq1NMvWZ1XXUhYaJKlRCibm822kcsRhSSSe2/kn+Qow7H7dWnT16eNhoRLkk63PIGQJG3hhhlMu7HW1VlIXVCsYAM3YA6RsYVb89R2HlezasJUraE0UhALFd4HygoZJlRyF+XJq+ZjKq6VEpmqqqQBp1MwUE/NYaSDGmwmInGmHjaJS4LRe/a/5qOg7s2rTZu+KxTUsokXZt2eecLbwJbBQrCo4gF1+VWIHEOXzESRO4tzx57P1wKJoJUOmnAClQxd5vAVAxS95Fy3gZb1KzIg1gM6qeFCVKwt43vp32sMZ/UUWoLbR9/H9afsa4hXaq0XUcQo1VWVLcMXER1BvtgSh2h3jmopBOkBo/MpgjysIOFmTXLwTUMMxUoAC2oEi6wJax3368gF+c7PnNgoWpa/wr+7ggqHEGYBQhgCN56YnGm8T7lSutur5yGkPOy6XcGohIPeKbA3BBmCPCWHthhn85S0d3qOumAUgGdUCI8LGTtjzi03LCnUK6gZ1QAd54wRw2JPqNowNS7U0Bu5HfK8/MoA/nmZZYkwfO2+M8PFcU1pW3q+riNxPS5vOrUokVqndabSCFAMcLE7k6oMDCdn1UBUo5enpiGaqdR1AcRAY6ovIkz4YX1sq3eLmKmpwJYHhAUSbqquQNud/bBlfPaXIB4KkSRYqwGkE+BHCdvlXpJ0njWmpdz9BUDZLJJFB2qBg7hXUDTpEm4PMQDf0xpm0hFNoLVB/21Co+kYEy9Umm9MEACGINzMkhltYGynxM9cVy+YZlhjID2HSYY+5N8ZyyZNta36+I9QrO1qdFxAZk1bAFpi0GOU23wK/bKLV1nvadKbafmBi86iNN/CY54KqkMxRgxOjUpHODxD7f2MU7TzfekUl0F7F6hGxCkQfQc/DpjLCSSugK1O2MqqlkbvDYxUQ6mvcagRaNzecCUqFeoodw2gkaSRqZV5aQTZb9ROFdTJosHUxn8kdL+HoTgvJZvMUyFpd5oWSF0EyN7qsiY6e+N9J6D2NM1XZFNNtetKgsTKgQROnkYP1OGtdyvds8hgCyltQVxoKhASCOExsdmOFPaWYqVDSrMqKrjhK8UgNcEajBB5E8/PGucrnX3feNUVHA+UBVKsZkix+4FsXFZbj1CriVp9lBBpdjqG8JqjnEg3jbHYEJRixd6asWaQQZnUb+u/rjsZ5J8i6RnnKJo1EUulQMJ/dtBEHZt4MdZ364NrZqtop5eoQV0TT7sHczGqBdt9jyOAeN1IBVjUW0RIM8WqeXj5YYiiTURKbWKQ1SNX7scLCmGsq/NfcknYWO+dRTXMmgjsTsGnDVq7A0kJIXdbX3NyREE87gW3r2vmzmKlHi7qWYDUI0AEQRJAJIN72t1xPbnaqr+6EBaenh6mbKB4Af3GEfa1UGhRNn/wATVMgG4nod7enrjKClN29gPR5Z2WsO8csyEyxqQNiFbSDEbCwOCO0/3aopICILlphi6tLSLWHLx8MIPg/L96dJOoBQbyRpZTw36/YeGPRZlaNFCnCF1Dh5aiCRYbSB0wpx+6nuHA8xQqAAiLMZUzsRyjeDPOMG5/NgqoDcaiRE2E8Igkjx9cCZzPioRta3CIEb2E2I+vnjTMAd2CAIBFOFF2MyCx8emHBO6oKsKrdp1XpLQQcFKQ1WmranboJNgTc+XpgRw4YaSosYGq0EHffa9yeWCjmBRCoqgEJxRcmZvvaTPpfnGK06RrOdIAuDuB5i08t/CcNycnrsFDTszP0lCJmEqqNMNA2LFSjAqZmVa+8iOUYvVBV101P3jcQptYcJgEk2EBefKBsJxhkM1SQEU3BqaGGuGgwJhTsbxfx5Yz7L7RAAcpB1GSAIcAEhiNpvHykX3k40TcktNPPgKhqfiWsJ0qF7saIALQQLFifE+pjxwLkSxLOwfUamo8JVAI/AInVIO2/PCDOdqK9RiLGQTc7klrgbxe222+HmX7QD0KoEtI0lkY2BkAOAR1JjwAEYi5Yjak9AqqLZntEIQlOpTaqrFWUfhRSbv4/pveJE7Vb9oIZDLbNBvEfMrRLCPw73nAfxXXiu6sB3TNrIFi5ZdfGfyyRA8NsRSp92aRFQBXSmIm6t3QYahGq5III2vzjCcFwHVM07EylN3phzKqxlSNoPymd2JmbRvGPUZ/MBaekEU+6KlSIE6gyQI2IF5HIWx5yhoNbUy6GeWKnYoCCSpixMieu4xrUznd7y0U0a/wCE6Yv4n/XGTbW3zb4u8OI8o55KOXqVFBDAiNSm7NsxO7ECTa33xh2aO+oKgYhmdyXMxYTAFpLTz6thavadJlSgxhqnECOEFoAAfkCYIBvtsLY41BTpU0UsrNrYD8Y4mEgeDCDf2xUF92q/mwPY17NzSLREIBAgjaRyuDNhy5R44e/D+XjXWqS2kAqWuQNP6TAPT1x5bL1GNIqP8XUu34xxNe/kCRYCJOHnZjR2e4Jli+gwZEFgIEctMC2InF2lzBKtTLt/Jd3XpVqYGqobrE6m/FEzcgm/h4nCjIVqjnSrqAJEtCkQCw4hMRsAB8xO+PR5ZxWymWccRp1FAm3VOtrY8WlXjnVIYldTGV1DlF7faeVsGGhtaDXM56QYAprUgbggcQNrzuOnP2CfPMG0sunggnh62I6yNPifoB86U+eCZvpQwk/ylJHqcUakpEVFaQvCCTIJEwHiJH5WHPnzrLfYKg3N5thT4AFeRJg36i/974K7O0qxHCdjIMydJt6QMJcuFNIU3mxO34emvp/p9T+x10u2qeDUBaLFZHmDyOInH7GigI5phXaoDALkKZG44NvLE1aOlRBZSWKqVMktI35TpKn322xiaf7s0wACKiySCORJYkiwnYcwfDFs0WWpARQpZamoHUCQJJVuR0kWtsp8cbQirAnLdo1CqKTqALDW4UgXsTtIDalI5RiKmeYESqo4t8x+3XznC/O1aiVGCoTxEw2qSJnT1/X74EGal11qw21A8wLAgneBbyicafSvVAx3TzEmXKPcfOZM+BUKwjzw2zlYtU7pLIxOoERY3JkQwn+Kd8eX7LRlqANJRSDMGFEzJO6jnvzw67QpA1XIV2DgcSCRdV3MXHrhSg1xCg3uskLN3eobyjsZ5yefnjsJv26uthUYAbAEwBvAkT6Y7B9OXPz/AEPuNsmaYpsAZ1o8MB4RNvG3jpPng7sjMpQyz1ihUatFMt8zmwk9F1QdI20necIez2PeFmVggUoo5QeFI5XHIc5PPBfbHaKhUpHiFNaa6NuP5mZj4ty8PHFyw0ko737BQJVpioarvYWKs23K/oJ8MUqRVpokO5VqgQAlZM0+H834rXGMjm2eYIK8IMbC2o+lt/LHpPgDK95UNVl0pTLEGIBZgL9AAv1IPLFyuCcpeAD2nRTIZVVRV754ECSGqMPEkwPPYDrjy2SzzVVeTcMzX08cIx3iSZ5TseWDO0+0f2jMU6gvTVwwm0qDPoWIJ8o6Y863eaSXSA1NmVYsiyEWekkkyf1xng4T1ct2M0XtFUBVZJLTq0g+emRt5Y9QQlBamZdZThKKY+bRIHuT5c9seRodhXQ5hu6NQgLTAmo0842RfFvraT/jDtJGXukINJX06o5qsE+4I5Y0WGpNRXf/AES2FtPNNWZmAZnc3k/iJGwmwjxtGHPZzBaRVCZV1Duv4yVYlQT+AFOW/PkMIazdxTKrZ3HFAHAp/CDvJiT0mORwx7HqacpUJkBoI8xrUgR54eRPbYErYV2fmzqUEFVDbgnSDtB9Jtb9MHdlaG3u/wC8idoFNzBHXVBHkMedo1GWoFTUJMtexAuwPI25dYwy7MzSmo5QcMuYPIGVBHnIkYeR0JK6AGgcUkgi3lJX0vP0wX+1sbnTYhQdMkksqiTNxtba2FzOnACTBp6bn/5GMCIHT2xmDExMqTE3jSNU3J8DghDUD0nxPXLmj1emuorJ/gMDyBi83xp2k+taqL8tOkjLPUU1pibeI+mEtXNApT4uNVIJNoBJ26GD4b4Np1A3fHUoRqcSWAkakO2/KNsS4Ux6anqcixq5TLlgA6VFovAEji02tt8pj7YC+K6y97XCx+AW8DHLcksVv0GK/DVT9y43AzFGoCNvnGqPIL4eWFnxVnwax5K1NGNtmYBiesgiffHLh4f3tfOYMCqV9RRb6VUOYA5T5HYjh/XDHtyuDUpFgZqUqbiIsHiY82luV/fAH7E5UaFDFkAiRCgLALMxAAHFHX0ON+380moKX46aLTlVB0ju0WFJIgyCZAbfcbY3SXAKDKWbQZd2RYLVNCtc8MBjudiQRzmfHBVCswyWlVI05hS0c1iSfKY9sJK5IoZegFLmpUcgggknhpqDsCZDD0OHOeodwlLLhpZXXXBniIJIvyFgNuRxOXVdthQy+F8wq0cwpPAlRaogTpE3Av8Awz648dm6zHW7H8XCm0bnYc5v4ySbnDzsDtAftFTLi+tKgbxaJHsAB5k489nqEEsgID1KdyflJ7yR7wcVGP3NBWg0yOaBhgDKUi5FgoINudokWj7YHr5llDFnFydKkyCTBLSIkAQJAueu2BRXPcl9iSi85gNqI8bgDBXcqKbNVI001HBadRFpOwnaOdp6YUYpEnZPMpU1JUUA2g3OnYjzHURbl0wdl2dS6N81NQYknUCJXR1Bmx2ifLCDI5lTWBCwovEkyINidpnpH2w5rV27quDEU2VQCBqCl9YEjlsfNjyw3ha1WhQHRZitci7nQbmQIePT5veCeeDKue7pqdQs2lgNS6FYMF4SrS45WtMRbCTs3Mwa0iVdGEddm69QMH/ENFBTosGBVkMG29yRG95PsMU4VSfEAntymyxmVes1OpAhSDptADC2/Uc/HCZe0vlXvHKEzpMiT4kMWHocO/hvtlXX9mqCabpp/qgzHp9seW/Y3DsgnUhIMD0mehjfFRjTcZcPQGezcpTylJKIY98+pyRJYAExJA1RAAG9zOEPaid3WKTJECY/hn9cOmQdxRozxaSU5glZaB4kTfCPOdoPUcxDlDdDaQANivEJ8NjcyMRgJu2OvtBxl4/N7gfc47BwyuTfi7+vT1X0aC2nwlSAfYY7Gubt8GTQN2aRT73iAcvTDwQQrEsqr1sbsfMXicLTS2/NqM+1zOKVKwg6eFnZGgTsATeTtffGOarKE4Z1liXPrsOcTHnjpyU3zKYYAAraWk6pI5C0E+kb49bncx+y9npQH+LXB1dQDep99Hv0x5jsGj3lahTM8baqki2hQagB/vpie1+21rZnvLsirwcuFWkE+DCSR/FjGeHnml3/AICg/s6qWzVGkZ0wdXiwp7HyUe+PRZ8JlUOZua+YhKQMlUSRxxzMAMCdrRzOEX/TXs/v80ajmQqOz+BY6B7rr9sV+Oe2BXzLd2eCke7H5ZAMxHQ2/wCLxKGbFUFwWvzwDgKcrnSgaqWmq2rSxudTfM5vvAgdD5Y0LB0qKFAKsGHS/ATfpvhKHGoR8qgC/QH9bnzJwTkc1LrIgMmhvGRv4Hwx1xhTYBmQbWDRe0sNDnk3K/MNt541zFfTSKgaGLAFZsCNRaJNttsK6qaUqI1zrQAE7AqxMdJtg3L1VqqpOojUoqzAJ5SD5EE+IOIy5ZWIyDErJIj8J8wYJ8N/rhhkc0KdGowjgCAeMm8+/wBMBVMwXVQeEVS5kD8KjhA9ZHpgrsRwFN/mg2gbCY4rf7YIq1rzGkAKdUb3O287mB05HDfJUCyi41LCzMWZgPUwB7YSVu0ARppDSALnmx39v4R15m+HfYiDiLRKFIiLkapAvfbEyjpYIuy6oRNM6nUNzO8BvRZt4YJ7a7MSkTSLJ3ihfmJQmRNieA+R98A9nZxtKCoDrUoygWFgdQYRueuD/wDqQ0ZtjsNNI/8Ai/8AoMZzT+oop8PTQDb4epOlPNWsaLBTtfePMSbeM7HGtXKd9WRhIprRpF35DdNMHcmD/cYV/D7u9AJTnvKjKFg8paQx8r+WNs12nenRRtdM6TMfM6sFJ/l1THI79MZOErfP2HWhf4h7W0s1OkoFAU5Rf5gIZr7nl0EdTKVquol6rAHdhuTexiYFzF45Yv2vmSrqF0zoHmdI0/3y3xf4OySZjMQ/+EgNSp00CDp25kR4iemNsqhh2I9V8OUu7zGSpxxNTZ9J3SnLutuRZjM8ojmcAKQ2beZgS5k/jaoI1eIn0sOU4O+Ge0u97QqVXjUaNQgC8BWAW4kWWBHUnrjxmQzWl24ixOgsx3JnUx9WxlDDlKcm+CXnYxr8OZ3T2hSb8z/5rGffG3xPSFGpVoqSVFRWW8kSJt5EnHnadRqlUFLEMOg2UXufDDj46OnMVIHzqriN5LLJ+49cbSw6xV1+z/YuBatWUZdL6mLztuzAtccoEGOowPnhGTphhpeoxqMf4dgNvI++FmeqMtFgCxCVApPI2YET/MLeBw1+NXC1lpD5VpottpILTHKQF+uEsOpJc7fzxBoE7LqIFe5JAFzA3IWwkyLj22x6bIvroM2kMGeIMjVpZEQEg9QMeCoVdJad4j/yBHtAx6PNZorklUGSs1GjmTVDg+hE+mNJYVjRPZf7PWqKEY02YMvdVLhpQjhcdOjAbG+GnbXZzJkFLoVak1wfyligNtxcGRjyuZIpZwR8upWH8rDUP/E49Z8A54VVq5WsddOLK/TYqLzYQR5+WMMaMoxU1sqfX87fER5XLZru3V0LBxeORNiB5bY9D8aPTJo1QGC5imGKzEGxMjrsLYn4q+HKdCiMzSYvSmBNypay6jzURAkTJAPXCztrN68pQO5R6izfZtNS3hcgeWLuOI4zj2eX5Af9oVDoylQQCKtIHpDLNvQ8+mPL5zNaa9RlSdLMefI7eon+93vZ9ZX7PpsTek9MN5LUVR/4xjz2ede+aWAXvXjoVLEHnPrEb4nBVWq2sfAdZftalpE0FJjci/rDC/jGIwloUmUaTqtIkCQQDAI8xfHY0b+agBvXJQMQNIUGesWA8RK/fHVP3iBmF2a7X5KGiNtvvgGrq7lBNgSAPHc29Tjd3mipuT1INrFbXjl09cdeUAzs/P6aVepHESFmfwvAYR/KpFuuAsmwWqA06ZKnrEQPuMVyI/d1FJHEoO0kmCR5efnjbs+nrzCIATrqKpg8tSg/bCdRt/NAPofYVUZHsl688dVAyz4gBB7mf6jjwOUzcU1BNz3hJsZMIffHrv8Aqjm9NGjQWwJmByVQQojpv7Y8jSpj9wsKbPqkxJMqJvbYc745eiLMniveT8hC6vVhf7FhbBvaTBSAOSqCRJBIUAmeWAhliXRNyzRvvxEX+uD+1ONKbHmjW32flAtseuOyhlcwOBCRZtJN45H6xzxn2dWIUkTwqTtzhrn6e2NyhNBOAmxEzMkSeXQHE9i0lKMCSBbV4rxc+XP3wpbWBr3pFSlTG9NIFg0kqS3nckR4eGJ7NUMumRebk2HiTuegwFSrF6xc/MUJ4epE3t54PygGgE6eZbXvBZog/NzFh1HTEpUkgYnyV6iQRBYX8PS/LHo+z84BlqjC3G3Mg7EwOs6xv0x5zJiHkX0yb87R9zhj2c/7krbiqJ4mYi1reOHOKaAb1JFRwAATTgEtABMmQWgAiIj/AFwX/wBSeLMMIvppAH+mf1wq7Uzv79SSdMqCREgSwMTI8b+2GPx5XArswAM06YE3BmktvY388c6TzxfU/YKJGYNDKkU2/ePoFrNTpkID5F59FYdcJ+zz+8y5H/7AGE/xIbEeuMO9Y0qrFmMvMSIPEpkz5Rbwwf8ADChmQEfLWDE84niEchAJ9Di8mWDK3KdvvFVyrR+6VYveWII9pOGnZdUZfs9FFqubdjztSpzHlLbfzHCPPVDVCBDx1iqxteTp+r7YM7Tr95m1SnDU6CGminbRTEEm/Mhm9RhTjmyw733befoId/AJH7ZAi9KuDBkbrHM8y3pGPI0MwDXUtdSwO0SIMGJ88OPgPPd3m1EfOHAIG0oL+pVfrhd2Iw13ElRqBMdIMzaxA9zgiqxJd3uDM8oq/tBTZTNzy26eM4f/ABFV1Z0ncJSVv+xSYv8AxfQ4T5ViK5YyJpbsYPIAi3gLdJwd2xmdSmssxJpT461dFE9aYJPXBiK5p9TXjQcBRTqzlcwJkk0j5wxE+t8afEeb7yvWY/hqEDa4EKI9p5YyzbFQ8SA4VwIn8QMHpBBwG3EHPUFvXVN/e+NVFN5vnD8AZM5kxzMj3nD96wLOkgqURJubyTYbm5+mEeWUa1J2G9v9fTBwA0u5mVeB0Akbx5nY8sWwOqVNRypYTwim3K6u1vCFZR6YI7Czxo5gkfKHGrxWY3PP7mMCOhFSCAIYNxGRcTEkmxEew6YrTIExF4uQL8UcI8zvviXFNNCPomRz6rUrZWsQ2XryUM/LqWSB05noCpO+PI9uZd6FI0mBLU68ajeRpBVlA2lT+nLAVbNl6FOpfvKTKkzaBLIfE3g+Xjj1mfpHOZBnE99l12BuUNwTPMAEejHnjiUfpSTez0fatE+8BF2DVOjMUiwPeKXF5uCB5/lPkMIe06hZmY7sQ3X5lDW8L7YNyNXu6neHZVCsCbkNwNGFeY+ZhyBgelhy6DHZCFSb5hwNadYQIkf1EY7BeSypKKTTYyN9JM+sY7FiKigTl7A76jtB/CSDbaB1xgyN3Yjab77xI+jGMFrRPCvyykdd+IEDlJj3xL0f3Z31SWgcvlAn08tsKxmHZoIYKIlzpgxHyEc/Pfww4+CMnqzqk37tWc+ew/zTgJCqhHVh80sIIPr9b49L8JHulzNQgAIh0xv+IwfWMc/SZv6Uq7PHQqtRH8cZsVa53Ok6R0gAfXVqO/PC5xFSy6SqcwbQBxHfeZ6XwQ6tUgmJCzykgHn9PfGRJZ2i+9/Dr4RjWCUIqPIRbNrNbUykAFzp2O1r6eZIxDqe7pghvnIkzABk6QNxvfBQWOP+BZDXDTFrDwNvDGaVG0liLhlPkIPLrYYqwoFVf3ZN4VuXiI9/DGwQJTMH5jA5WvOre17Ymg8hh4ACB0YxNvL6Y56TA6dmInnextB8sFhRjkkIZrwQgUEiLlQI35gkEzsZ54IyTWjhANrwRIUkWg/8xjqQYhrT8oAM3vcgSfHyxrl1teIvZpA5GdQvM2jngsBXl6B0kgTbfp19cF5NNNIMQToqqS1zss6RaOQt441qcS79FsBcTqJ8Yjp0wXTkUWAUyjFpm26Jb3N/HEuWlBQtzlBj3Ii+hTyk85N9yTF8MPiyvrcNJ4qNIlY2IpoD+L3sf1AuaB1rIIIUapv0Ja/n9ME55jpTinhAAtwgDcf1YXGxi/Sf2dupItfnEt0vtfrhl2Swp0XaDJFRBxQASrKDBAn59+WMVDFbiwPhJtYT0tPTBDIe7QBQW4n22liSRHgv1wpS2XMAFKrI1Nl+ZBqUiLEhis2sVOmAdoxlkqY0OOKQIFxz3Fx08cb50Exa0cI3O8nynePHHCmRTkA6ouOYvbfxxV6gR2XX7uqtUW0wb84IBAgb/wC+NGy4SrWmCoLqJE/+4RA6GBPticrljB03naTpMDexjfULeGN84G0kmzPpMc5AEt/3ThWrCtAXKLB1HhApxtOoybjpcbiYjFUQNl3BtxI4XxE0mJ5izJ7YijqKc/y2Pj/uLY3yqvxA2BQhpkdD/mjDYGKUSUgkrdl89V4MxHEJk9cBnIsu+xtIIO9osfvbDnJ02KsYHyiQY3te9xaT4HbABQibdDflz5WmcJSCjCjkyF1lTx2U+RGoxztH1xuaMU5AgNUkGIAuPrbGmZR2UMYgTs078wLbi+IzWXbTAmQfQjcafG+HmCgevTIKvOmLSJOxid/K1vLEU6RBIgSNpYAi4Mjx3xp3RZDCjVI57giS0Ex06YrSokzqUksBB/18Yt/xh2InKNoSpxFZIgbzcGTeBAH9xj0n/TbPd3mDSf5KoKkG99xPsR5vjz1TL/uwDpBgNB3PFpIEbWv643yKujM6EFwAVPLUsE2MX1AbYzxYrEg4gR2z2W9KrUoEAkOQrE3KjbfmQVOFi0dTSTubjnvB9cer+NB39WlXXh7ykpM8iDBn/fCDKUyrEhpdRI5zJg4eFNyim9+I2jcVIkKpKgmDqIkT0DY7FaNIaRIcH++oxGNLFQbTVmdUpLqJMCD6RPS2/TA8A8ERAOzSeKCouPPDbJoUYEnYWNzEbH3ty54r3dQOSPkC6S7Cxv5dTyvjJS3GL8qiFeIgXAg2v/fWMNSf/wASoOId9UABi+neeW8fXC1cmFYgjVeBAJN7xzAGGVWuqKisGspax6mADO+3UYzxNaS5+gxWIDKwg2IM32EACB1Xkdjgp6SBNQBA0wBMSViRe4B3nxHicZ1aOmmxIsIYWn8UgDkJWcXovTCtpBhmDRsNiCstyNvGABfnctUIohA0hTpWDuZBIkgi299/9cTmqUTIuLgSTq258/LA1WgQdoHDtfz5+W2CHonQ4GoiD+Gw5zM+nrg4oDndAjNEnfVtfw9o6288VzLqSxGnVqEOVI2WbA7m255TiUyrEwoYwLtvA24dIEDbpvirKwQKysLyXFp3AW/KdN97YaaQ2bVXWVNgDxSb/hmSdgQSRHhGMsxW1EAMI0j8IPT5o8fb2wLmACVQLwiSLkTJBAudp1ecnGlQNp06WMwZiYvPDbp98NJaAa1HC09JtpsADPr+kcvPFcsoCE3OkBpgbyT06nqcadjdnmtbTxFpJJ0gCJkyCbczg7MZMiUKyxidLRIi0XPj49cRJrVCoWFDqLggWnUJ32E8xglBpAWd4LHV1BAUjy263wVn0KWOiAYECZkjn0AkX6YxFZyxcAzve0w0yPMW57YApHdookIRbTZrQJ2HrbG2bhlIVJKLJAkEbRG22/8Azi1RdTqxUoSbkHTJ33sBfYx6i5xn2xQAX5SrWUzqgiI6i8dLGPeVvEfMBqobKRqOoG5EGYXceXXljego4j1tyGk7C/OAZ/4ONclkmdzABlSbiFIi4MzPQeeNf2KpqHAYYsSRyOw0xfcXuNpw2wSB81oBCoTErJBkTJgjlIPLx3xarTDwLkrIjeJudult9jjUZc6mLoYMLsR95xbL5UlYkw7TG2q+3viW0kOhdk3QsZ/L4f6/pjarUFQCQS0R4fT/AJwRl8myBvlGnYtMXtFhzn/fGLZgAkMhjoLHysBgbt6BWhQKgL2GnTyMTtz8gTfpjLMaS0pqUnoRYC5/uPfEEwLpAYW5QTtztzviNYMvECwFtut/T6Y0Qmb1kKADTZhzsN7eFrWxfLNdwyzLRYyLASRG0YyquWQArI/NO46Gx674K7Gpa53Dat41Eja0kT54nhqHECzbqpQ8EhrhogrEiDeDIx2tXdmgrwgbWmS0+Nh9MbdsZQiBG34rxf0kSeWojptjGnR0hhpO4jlHjI2O/wBeWKTWUHudJ1jl5XBM2gG29iJxFBgahmDxQCFix4eI2Exbzxp3LCHC2AvCgE7byD48o/UcAsRaCzgmANpBvbkQOXPfAgZpUzh7lFEymoLxfMpi2oWJB++MmqEKLxJ5wY6g2mdv7jBlfKOFJAk+EXkaQTBvyuNoxGVyBS+kMIF1tEDaJj6XwWkgBsunCOFD1kXnn+LHYe0uy2AAADAbHiEjHYlzGL6OeJJJIgdR4b9DYHacYtn31W1aPFrDyj/bEY7FUiTXLPbVqUX8B6f2ca16oJEiyAHz85N7n6Y7HYWXUZic21VoEmmN5gYtUdnkaiE6Wj06YnHYqkSF5SogQ6qYsPmO07CAefvtjVcyoiOm2/jJHocTjsRRRIzloMRz8T7beHjia9JCoJZbzYybRNhy5252x2OwZUAERTUkgaiIBm4Bjadrfb0OCcr2ipPH5gAW8DYGb47HYqtBBtLMrUK76pggDcWOoAeIgjxxjm87xtGkvAgwCFH6nfa3icTjsZqKsoX18yWKl5+aDYSPRgB/zgytmwwYg7zIYWgbbTfwHX37HYqkBtRz3eKogDSJDAXtyM9b/TGjZ7vAzVAGRQQAwmbeER4HHY7EVqDNMrnhoF4Cgza8DYet8C/+pTBO5MdIG1r74nHYairAJyucENfVLefh6/8AGN1rgSymd5ESAIgbi1z9MTjsRJajiUrVUazkGbcN9QG/WT5eI5DANXP05iQYuGA5zz6z49cdjsVGIMh8yKg0hVOo/hIgtPCsdSTEYDrUUQNTXSdIhjvebxIiAbTHLHY7F1qShSlMqSDZbQAI1DwtuP0OCaWZZXBBBAMWtI298djsWtVqJjCp2jrABvFjIA6gE9fPFLGRabC0G07i2847HYzooyZiFEiZsJv1BgdPHltgd6xWIHkYHsT547HYaQjalmlEGTJmR/dsbDPKsm0EWHhjsdisqJTBszVUsSTB5gAH6xjsdjsOgs//2Q=="/>
          <p:cNvSpPr>
            <a:spLocks noChangeAspect="1" noChangeArrowheads="1"/>
          </p:cNvSpPr>
          <p:nvPr/>
        </p:nvSpPr>
        <p:spPr bwMode="auto">
          <a:xfrm>
            <a:off x="155575" y="-1790700"/>
            <a:ext cx="56007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8" descr="data:image/jpeg;base64,/9j/4AAQSkZJRgABAQAAAQABAAD/2wCEAAkGBxQTEhUUExQWFhQWGBsaGBgYGRwZHhgaIBsfGBoaGSAbHCgiIB8lGx8bIjEhJikrLi4uHCEzODMsNygtLiwBCgoKDg0OGxAQGywkICQ0LS0tNCw0LC8sLy8sLC8sLCwsLCwsLCwsLCwsLCwsLCwsLCwsLCwsLCwsLCwsLCwsLP/AABEIALgBEwMBIgACEQEDEQH/xAAbAAACAwEBAQAAAAAAAAAAAAAEBQECAwAGB//EAEEQAAIBAgQDBgQDBgUDBAMAAAECEQMhAAQSMSJBUQUTYXGBkQYyobFCUsEUI2JygvAzstHh8QeSohVDY3MkU8L/xAAZAQADAQEBAAAAAAAAAAAAAAAAAQIDBAX/xAAxEQACAgAEAgkFAAEFAAAAAAAAAQIRAxIhMUFRBGFxgZGhscHwEyLR4fGyBSNCUqL/2gAMAwEAAhEDEQA/APp8Y6MTGJx2nCRGOjFsdhAVjHHFsZZpoRm/KNXtf9MDdKwLjExio+YjqJH2P6YvgsCsY7FsdhgVjHRi2IjABXHYtGOjABXHRi0Y6MMCsYiMWjHRgCisYhtsXjEH74GxURGOjEqZGOGCwoiMRGLY4nBYUVjFajQPt4nkMXTbA9M63J/Clh4t+I+m3viZSqlzCjYDHYvGIjFBRGIxaMdGACuIxaMdGARWMRGJOOwWBWMTicdhgb47E4hTOM7LJx2JxVln/T/XBYHA7+GIdJBHWRjPWBqaPkMT4QCf78MazxR1E/ofuMSnegC7IZiaNFz4I3meD/Ppwyi+EmWSaGYpzBBYrHLUNSR/Vg7KZ3vO5YbVKbNHjwSPSSMYYOL9iT3peOz8wDTiYxOKUjuOhj03H0x0XqBIx0YjVf2xfDTsCuOjFXaGA6z77/YHF4wJ2BEYiMWjEA7+GHYERjoxaMdGACsYq6yI/sHljSMRg3ABydbUtQbMrMPKb/rHpgqmLCNoGFlfMCnmgp2rKB/UCR9jgzsp5pIf4QPa36Y5cDE1+m91a8Gq8mgoJjA2dayrzdgvpu3/AIg++C8L1OrMnpSQf9zmf8o+uNsSWiXPT8+VgW7SzBUBV/xHOlPPm3kBfBFCiEUKNgI/3wryM1q1SsPlT93S8TuzepgeRw3psCARsROM8GWeTn4di/L8qBnY6Mc5i+JOOkRGIxaMRgsCMRGLDHRgEJ/iViKPm6A+WoE/bBtB7lTuJEeX6QZ/4wv+LDFFP/tT9TgrtGqKbpU3uUb+XefSJ98cMp5cWUnwy+djrQKZsThdnK0Ob9PsMTjd4yTDKOZ54EoVpUn8rMG8OIz9L+mMaDlValuVIC+KMbH0Gof04E7KzBFXMqxkCpz/AIltbpY++McTHqSXPy+UMejFXeCo6mPoT+mK0rWO628xy/08wcBZrNDvKUbBqjeYVCp/8mj0xs8Slb+ajNeyuKmSfxu59Cxj6YEo5iO5JN1qNQb2IB9SqH1ww7Np6aSDoo94v9cea+IapRqwHM06i+DKV1fQ45sWbwsOMn2Pwv1Vd4DTs1ZquvI6Sf6CVH1Awv7CqxWFM/8AtPWUfysQw/09MbZLNaq7FLllLqOuzafXiGA8rVH/AKidOzww9VB+8+2OJT+2FP8A5V/6T9V5gewwDRr63DD/AA24QfzkSZH8O8HnHSMA1s5+0sUT/AVgtR9tZJA0Iel7n0w2zNPhsPkggDw5D0tj0niZ9Y7LXt/W/b2bhhXf94vLjjzlJ+4wS1QagvMgn2jCLM9oBq8KdQUg2vtII+h98Me+AqliRYhPoSD7nGEOkxzNJ7y+eSAnOVIZW/JVQH+oFP8A+xg4YWjjp1yPzsR5qqx9Rg2hUkke3uR9o98dGFLXt1AvVcKCx2AJPpjOjZQDvEt5m5+v0xTOGRp/iA9uI+m0+uIqPwT+cqPRiB9jPvgeJc2uS+ewBFIyoPUDFsY5F5pqfD/bG+NoSuKYEYHq5mNkdh1AH6kH6YIYTiJufIfrhTt6J0B5f4oqq4o1EM6XKHkVLC0jcEEDB3wzXLJB3E/cH7k4G+LeyQyNXQ6XUamHJwt7+I5HAPYfaIWt/C6n3gMp/vrjxZ4k8HpilPjy2fX1cNB8D17nbxP6HCSpmdNLMVB8z1Cq+wUR5C+G2eqaF1flP6HCFAB3CNJAYuQBJJEgWH8p98dfScVrEyp67+NR92xDzs3K91SROgv57n64jKtDOnQ6h/K1/o0jEmrVPy0wP52g+yg/fAGfNSm9OqxTfu2gECG2Jk8j98dE5qEU4p1Hq4bceW/cA3InfAPZma1hlb56bFG8Y2b1WD74Ip1WiSBvFid9rggRhFUr912gV/DWRT/UDp+04rGxsmWXC6ff+xUP1qSCfMe1scjTPgT98Dq0ORyf7qYPuoHtjPs+tK1CbXLehEj6YFjrMlzvy19NRBqbDyxOI1SSBy+/TA1Ws4MFJHVTcDxBj6E88bOSSAWfF3+Cn/2A/Rsb9qVodQdtQI8QZRh9R74E+K6qtSSD+OI2ix3HI+eNu2V7yjrX5qbXjwMN6fi9BjzsWWaeJl3Si/C/naUKKgKmNUgbfy/h+kY7AxUnY29MdjwniYnCTRWh6CvmZzNNYshYsfM2nwll9jgbJVZzWbDCJQMPELYH64E7DzC6sxqOpgoSJuQbs3jxTPljNq5OcF4P7KVb+ZSysD56T9Dj2M6lDM+Lb8nH0IPRZyuTTUA6ajnur8idz5gAnAebqAPQUCP3dSnHQlqVL6TPljHsvNCu7OVKlAVH4v3jAM0AcwIE4W/EFf8AeBrqXUECxuYQne1x0nhxOL0hRw/qb7Ltrj3+/UUlrR6yr2jTFQIrBmniVbwIJvFgfA74Q/FkEswZeFVaSdw0ofP8JxtTy9WklNKelQDu0qzEgydjA3AJE225lTmaalqtCohSoy/uwWBLN+CG57leVhtODHx8SccjVa9223yuoKRXsTtFVejqgAnSWNiBcC/K5GMe2aaNnlSnVAWrpXUpnTqOw/vngHspC+mCVZKgeQJ08+fiMDfEbRVQqCGpvJJnW7ap1N1MxFtox5qxI5FF/wDa/wBFJHu6udSjlu7gJFLUkXBga/MNYmDveCb4PzGdQqW+aE1kfhC6Q0t6cuf1HmatYPR7jLp+0CpTWo4YiaZ07l5F5AAU38QBGDOxc0lTKgLAPeojjnBKqZHKRy2tbHrrEuWR6qu7Thye/wCrJ21NMkkVMsGADBdDD+QtP+uNdGqhTbcu8eJEwR52x3bAisp/mj+tNP8AmxXvyjLTiwfUPKAP8wOONyinKMlxr/FX4JiGPw84NNhMnW0zzkwD9MD9j5iCAfw66Z80IE+yz64H7NqmmtNyOFgzE/wlyWX+mQ4/qHTAXax016qAxJ1gi+6rq9zPvjbExpQwYS4xa81a+d4IaioTdjZtX/bJZz7DSPPBPeljQ5a2ZzysFJH1K486z948bgkBFPJUChjPjH3w9pVdVcSI7ui3lJIgjpYG3K/TB0XFu43xXfrb9PADfsh5op4mPaT+mGOFHY9UaaQkRodvUvA+k4bzItj0OiP/AGo9i9EB2B6zwW/lH1JGIzeeWmssRMWE7mYj354Xv2hTLRrk2nSCTOqSYEx5dMR0npMIxpPX9DoZVqYfWp2KlT6i/wBIx8yqFqbJyI4f6hb9MfScpm0IgMNRklZ4hNxIN9vtjyfb3Z+p64UcQYOvn8311EY4P9Tyzw44ifGtOv8Ag4noc7mw9BG27zSY+pGMuw0l3beAFHrcj3GPP9kVDWpre1DUfPVt/mPsceh7BfQNDCDU41P5hAEeYiYxGBjvF6VGctq/XrYNaDgHAvauV72i6c2Ux57r9YxY19LgHaoTp/mG49RceR8MTVzaU/ndV5jUQPvj25Sg4tS2JFXZvaIemlX8qjvfO66vQBifD0wr+LpGZoOvSAfWR98V7A7cpJUrhjpps5ZLTuTvHURbwwB2pWBK0wdS03PdsPyGNI81uPQY8fH6RGXRsuZN+6e/elf9HWp6DPZ0aWINyVdfJkB++MqmfJZ1poYfuwrNwwJ0g6Tci45DfxGFyZtVZXqSRTDagN+EkgAH0xRHrmpfSjEoAnzsoVg6AgC0SCesRyxisaTlmXPh1p89ONdwVoet7hgt6mkD8qjzJJfV74xXs/UNTPWBP/yMsDkDpgT/AL4872pVzpOg1FURJA0o0cgSZWTBgBuV+mBamUWohc5p+EXD0qZcHe03jxBvjvl0qFtOL05uvcKNvizKqndlXZmLAXfVwwTB52MQfE4AyPxBUbvKenicExG52lTYXkCCOmBc52X3Qp1BUZkdoGoBSZQsGgE2Mc4PhjfsbKNSzKrwzBY7hoIMDmDcg7ixnkQPNxnPO5RWXsfU/wBlKginUIABUzAn+zjseYz/AG7Vao5VyF1NpgD5QYH0jE448rHlCMrmymoF4cSRY3Y2huYkM0xb6YdZ3tNFrLVR1g02DB21PrKkMJ8JA/TlhCzVTABKkgD1lSDyPErTvz5YN/8ATatNqbGo5pM9VVqsxPyhgNSgwGBUsCDefDHVhRnk0B1Z6HIZzTTKUlYlI71zZdbEOCLTIJ+kbTgDOVnq1qer5uJjolY4pABkkcTETvhNU7Uk1KqOad9O4lgbHUCbrO1iNpgwcep7JaE/aHimzppseEiQ2pZuNRuF5eOIk24KNvThwe+q27x1rY17Ro0Zp8AIDCS41E+DFiT74RfEGUqNWI0gIifglimka1ZTAKn3G+8YuKikqqsxYuyy2ogtBgmAYkEC3gYxGe7TCk61LUkJVmXZniDqm8C454eNjNp3Vtp6dS/gooQ9gZwyyAgVGKrqOwueI+FwcbfFVMUqtAMUdt+AaYIaZe7apIN9zGAc1mg2Z71YjgmwIsAYI2MbRg7tTIJT7lkB0OCSp+UPHzKOkGPAzHPChFZGuI29QijGXqVV4ngJLByhSQDKxyEwQbW5CcZ5V9DiZBVtyOIFQYU3hhqvAM2sJjGnZKOheuq6qauQyGSWSShI/MNMqR4jGXAmtAwZYLKfzLAUb8+Ie2FJONNab0ur37RM9hnsyrNQqHYSbbHTcEH3BG4O+FmbzG7E7EhfQFyDyniF8Kh2mVJWmGKkrZgXI/LA3MrYTJjwAjHL1HcMSr6LENpHEWlTeZmZAWORvi8WbxLaXzRfOsWU9a+aC0UQIZpIhZzAC2Ei0ksRMLHja2EyuxDVGUjVI0kmRpEgEECBpt74Mp02ADOlVKSkkBStQggwSwabzxEwb+WK56rTdh3bmprUnUd72lhA5xFr36Y06Tc4/U2rZe/z9CoxpUVDmoYApUQx8LC3lDH/ALcGUs6FFZyoUCmAAzaCx7ssRHWfvhOKTVWZqYFSXsmqLJKiDcFoiARvzHNtnq1NMvWZ1XXUhYaJKlRCibm822kcsRhSSSe2/kn+Qow7H7dWnT16eNhoRLkk63PIGQJG3hhhlMu7HW1VlIXVCsYAM3YA6RsYVb89R2HlezasJUraE0UhALFd4HygoZJlRyF+XJq+ZjKq6VEpmqqqQBp1MwUE/NYaSDGmwmInGmHjaJS4LRe/a/5qOg7s2rTZu+KxTUsokXZt2eecLbwJbBQrCo4gF1+VWIHEOXzESRO4tzx57P1wKJoJUOmnAClQxd5vAVAxS95Fy3gZb1KzIg1gM6qeFCVKwt43vp32sMZ/UUWoLbR9/H9afsa4hXaq0XUcQo1VWVLcMXER1BvtgSh2h3jmopBOkBo/MpgjysIOFmTXLwTUMMxUoAC2oEi6wJax3368gF+c7PnNgoWpa/wr+7ggqHEGYBQhgCN56YnGm8T7lSutur5yGkPOy6XcGohIPeKbA3BBmCPCWHthhn85S0d3qOumAUgGdUCI8LGTtjzi03LCnUK6gZ1QAd54wRw2JPqNowNS7U0Bu5HfK8/MoA/nmZZYkwfO2+M8PFcU1pW3q+riNxPS5vOrUokVqndabSCFAMcLE7k6oMDCdn1UBUo5enpiGaqdR1AcRAY6ovIkz4YX1sq3eLmKmpwJYHhAUSbqquQNud/bBlfPaXIB4KkSRYqwGkE+BHCdvlXpJ0njWmpdz9BUDZLJJFB2qBg7hXUDTpEm4PMQDf0xpm0hFNoLVB/21Co+kYEy9Umm9MEACGINzMkhltYGynxM9cVy+YZlhjID2HSYY+5N8ZyyZNta36+I9QrO1qdFxAZk1bAFpi0GOU23wK/bKLV1nvadKbafmBi86iNN/CY54KqkMxRgxOjUpHODxD7f2MU7TzfekUl0F7F6hGxCkQfQc/DpjLCSSugK1O2MqqlkbvDYxUQ6mvcagRaNzecCUqFeoodw2gkaSRqZV5aQTZb9ROFdTJosHUxn8kdL+HoTgvJZvMUyFpd5oWSF0EyN7qsiY6e+N9J6D2NM1XZFNNtetKgsTKgQROnkYP1OGtdyvds8hgCyltQVxoKhASCOExsdmOFPaWYqVDSrMqKrjhK8UgNcEajBB5E8/PGucrnX3feNUVHA+UBVKsZkix+4FsXFZbj1CriVp9lBBpdjqG8JqjnEg3jbHYEJRixd6asWaQQZnUb+u/rjsZ5J8i6RnnKJo1EUulQMJ/dtBEHZt4MdZ364NrZqtop5eoQV0TT7sHczGqBdt9jyOAeN1IBVjUW0RIM8WqeXj5YYiiTURKbWKQ1SNX7scLCmGsq/NfcknYWO+dRTXMmgjsTsGnDVq7A0kJIXdbX3NyREE87gW3r2vmzmKlHi7qWYDUI0AEQRJAJIN72t1xPbnaqr+6EBaenh6mbKB4Af3GEfa1UGhRNn/wATVMgG4nod7enrjKClN29gPR5Z2WsO8csyEyxqQNiFbSDEbCwOCO0/3aopICILlphi6tLSLWHLx8MIPg/L96dJOoBQbyRpZTw36/YeGPRZlaNFCnCF1Dh5aiCRYbSB0wpx+6nuHA8xQqAAiLMZUzsRyjeDPOMG5/NgqoDcaiRE2E8Igkjx9cCZzPioRta3CIEb2E2I+vnjTMAd2CAIBFOFF2MyCx8emHBO6oKsKrdp1XpLQQcFKQ1WmranboJNgTc+XpgRw4YaSosYGq0EHffa9yeWCjmBRCoqgEJxRcmZvvaTPpfnGK06RrOdIAuDuB5i08t/CcNycnrsFDTszP0lCJmEqqNMNA2LFSjAqZmVa+8iOUYvVBV101P3jcQptYcJgEk2EBefKBsJxhkM1SQEU3BqaGGuGgwJhTsbxfx5Yz7L7RAAcpB1GSAIcAEhiNpvHykX3k40TcktNPPgKhqfiWsJ0qF7saIALQQLFifE+pjxwLkSxLOwfUamo8JVAI/AInVIO2/PCDOdqK9RiLGQTc7klrgbxe222+HmX7QD0KoEtI0lkY2BkAOAR1JjwAEYi5Yjak9AqqLZntEIQlOpTaqrFWUfhRSbv4/pveJE7Vb9oIZDLbNBvEfMrRLCPw73nAfxXXiu6sB3TNrIFi5ZdfGfyyRA8NsRSp92aRFQBXSmIm6t3QYahGq5III2vzjCcFwHVM07EylN3phzKqxlSNoPymd2JmbRvGPUZ/MBaekEU+6KlSIE6gyQI2IF5HIWx5yhoNbUy6GeWKnYoCCSpixMieu4xrUznd7y0U0a/wCE6Yv4n/XGTbW3zb4u8OI8o55KOXqVFBDAiNSm7NsxO7ECTa33xh2aO+oKgYhmdyXMxYTAFpLTz6thavadJlSgxhqnECOEFoAAfkCYIBvtsLY41BTpU0UsrNrYD8Y4mEgeDCDf2xUF92q/mwPY17NzSLREIBAgjaRyuDNhy5R44e/D+XjXWqS2kAqWuQNP6TAPT1x5bL1GNIqP8XUu34xxNe/kCRYCJOHnZjR2e4Jli+gwZEFgIEctMC2InF2lzBKtTLt/Jd3XpVqYGqobrE6m/FEzcgm/h4nCjIVqjnSrqAJEtCkQCw4hMRsAB8xO+PR5ZxWymWccRp1FAm3VOtrY8WlXjnVIYldTGV1DlF7faeVsGGhtaDXM56QYAprUgbggcQNrzuOnP2CfPMG0sunggnh62I6yNPifoB86U+eCZvpQwk/ylJHqcUakpEVFaQvCCTIJEwHiJH5WHPnzrLfYKg3N5thT4AFeRJg36i/974K7O0qxHCdjIMydJt6QMJcuFNIU3mxO34emvp/p9T+x10u2qeDUBaLFZHmDyOInH7GigI5phXaoDALkKZG44NvLE1aOlRBZSWKqVMktI35TpKn322xiaf7s0wACKiySCORJYkiwnYcwfDFs0WWpARQpZamoHUCQJJVuR0kWtsp8cbQirAnLdo1CqKTqALDW4UgXsTtIDalI5RiKmeYESqo4t8x+3XznC/O1aiVGCoTxEw2qSJnT1/X74EGal11qw21A8wLAgneBbyicafSvVAx3TzEmXKPcfOZM+BUKwjzw2zlYtU7pLIxOoERY3JkQwn+Kd8eX7LRlqANJRSDMGFEzJO6jnvzw67QpA1XIV2DgcSCRdV3MXHrhSg1xCg3uskLN3eobyjsZ5yefnjsJv26uthUYAbAEwBvAkT6Y7B9OXPz/AEPuNsmaYpsAZ1o8MB4RNvG3jpPng7sjMpQyz1ihUatFMt8zmwk9F1QdI20necIez2PeFmVggUoo5QeFI5XHIc5PPBfbHaKhUpHiFNaa6NuP5mZj4ty8PHFyw0ko737BQJVpioarvYWKs23K/oJ8MUqRVpokO5VqgQAlZM0+H834rXGMjm2eYIK8IMbC2o+lt/LHpPgDK95UNVl0pTLEGIBZgL9AAv1IPLFyuCcpeAD2nRTIZVVRV754ECSGqMPEkwPPYDrjy2SzzVVeTcMzX08cIx3iSZ5TseWDO0+0f2jMU6gvTVwwm0qDPoWIJ8o6Y863eaSXSA1NmVYsiyEWekkkyf1xng4T1ct2M0XtFUBVZJLTq0g+emRt5Y9QQlBamZdZThKKY+bRIHuT5c9seRodhXQ5hu6NQgLTAmo0842RfFvraT/jDtJGXukINJX06o5qsE+4I5Y0WGpNRXf/AES2FtPNNWZmAZnc3k/iJGwmwjxtGHPZzBaRVCZV1Duv4yVYlQT+AFOW/PkMIazdxTKrZ3HFAHAp/CDvJiT0mORwx7HqacpUJkBoI8xrUgR54eRPbYErYV2fmzqUEFVDbgnSDtB9Jtb9MHdlaG3u/wC8idoFNzBHXVBHkMedo1GWoFTUJMtexAuwPI25dYwy7MzSmo5QcMuYPIGVBHnIkYeR0JK6AGgcUkgi3lJX0vP0wX+1sbnTYhQdMkksqiTNxtba2FzOnACTBp6bn/5GMCIHT2xmDExMqTE3jSNU3J8DghDUD0nxPXLmj1emuorJ/gMDyBi83xp2k+taqL8tOkjLPUU1pibeI+mEtXNApT4uNVIJNoBJ26GD4b4Np1A3fHUoRqcSWAkakO2/KNsS4Ux6anqcixq5TLlgA6VFovAEji02tt8pj7YC+K6y97XCx+AW8DHLcksVv0GK/DVT9y43AzFGoCNvnGqPIL4eWFnxVnwax5K1NGNtmYBiesgiffHLh4f3tfOYMCqV9RRb6VUOYA5T5HYjh/XDHtyuDUpFgZqUqbiIsHiY82luV/fAH7E5UaFDFkAiRCgLALMxAAHFHX0ON+380moKX46aLTlVB0ju0WFJIgyCZAbfcbY3SXAKDKWbQZd2RYLVNCtc8MBjudiQRzmfHBVCswyWlVI05hS0c1iSfKY9sJK5IoZegFLmpUcgggknhpqDsCZDD0OHOeodwlLLhpZXXXBniIJIvyFgNuRxOXVdthQy+F8wq0cwpPAlRaogTpE3Av8Awz648dm6zHW7H8XCm0bnYc5v4ySbnDzsDtAftFTLi+tKgbxaJHsAB5k489nqEEsgID1KdyflJ7yR7wcVGP3NBWg0yOaBhgDKUi5FgoINudokWj7YHr5llDFnFydKkyCTBLSIkAQJAueu2BRXPcl9iSi85gNqI8bgDBXcqKbNVI001HBadRFpOwnaOdp6YUYpEnZPMpU1JUUA2g3OnYjzHURbl0wdl2dS6N81NQYknUCJXR1Bmx2ifLCDI5lTWBCwovEkyINidpnpH2w5rV27quDEU2VQCBqCl9YEjlsfNjyw3ha1WhQHRZitci7nQbmQIePT5veCeeDKue7pqdQs2lgNS6FYMF4SrS45WtMRbCTs3Mwa0iVdGEddm69QMH/ENFBTosGBVkMG29yRG95PsMU4VSfEAntymyxmVes1OpAhSDptADC2/Uc/HCZe0vlXvHKEzpMiT4kMWHocO/hvtlXX9mqCabpp/qgzHp9seW/Y3DsgnUhIMD0mehjfFRjTcZcPQGezcpTylJKIY98+pyRJYAExJA1RAAG9zOEPaid3WKTJECY/hn9cOmQdxRozxaSU5glZaB4kTfCPOdoPUcxDlDdDaQANivEJ8NjcyMRgJu2OvtBxl4/N7gfc47BwyuTfi7+vT1X0aC2nwlSAfYY7Gubt8GTQN2aRT73iAcvTDwQQrEsqr1sbsfMXicLTS2/NqM+1zOKVKwg6eFnZGgTsATeTtffGOarKE4Z1liXPrsOcTHnjpyU3zKYYAAraWk6pI5C0E+kb49bncx+y9npQH+LXB1dQDep99Hv0x5jsGj3lahTM8baqki2hQagB/vpie1+21rZnvLsirwcuFWkE+DCSR/FjGeHnml3/AICg/s6qWzVGkZ0wdXiwp7HyUe+PRZ8JlUOZua+YhKQMlUSRxxzMAMCdrRzOEX/TXs/v80ajmQqOz+BY6B7rr9sV+Oe2BXzLd2eCke7H5ZAMxHQ2/wCLxKGbFUFwWvzwDgKcrnSgaqWmq2rSxudTfM5vvAgdD5Y0LB0qKFAKsGHS/ATfpvhKHGoR8qgC/QH9bnzJwTkc1LrIgMmhvGRv4Hwx1xhTYBmQbWDRe0sNDnk3K/MNt541zFfTSKgaGLAFZsCNRaJNttsK6qaUqI1zrQAE7AqxMdJtg3L1VqqpOojUoqzAJ5SD5EE+IOIy5ZWIyDErJIj8J8wYJ8N/rhhkc0KdGowjgCAeMm8+/wBMBVMwXVQeEVS5kD8KjhA9ZHpgrsRwFN/mg2gbCY4rf7YIq1rzGkAKdUb3O287mB05HDfJUCyi41LCzMWZgPUwB7YSVu0ARppDSALnmx39v4R15m+HfYiDiLRKFIiLkapAvfbEyjpYIuy6oRNM6nUNzO8BvRZt4YJ7a7MSkTSLJ3ihfmJQmRNieA+R98A9nZxtKCoDrUoygWFgdQYRueuD/wDqQ0ZtjsNNI/8Ai/8AoMZzT+oop8PTQDb4epOlPNWsaLBTtfePMSbeM7HGtXKd9WRhIprRpF35DdNMHcmD/cYV/D7u9AJTnvKjKFg8paQx8r+WNs12nenRRtdM6TMfM6sFJ/l1THI79MZOErfP2HWhf4h7W0s1OkoFAU5Rf5gIZr7nl0EdTKVquol6rAHdhuTexiYFzF45Yv2vmSrqF0zoHmdI0/3y3xf4OySZjMQ/+EgNSp00CDp25kR4iemNsqhh2I9V8OUu7zGSpxxNTZ9J3SnLutuRZjM8ojmcAKQ2beZgS5k/jaoI1eIn0sOU4O+Ge0u97QqVXjUaNQgC8BWAW4kWWBHUnrjxmQzWl24ixOgsx3JnUx9WxlDDlKcm+CXnYxr8OZ3T2hSb8z/5rGffG3xPSFGpVoqSVFRWW8kSJt5EnHnadRqlUFLEMOg2UXufDDj46OnMVIHzqriN5LLJ+49cbSw6xV1+z/YuBatWUZdL6mLztuzAtccoEGOowPnhGTphhpeoxqMf4dgNvI++FmeqMtFgCxCVApPI2YET/MLeBw1+NXC1lpD5VpottpILTHKQF+uEsOpJc7fzxBoE7LqIFe5JAFzA3IWwkyLj22x6bIvroM2kMGeIMjVpZEQEg9QMeCoVdJad4j/yBHtAx6PNZorklUGSs1GjmTVDg+hE+mNJYVjRPZf7PWqKEY02YMvdVLhpQjhcdOjAbG+GnbXZzJkFLoVak1wfyligNtxcGRjyuZIpZwR8upWH8rDUP/E49Z8A54VVq5WsddOLK/TYqLzYQR5+WMMaMoxU1sqfX87fER5XLZru3V0LBxeORNiB5bY9D8aPTJo1QGC5imGKzEGxMjrsLYn4q+HKdCiMzSYvSmBNypay6jzURAkTJAPXCztrN68pQO5R6izfZtNS3hcgeWLuOI4zj2eX5Af9oVDoylQQCKtIHpDLNvQ8+mPL5zNaa9RlSdLMefI7eon+93vZ9ZX7PpsTek9MN5LUVR/4xjz2ede+aWAXvXjoVLEHnPrEb4nBVWq2sfAdZftalpE0FJjci/rDC/jGIwloUmUaTqtIkCQQDAI8xfHY0b+agBvXJQMQNIUGesWA8RK/fHVP3iBmF2a7X5KGiNtvvgGrq7lBNgSAPHc29Tjd3mipuT1INrFbXjl09cdeUAzs/P6aVepHESFmfwvAYR/KpFuuAsmwWqA06ZKnrEQPuMVyI/d1FJHEoO0kmCR5efnjbs+nrzCIATrqKpg8tSg/bCdRt/NAPofYVUZHsl688dVAyz4gBB7mf6jjwOUzcU1BNz3hJsZMIffHrv8Aqjm9NGjQWwJmByVQQojpv7Y8jSpj9wsKbPqkxJMqJvbYc745eiLMniveT8hC6vVhf7FhbBvaTBSAOSqCRJBIUAmeWAhliXRNyzRvvxEX+uD+1ONKbHmjW32flAtseuOyhlcwOBCRZtJN45H6xzxn2dWIUkTwqTtzhrn6e2NyhNBOAmxEzMkSeXQHE9i0lKMCSBbV4rxc+XP3wpbWBr3pFSlTG9NIFg0kqS3nckR4eGJ7NUMumRebk2HiTuegwFSrF6xc/MUJ4epE3t54PygGgE6eZbXvBZog/NzFh1HTEpUkgYnyV6iQRBYX8PS/LHo+z84BlqjC3G3Mg7EwOs6xv0x5zJiHkX0yb87R9zhj2c/7krbiqJ4mYi1reOHOKaAb1JFRwAATTgEtABMmQWgAiIj/AFwX/wBSeLMMIvppAH+mf1wq7Uzv79SSdMqCREgSwMTI8b+2GPx5XArswAM06YE3BmktvY388c6TzxfU/YKJGYNDKkU2/ePoFrNTpkID5F59FYdcJ+zz+8y5H/7AGE/xIbEeuMO9Y0qrFmMvMSIPEpkz5Rbwwf8ADChmQEfLWDE84niEchAJ9Di8mWDK3KdvvFVyrR+6VYveWII9pOGnZdUZfs9FFqubdjztSpzHlLbfzHCPPVDVCBDx1iqxteTp+r7YM7Tr95m1SnDU6CGminbRTEEm/Mhm9RhTjmyw733befoId/AJH7ZAi9KuDBkbrHM8y3pGPI0MwDXUtdSwO0SIMGJ88OPgPPd3m1EfOHAIG0oL+pVfrhd2Iw13ElRqBMdIMzaxA9zgiqxJd3uDM8oq/tBTZTNzy26eM4f/ABFV1Z0ncJSVv+xSYv8AxfQ4T5ViK5YyJpbsYPIAi3gLdJwd2xmdSmssxJpT461dFE9aYJPXBiK5p9TXjQcBRTqzlcwJkk0j5wxE+t8afEeb7yvWY/hqEDa4EKI9p5YyzbFQ8SA4VwIn8QMHpBBwG3EHPUFvXVN/e+NVFN5vnD8AZM5kxzMj3nD96wLOkgqURJubyTYbm5+mEeWUa1J2G9v9fTBwA0u5mVeB0Akbx5nY8sWwOqVNRypYTwim3K6u1vCFZR6YI7Czxo5gkfKHGrxWY3PP7mMCOhFSCAIYNxGRcTEkmxEew6YrTIExF4uQL8UcI8zvviXFNNCPomRz6rUrZWsQ2XryUM/LqWSB05noCpO+PI9uZd6FI0mBLU68ajeRpBVlA2lT+nLAVbNl6FOpfvKTKkzaBLIfE3g+Xjj1mfpHOZBnE99l12BuUNwTPMAEejHnjiUfpSTez0fatE+8BF2DVOjMUiwPeKXF5uCB5/lPkMIe06hZmY7sQ3X5lDW8L7YNyNXu6neHZVCsCbkNwNGFeY+ZhyBgelhy6DHZCFSb5hwNadYQIkf1EY7BeSypKKTTYyN9JM+sY7FiKigTl7A76jtB/CSDbaB1xgyN3Yjab77xI+jGMFrRPCvyykdd+IEDlJj3xL0f3Z31SWgcvlAn08tsKxmHZoIYKIlzpgxHyEc/Pfww4+CMnqzqk37tWc+ew/zTgJCqhHVh80sIIPr9b49L8JHulzNQgAIh0xv+IwfWMc/SZv6Uq7PHQqtRH8cZsVa53Ok6R0gAfXVqO/PC5xFSy6SqcwbQBxHfeZ6XwQ6tUgmJCzykgHn9PfGRJZ2i+9/Dr4RjWCUIqPIRbNrNbUykAFzp2O1r6eZIxDqe7pghvnIkzABk6QNxvfBQWOP+BZDXDTFrDwNvDGaVG0liLhlPkIPLrYYqwoFVf3ZN4VuXiI9/DGwQJTMH5jA5WvOre17Ymg8hh4ACB0YxNvL6Y56TA6dmInnextB8sFhRjkkIZrwQgUEiLlQI35gkEzsZ54IyTWjhANrwRIUkWg/8xjqQYhrT8oAM3vcgSfHyxrl1teIvZpA5GdQvM2jngsBXl6B0kgTbfp19cF5NNNIMQToqqS1zss6RaOQt441qcS79FsBcTqJ8Yjp0wXTkUWAUyjFpm26Jb3N/HEuWlBQtzlBj3Ii+hTyk85N9yTF8MPiyvrcNJ4qNIlY2IpoD+L3sf1AuaB1rIIIUapv0Ja/n9ME55jpTinhAAtwgDcf1YXGxi/Sf2dupItfnEt0vtfrhl2Swp0XaDJFRBxQASrKDBAn59+WMVDFbiwPhJtYT0tPTBDIe7QBQW4n22liSRHgv1wpS2XMAFKrI1Nl+ZBqUiLEhis2sVOmAdoxlkqY0OOKQIFxz3Fx08cb50Exa0cI3O8nynePHHCmRTkA6ouOYvbfxxV6gR2XX7uqtUW0wb84IBAgb/wC+NGy4SrWmCoLqJE/+4RA6GBPticrljB03naTpMDexjfULeGN84G0kmzPpMc5AEt/3ThWrCtAXKLB1HhApxtOoybjpcbiYjFUQNl3BtxI4XxE0mJ5izJ7YijqKc/y2Pj/uLY3yqvxA2BQhpkdD/mjDYGKUSUgkrdl89V4MxHEJk9cBnIsu+xtIIO9osfvbDnJ02KsYHyiQY3te9xaT4HbABQibdDflz5WmcJSCjCjkyF1lTx2U+RGoxztH1xuaMU5AgNUkGIAuPrbGmZR2UMYgTs078wLbi+IzWXbTAmQfQjcafG+HmCgevTIKvOmLSJOxid/K1vLEU6RBIgSNpYAi4Mjx3xp3RZDCjVI57giS0Ex06YrSokzqUksBB/18Yt/xh2InKNoSpxFZIgbzcGTeBAH9xj0n/TbPd3mDSf5KoKkG99xPsR5vjz1TL/uwDpBgNB3PFpIEbWv643yKujM6EFwAVPLUsE2MX1AbYzxYrEg4gR2z2W9KrUoEAkOQrE3KjbfmQVOFi0dTSTubjnvB9cer+NB39WlXXh7ykpM8iDBn/fCDKUyrEhpdRI5zJg4eFNyim9+I2jcVIkKpKgmDqIkT0DY7FaNIaRIcH++oxGNLFQbTVmdUpLqJMCD6RPS2/TA8A8ERAOzSeKCouPPDbJoUYEnYWNzEbH3ty54r3dQOSPkC6S7Cxv5dTyvjJS3GL8qiFeIgXAg2v/fWMNSf/wASoOId9UABi+neeW8fXC1cmFYgjVeBAJN7xzAGGVWuqKisGspax6mADO+3UYzxNaS5+gxWIDKwg2IM32EACB1Xkdjgp6SBNQBA0wBMSViRe4B3nxHicZ1aOmmxIsIYWn8UgDkJWcXovTCtpBhmDRsNiCstyNvGABfnctUIohA0hTpWDuZBIkgi299/9cTmqUTIuLgSTq258/LA1WgQdoHDtfz5+W2CHonQ4GoiD+Gw5zM+nrg4oDndAjNEnfVtfw9o6288VzLqSxGnVqEOVI2WbA7m255TiUyrEwoYwLtvA24dIEDbpvirKwQKysLyXFp3AW/KdN97YaaQ2bVXWVNgDxSb/hmSdgQSRHhGMsxW1EAMI0j8IPT5o8fb2wLmACVQLwiSLkTJBAudp1ecnGlQNp06WMwZiYvPDbp98NJaAa1HC09JtpsADPr+kcvPFcsoCE3OkBpgbyT06nqcadjdnmtbTxFpJJ0gCJkyCbczg7MZMiUKyxidLRIi0XPj49cRJrVCoWFDqLggWnUJ32E8xglBpAWd4LHV1BAUjy263wVn0KWOiAYECZkjn0AkX6YxFZyxcAzve0w0yPMW57YApHdookIRbTZrQJ2HrbG2bhlIVJKLJAkEbRG22/8Azi1RdTqxUoSbkHTJ33sBfYx6i5xn2xQAX5SrWUzqgiI6i8dLGPeVvEfMBqobKRqOoG5EGYXceXXljego4j1tyGk7C/OAZ/4ONclkmdzABlSbiFIi4MzPQeeNf2KpqHAYYsSRyOw0xfcXuNpw2wSB81oBCoTErJBkTJgjlIPLx3xarTDwLkrIjeJudult9jjUZc6mLoYMLsR95xbL5UlYkw7TG2q+3viW0kOhdk3QsZ/L4f6/pjarUFQCQS0R4fT/AJwRl8myBvlGnYtMXtFhzn/fGLZgAkMhjoLHysBgbt6BWhQKgL2GnTyMTtz8gTfpjLMaS0pqUnoRYC5/uPfEEwLpAYW5QTtztzviNYMvECwFtut/T6Y0Qmb1kKADTZhzsN7eFrWxfLNdwyzLRYyLASRG0YyquWQArI/NO46Gx674K7Gpa53Dat41Eja0kT54nhqHECzbqpQ8EhrhogrEiDeDIx2tXdmgrwgbWmS0+Nh9MbdsZQiBG34rxf0kSeWojptjGnR0hhpO4jlHjI2O/wBeWKTWUHudJ1jl5XBM2gG29iJxFBgahmDxQCFix4eI2Exbzxp3LCHC2AvCgE7byD48o/UcAsRaCzgmANpBvbkQOXPfAgZpUzh7lFEymoLxfMpi2oWJB++MmqEKLxJ5wY6g2mdv7jBlfKOFJAk+EXkaQTBvyuNoxGVyBS+kMIF1tEDaJj6XwWkgBsunCOFD1kXnn+LHYe0uy2AAADAbHiEjHYlzGL6OeJJJIgdR4b9DYHacYtn31W1aPFrDyj/bEY7FUiTXLPbVqUX8B6f2ca16oJEiyAHz85N7n6Y7HYWXUZic21VoEmmN5gYtUdnkaiE6Wj06YnHYqkSF5SogQ6qYsPmO07CAefvtjVcyoiOm2/jJHocTjsRRRIzloMRz8T7beHjia9JCoJZbzYybRNhy5252x2OwZUAERTUkgaiIBm4Bjadrfb0OCcr2ipPH5gAW8DYGb47HYqtBBtLMrUK76pggDcWOoAeIgjxxjm87xtGkvAgwCFH6nfa3icTjsZqKsoX18yWKl5+aDYSPRgB/zgytmwwYg7zIYWgbbTfwHX37HYqkBtRz3eKogDSJDAXtyM9b/TGjZ7vAzVAGRQQAwmbeER4HHY7EVqDNMrnhoF4Cgza8DYet8C/+pTBO5MdIG1r74nHYairAJyucENfVLefh6/8AGN1rgSymd5ESAIgbi1z9MTjsRJajiUrVUazkGbcN9QG/WT5eI5DANXP05iQYuGA5zz6z49cdjsVGIMh8yKg0hVOo/hIgtPCsdSTEYDrUUQNTXSdIhjvebxIiAbTHLHY7F1qShSlMqSDZbQAI1DwtuP0OCaWZZXBBBAMWtI298djsWtVqJjCp2jrABvFjIA6gE9fPFLGRabC0G07i2847HYzooyZiFEiZsJv1BgdPHltgd6xWIHkYHsT547HYaQjalmlEGTJmR/dsbDPKsm0EWHhjsdisqJTBszVUsSTB5gAH6xjsdjsOgs//2Q=="/>
          <p:cNvSpPr>
            <a:spLocks noChangeAspect="1" noChangeArrowheads="1"/>
          </p:cNvSpPr>
          <p:nvPr/>
        </p:nvSpPr>
        <p:spPr bwMode="auto">
          <a:xfrm>
            <a:off x="307975" y="-1638300"/>
            <a:ext cx="56007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http://dlp2gfjvaz867.cloudfront.net/product_photos/437152/IMG_8280_orig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1719" y="1695593"/>
            <a:ext cx="2172682" cy="138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561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038" y="559558"/>
            <a:ext cx="8543925" cy="736979"/>
          </a:xfrm>
          <a:solidFill>
            <a:schemeClr val="accent6">
              <a:lumMod val="40000"/>
              <a:lumOff val="60000"/>
            </a:schemeClr>
          </a:solidFill>
        </p:spPr>
        <p:txBody>
          <a:bodyPr/>
          <a:lstStyle/>
          <a:p>
            <a:r>
              <a:rPr lang="en-AU" b="1" dirty="0" smtClean="0">
                <a:solidFill>
                  <a:schemeClr val="accent6">
                    <a:lumMod val="50000"/>
                  </a:schemeClr>
                </a:solidFill>
              </a:rPr>
              <a:t>Global sugar assemblage</a:t>
            </a:r>
            <a:endParaRPr lang="en-AU" b="1" dirty="0">
              <a:solidFill>
                <a:schemeClr val="accent6">
                  <a:lumMod val="50000"/>
                </a:schemeClr>
              </a:solidFill>
            </a:endParaRPr>
          </a:p>
        </p:txBody>
      </p:sp>
      <p:sp>
        <p:nvSpPr>
          <p:cNvPr id="5" name="Content Placeholder 4"/>
          <p:cNvSpPr>
            <a:spLocks noGrp="1"/>
          </p:cNvSpPr>
          <p:nvPr>
            <p:ph idx="1"/>
          </p:nvPr>
        </p:nvSpPr>
        <p:spPr>
          <a:xfrm>
            <a:off x="681039" y="1825625"/>
            <a:ext cx="7070890" cy="4351338"/>
          </a:xfrm>
        </p:spPr>
        <p:txBody>
          <a:bodyPr>
            <a:normAutofit fontScale="85000" lnSpcReduction="20000"/>
          </a:bodyPr>
          <a:lstStyle/>
          <a:p>
            <a:r>
              <a:rPr lang="en-AU" dirty="0" smtClean="0"/>
              <a:t>Recoding of sugar in popular culture from luxury to unhealthy food</a:t>
            </a:r>
          </a:p>
          <a:p>
            <a:r>
              <a:rPr lang="en-AU" dirty="0" smtClean="0"/>
              <a:t>Decline in sugar consumption in west balanced by rise in consumption in Asia &gt; reterritorialization</a:t>
            </a:r>
          </a:p>
          <a:p>
            <a:r>
              <a:rPr lang="en-AU" dirty="0" smtClean="0"/>
              <a:t>Negotiation of new agreements for supply to emerging markets, competition between producer nations</a:t>
            </a:r>
          </a:p>
          <a:p>
            <a:r>
              <a:rPr lang="en-AU" dirty="0" smtClean="0"/>
              <a:t>Increase in supply of sugar from Brazil to world market (linked to reconfiguration of Brazilian sugar assemblage with deregulation and end of </a:t>
            </a:r>
            <a:r>
              <a:rPr lang="en-AU" dirty="0" err="1" smtClean="0"/>
              <a:t>Proalocool</a:t>
            </a:r>
            <a:r>
              <a:rPr lang="en-AU" dirty="0" smtClean="0"/>
              <a:t> Program), 8% market in 1981 &gt; 21% in 2001</a:t>
            </a:r>
          </a:p>
          <a:p>
            <a:r>
              <a:rPr lang="en-AU" dirty="0" smtClean="0"/>
              <a:t>Global over-supply of sugar and long-term decline of world market price</a:t>
            </a:r>
          </a:p>
        </p:txBody>
      </p:sp>
      <p:pic>
        <p:nvPicPr>
          <p:cNvPr id="2050" name="Picture 2" descr="http://conben.typepad.com/.a/6a00d834520ed269e201538e768626970b-32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900" y="1810011"/>
            <a:ext cx="1994879" cy="149616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TEhUUExQWFRUXGBwYGRcYFxceIBscGCAiHBwcGBggHiggGB8lHBwgITEhJSkrLi4uHSAzODMsNygtLi4BCgoKDg0OGxAQGy0lICYvLDQtLSwvLSwsLC4sLC8sLCwsNDQvLCwsLDQsLC80NCwsLCw0LC8sLCwsLCwsLCwsLP/AABEIALwBDAMBIgACEQEDEQH/xAAcAAACAwEBAQEAAAAAAAAAAAAABgMEBQcCCAH/xABNEAACAgAEBAMDCAYGBgkFAAABAgMRAAQSIQUTMUEGIlEyYXEHFCNCUoGR0XKSobHB8BUzNWJz0hYkU4KTsjRDY4Oio7PC4SVEdLTx/8QAGQEBAAMBAQAAAAAAAAAAAAAAAAECAwQF/8QANREAAgECBAEKBQIHAAAAAAAAAAECAxESITFRQQQTImFxgZGhscFSktHh8DJCFCMzwtLi8f/aAAwDAQACEQMRAD8A7jgxywcXfLZTi0LOxeOUiMljYWfyLpJ6Uo1bdMRZDikuVyXEsvM7GWLTTFjY+cKEGk3Y07H78AdYwY5lmnmyuZ4WiiSVxA2qMORrdlN6iTVBjZJ6AE9sbSeJ2ny/EI5oWhly8T60WUbgoxGiUL5Tt1o1sd+gAc8GOXZ7j+ZSLhq5eOTlyaWozqWlYN/Us5UEdrYgA667HDNnfFM3OaDLZTnyxorzAyqoQsLCBqOtv59aAa8GMzw5xpM3AsyArdhlbqrLsQf56VhF8auBnz8/OYGT0KITETo1V5tdfWvV03rT2wB03BhH8K54QZTNyx5kZyGJWkiViwdQqs2iQkWtgCtvUgdsXc74x5eRgzfJvmsq8vmVp1Xvq0b+z6DrgBrwYWOKeJ5BmjlctlvnDooeU8xUCg1QBIosQR1rqPfUXDPGLTZbMTJlZC0UhjWJTqZyKotS+TruPNVHrgBswYVOE+K5Wza5TM5cQyOhZCsqyDayQ1AadlP4Yj4L4wmzM5ijyh0JK0ckvM2UL7JrSLJo+Xt5d99gG/BgwYAMGDBgDn3yq+1l/hJ+9Mcn8J8JeDU0mzNpAA3oC+p9+OqfKyfNlvhL/wCzCGJPhjJyaxJcbA1piOp7jp/PTFVCS1MaHux5cE/Vuuu/81jZ8McHadi5HkH4fD4YzvcskfuU4eXrl6rBOpjdV7vXGgvAgAbaye5w1wZVV95+G34Y/Gyqm7rFgYCcHjYgdAOp64r5jh6gBQSa7kD78bT5SzSGt9t+uI2TSaYb+7fEXJsLL5UoSQur30Pv2xWzkin6pWtqBP7B1+/DWyrjKz+SUk2L9Pj78RcrYUOPZVZKoMrIB51cr0urGkhvq79dz0x+BQVULpAUaSAAKIJ6bbbG8amZ4MxGxojsSe3oe2Is/kShGgX62ehHXc/ztjaVXFGxCiV+X5PQ9j6ffjD4k5L/APzjcy8R9evY+/07bYwuKbSEDpjFkmez0Tj6D8ANfD8sf7n8Tj59ljpq71j6B+T4f/Tst+h/E4tS1AteJ/CM83E1kRCctIYnmbUgFx2CCpbUfKB0FW3uxJ4v8Jzz8QjkiS4JOWMwdSD+rezakgt5AKoHpjoWDG5Ar8Y4VM/E8lOqXFEsod9S+UsjAbE6jZI6A4zn4FmObxduXtmYdMJ1J5zy2Wva8u5A81YecGAOd53gWaXLcMKwF5Mq4aSIOgPUHZr0npWxPUe/EXEOA5hczJmPmZnXMIjGNcyY2hkC0VZlZRILvcfdXfpODAGH4O4SctlgrpHHIxLusZcrqNDq7MSaAB3q+mMziZ4jBmpJIo/nmXkUVEZFQxkdasdCbPQ3Yuq3b8GAEHgnhnMOOISSxpljm4jGkKkEJaldTadrs3t3LGhdYy8zwfiEuRgyvzQLyJFJYyx24GqiougBe9n0oGzXUsGAEXMpNDxSaTKCLMNNGgliaZUaMqAA5BslKroD7XbbC9wfIZmfIZ1YG1SfPWL6G080ADUqNewJIbr02746DxvwrlM2weeEOwFagzqa9CVIvr3xocN4dFl4xHCgRB0A9/Uk9SfecAIXA/DkyZ7LTpkVysKq6solR2BKsNUhJs2WAAGo7Wauhv8AgPhU2XXNCZNBkzMkieZTaMFo+Umuh2NH3YaMGADBitl+IRu7xq4LxkB17ixY+PXqO+3XFnAhNPQMGDBgSc3+V32st8Jf/ZhDy/mYKo3JAF4evlgPmyvwl/fHhIy40yICDeoWO/XGclmBj4RwIyylHZ41CB9gu+9Abgj39OhHrjanzawSGAZiVNMay2Vy9FSxXb6PVYK77dxjzw2VluXSX1RyPpFAsAVCBQTVlFXuBZ698InE8rzTPLqojUlWHIaRm1ojMAVKu4TV0FMACCDi3J6Mal3JnXyifNWjFLTZPPjw3G3h3GpMxCkyyTAOL3WPbqP9kLGx37jfFqDNAyGP50+sLqICxdNTKaIQ3RXf0sXhY8HzcrLK+qaVQAFRUQnckLoRRYuwTqY169SV9cmz5uaRAVeTXSLpPLm+kIBZgSQDGxJQ1qoWRjWPJIylLPJdZj/ESssl8q+h1XgUPPjMnziZBZFVCDakqw9jfdT0xiTeJIFClc25DyPFqrLjSYwSxJMYOmwBqFjzL64g0E5OVAHa+aAqNpLHWw2bsb74Qol+hyyrqUiMAnoNLs4VtQOkbhtOsGwwNEgnEU+Twk31Pcl15rgvlj9DpaBn3WdyOxqI/A+xitDmg8kkazya4mCuNMfUjUN9G+2POWzQGR1wJoVcvriVu1JqQHffthQecxRTPHJm0KoZlZljWNpJN920/TszMOoqvTYYzhyVSvmHyiWy+WP0GzOkRo0jyyaUUsaWO6Avpo9MRkgyFOc+sLr06UuiSLvRR3HQeo9RjH8aZ9hlio1qW6svShsQ5roSwATqxodN8YHBmdMyBGwkI8jatdBVYhh5gxjuroMKu6NVhDkqlC99w+USXBfLH6DXmdRWQE3pNb9SD0NAetjp2xg8TQKyiqNdvicMssNgHsSwrfqPMtnsBTfjhX425ZwaqwNvxxzweRpyqKU7rRr7PzRnfWOPoDwB/Z2W/Q/icfPoGPoH5Pv7Oy3+H/E40p6nMMODBipxbmcmTkmpApKbA2RuBR9ar78bFW7K5bxG0yhgpIDMCQL3IWroe6x+OF8cdZsxEUP+rsiBth7Uys6knqKCKP8AvMU42mnlyjmQoZVzDghVtYmMZRVsVenTuQep92L4NzB8oX7c8/dL3GyaZUALEKCQoJPdjQHxJNY9LICSAQSNiAenff02N4Wvn00ayIZC5jzUMYcqllJDGSGAFXTkWAMVXzEkBzsiyM7GeNFBRT5pFjAalALFVago60O5vDAQ+UJcO3q1+g44MLHC89KJ41vMyI9hzNBo0EAkMrBFABIrSfUVhjy8ZVQGYuftEAE/cABirVjWnUU1dEmDC1k89OiySHQ0S5iRSCWL6TKVsHoAt0ErcDqOmPOc4sVzAa420yCHlguzASMqlmYHQjXRphdCrBNYnAyn8RG12M+DFHg82tGNVUsy9SfZkZbsnvV10HQbDF7FWbRd1cMY3Fs3IuZy0SMFWUS6rUH2ApFft/HGzhd49GGzmSDXVT9CR9Ve4IOLR18TKu2oZbx9UW+HcHaFSEl9pi7MY1tmY2Sxvc4i4DmpWnzSSPrWN0C+UCrWz0xc/o+H1b/iyf5sZnhhAuYzoXoJErcn6nqTZxOqZRrDKCWSvu9mMeDBgxQ6Tmfyxe1lf0Zf3x4UHPkU6jZcKp6ketfCxt7/AHYbvlk9rK/oy/vjwqTyIyQhQdQYsx+OkAfsJ/DFJLI1oJY03wz8M/PQecotSoq7KsTAD3Wv5YzuMZOOTy2p1kE0ws6SGG97br27Y3crBUo/w2/5lwqcS8JGBKSVtRUfXO5AUbkWVBo7D7RoDE0rZtuxNVtqPZ7sseGOGCFNPWmY2ECiiSRsNhtV13s41v8ARZB51TQQpAYfVDMWJF2LLMTvY7V1te8O8EljJY5iS2VQ562yoqavMTudPUAE7b7Yu8SGfmsNmNIoikVgPaaiGDj6hHvBHU99Fa7eMy7i9wbJGGLlSOJTblnqtWt2c7dva7fdirnOB5cxJGI1KDSuki7VAQF369e+/vxiQ+GJwdbTMzWhZtJBJTkWWIa9xAf1/dvdgymZOXKc9lmLmnAshLqr7nRvf2t98RJq91PVjuNr5tS6QtLVVXaumFFvBcY0APKQhUm5GbUqG1jIJ0gAhegGwr34sT8PzQcM013yy4IFEo0bEgH2fZYD0DD0xHwuPNIVDS60WMJXW2HVySCSdj3712GK3wLozJ14F/ifDFkj0sAK3WwDpYdGr1F//wAxlP4fUzRydSunYqvVCSG1EWCSQSB10jriNsnngvmnBpa6CybY9a7gqL/u9MechDmdSF5umjUABvpWmFkfWfcnbYdsQm4rKaGvA3Za5TdbDFhXU0br76rCzxGaPnuTvVUCNvf1wyR7g9/McJfGGqbTQFADb9l/dWOaDOqvmn1P1X28zNMl2fWzj6E+T7+zst/h/wATj53Jokel4+hvk7/s3K/4f8TjanqcYx4MGDGoMVvDMPJlhtwssnMJBGpTYICGtgNIA92L7cPTmRybgxKyKBVU+m72vbQK39cW8GJxMoqUFovxZmdNwZGLklvPLHKdx7UWnSBt08gv79xiObgaM0xZnKTUWj2oMoUB1atQICDvV41cGF2HTi+H5+NmZk+ElXDvPNKVBChyoAvuQqrqNd2vF/LxFVClmevrNVn40AP2YkwYN3JjBR0MmPgKBieZKUMhlMZZdJctrv2dVA/VuttwTZx+ScAU7c2UJzOaIwU0htfMv2dRBbeiSN9qoVr4MMTK8zDSxBksqI1KqSQXd966yMXP3Wxr3YnwYMQXSsrIMU83w1JJYpGsmIOFG1HWADYrfpti5hT4p4q0ZhUBK8vm82MqLbSoMWk/3+1eu4xaKb0M61SEI9Pdev4xm+ap9hf1RiHJcNSJpHQUZCGb02FCh2wucR8Sytl5nSOSF4WUHeNtzXlZT2OqjW4/ZjeyedlZwrRAAL521rYbt5NyAfeb93fEuLSKxq05Ssl5b3XszRwYMGKG5zD5Zz58p8Jv3x4RsupOlh126e7b8cO/y0e3lPhN++PCFk8wQD33/eMQ9TSPRpye+Xu/bxOuiBXFnrWxBINda2Pw/DEGY4Sn94/7zH+OPGSlLgFPT+bxNPmypAOzfnjCSV8y6q1ErKT8Txl+FoOoP6zfniU8Mj9D+u354nRtXXbEtAbDEYVsTz1T4n4srHhaVsrfHW354iPB0ruPvb/Ni8kgHtHa8DzKKrT0PXpiMKI56p8T8TMfgkPcMT+m354iHBYyPZK/7zfni5mM0B7h2xnTcSN0MMMdiefq/E/FnpuCQ72T8NRH8cR/0fll+rf3v+eKGYz4sLrFmwBe5K+1Q7139MWcjEL1SbjEYVsTz1X434ssnKwBTS0Nz1P398cw8R5uMytIq0AdKjrq95/npjpmfgTQTZUVvf7cci8QKOewU2jL5R+jv+2v24tawptzk03fFl36rzSKUb4+jfk7/s3K/wCH/E4+bkOPpH5Of7Nyv+H/ABON4qxzDHiHO6uW/LID6W0lugatifdeJsRzwq6sjAFWBUg9wdiD92LEPQWOCZlkmRJWzMbsCGSanR3q/o5V8qkUdhVjtiQZ6T+jo5NZ5hMdt380qqfxBrGnk+BRxsrapX0ewryFgm1eUetGrN0MQjwzDuLk0atYj5jaFbVqtV7b9um59caYo3ORUqqjbt472z/5b1K3KknbMSc+SIxOyRqhAVdCg6nUinsm/N2qvXFJM40kWWDSZh2MCO0cApiW+u8tigaIAsdz8J+McMdpZCMuX10NSTlEYAUBmE1DVRvcA2KHuxey/hxQkQ5kiukSRM0bldYQdD95NHqL64m6sVwTcnZduuefh6+hkwZqZoYU5siE5xoSx0F9AVzpYi1LbVqHcA9sM+UyeivpJGAXTTtfe7Jqye130GK+X4HCgUKCAsvOUaiacqVPXtRO3qcXeT59dtenTWo6et3p6X78Vk09DalTlH9Wb7TJzs8iZlm1oEXLs2l9QFg9S90u9WdJ2BxlxcVeLnMKYtBLOWMEsYLxBems3ItMB7go33wxZ3hkcrW4J8jRkBiAyt1DAdfUHqMV24BEdWoyOWjeIlpGY6HqwLO3TqME1xKzp1G+j7lbN8RmgZuYUcGGSVQqldLRlBpJs2DzBvQ6H1rE+VmnXMLFK8bq0TvaoVIZGQV7RFef4/hvbz+RElmgW5bxgNekiTTYYDqCVH7cZ3COFOs3NcadMZjAMzyk6ip6sBQGnbubN9sMrEtTUrLTv7/x9xu45/4qkVM7EC8rlFklfSINSLW2nyCyqqT5rIABBB3x0DCpxbLGHNZeSOOSViZ2ahZLMqqoZqpFGygmgAPicTTdmV5ZFygu1eqFrNaTl82wYyAyjRI0TMSLj3MoACk9CCATWGbw/lX+eZiTdFqIbQ6A/lawA1sKNHY+l4owcKMeZSORXmBgLy6L0mVpS19QNjdXvsMa/AIGGazTaJEQiELrLb7NqokkHt32vF5PJ/mxzUabxxb369pP3GHBgwYwPUOW/LUabK/ozfvjxz7Ljy7d+uHT5ZsyWnhUeygdfg/kZv8AwumEbJsbAH871thFXzNKjthj1ebz9LeB2DgU2mNNXTSOnwxrTQMWDCmUVZbTRH3/APxhc4dxBI8pHJI2ldC2TZ3NDoBe5OIs9xcPEZUOpRdbEXpsUNQF2dgehsHpilnrYqNkmejjFAKx9w2H54yGzF2x6/z2xgcO46kpYDsfKaPm2F0ehIJ7E9sQz+IBzhDGNTWQ/bQAoa7OxHmUV13PocQ4SvaxORuSZzFV8+eyjvvWMHi/HOXZKgmu5bua9kC2FWbB+rXexJNxUogdbI1KKprpmCmlAuwDfTFVTk7dYuibimdaON5AC7KuqgD0HYV3rp76xncH4gZYw7FCxZvYawaJACm/Nttfc+mJMhKZ4lVg+hk2kL1qBO3mD8y9NHeuvXF3hHhiGIqxCE9I25YDIgFadXVu++xN41wRinF6kYnqIaxz6hIxlH0rEjy2pbVYVLC6jp2FUd92tbdeM8LeaM2LiVXfZdTGRBtsR0F7VuT7hjaiylkkDfqTXUdOvf78XMv5RVD7+38/xxd1+kmloRYV/lId44YUiYuG9tiN/UdAB9/pe2+3KsznGaXU25DdPcD0x1vxhIBCT9mj27dwOuOPZj+sevtH9+MJPFqE3FprUuBKYgdv3dv2Y+kPk5/s3K/4f8Tj5tTcKRXSv1dv3Vj6S+Tj+zMr/h/xOLx/SWqpKo7aarsea8mMmDBgxYoGDBgwAYMGDABgwYMAGDBgwAYMGDABgwYMAGDBgwAY/GNbnH7jM4/OvL5RYAzeSro6SQJCD/dQk/hiG7K5enDHJROWfKw/kyTtsZBPJvsRrMbAH9FSF+7CPlZlA1ahYNbH78fT2DF4uysUqdKblucW4afnmRKa11RkrY7eXoTfUq3X39+/5wvKk5QwZge0CLDb+bf08pBPv6D4Y7VgxMptqyCOK5ThQiI0Bqo/Z3Jq2JABulAroN8S5jhGudJwSWRNKjSnc+bcgkGjWxFC8dlwYpeV73Jutjk8vCw6kOt9BuRtpbUNiKu8K/FfEGXybxwBQxWgyhxSIuwF932G34kXj6AwYtBpfqzWxDexxjw/4oyc7supUYOFQOy3Jdbr8TYrft640Mx4ggZpF58f0N6xfs0N/iBdWO+3XbHV8GIkoN5K3f8AYXZxLIfKDlJHZOYYwPZZwAG9aN7fBq/HGfnvlQhSQCKPnR1ZYsU39ApWzt32x33Bi6dJO+Hz+xGZ8k8f8TzTx8uRxSuZVO2rzDygkbbA/wA1jIjzA6lh+OPs3BhVmp2SVhY+RMtOpRgGG3m6j4H94x9K/Jq18Lyh/wCz/icbHGlPJZlBLJUigdSYyH0/71afvxcRwQCDYIsH3HGS1aNp5wi+1e/vbuPWFfivDF+daw+YH0MktDNZkJrQpp+jEmitz5ao3uDhoxkxeIYTNNCzaGifSS2yn6JJiQ3sikfoTdIxqheJMhfk4/mIURZHi3WFjMY2CoJEkNSapgLLRgai63rAq6vU4pxuSOGB2MUBkTU7OruofSCIlAKsWYk6TVnQRpJIxYn8SwhowLOtmDEqyiMRrrZpCw8g0kEaqsGxtviZPEGXNASbkla0uCCoUnUpFoArq1tQ0sG6b4AxI+LZiJZHLq0erNlQY3ZlMTnTZMgDKBY00u1eYUcQZLxPmHUtcehI8xIzLEXLiIRNHoCTFdxKbpmDaRRF7Mc/HIxl5p1txCjOy0VbyLqqmA6joehsHpiOfxHAIy6tqpqICvYqizMNNqoRg5YitJU/WFgLmR8YSuPO0KKJHVZDGzCXSkMixxiORgZG5rgaGkvlEhW3A/V8RZiNVUyROxlzAt1oOyTFVgB5nkbT0oO1UQh0m2XO8cjiiMrBmUSrF5AWNu6xg0BfVgTV+68eJfEUCu6u4ULXmIbzHWI2CbefS7IpK3RcA1gDBz/iXMxctmMWh5ZhSxMX0xShFRAZVEjlAxpSXJrTG1HEni3OTrOEjmCX80KJRsk5yNJG2cFk0MFZa6MLIvfdk8RZdVVjJQYkC1ewVbQdY02lOQvmA3IHU4tZrNFWVFUszWasAaVKhjZ7gNsO59OuAFLMeKp0kijJjLmXQ30RAZfnBhLJc2qwg1EKH07FtKsMXslxaReHwyNNGWJCyzsvkjokMZF17FSNBthTbmqIxo8S46IlVuWzAtIpFqKMasx77+wfuv3Az8L4sszOgrUl2N+mplB6Ud0PT9l4AXZfFEwJoxWFtY+XIGlXk8w5hLa1iDnRRX6pGq2XFheMZtXpuVIBIU0pE6lry5nGljIwHnGnobv1xrDxFl9/pD1UAaJLbXq0FBptw2hqZbB0micWspxGORmVGsr12IsdLUkU4sVqWxYIwBneFuKvmFcu0bgEU0Y00SPMjLreip/vXvRUEb7mDBgAws8f4/lop0SWJ3kjIZCApALCrFsN6wzYX+I8Mj55mYAsQALF0AMVnoWi2ndFvJ8cWQWEkUerBR+Hmxa/pFPf+z88KfifjoycSy6NYMiIaYKV1mgdxv8ADGH418VjKRBg0ZkLL9GT5mQmmKgGx66txtiYwnK1uJGR0P8ApdPRv2fniP8ApyP0b9n54R14nrUMh1KyhwQDurCwenpiRMyoUuzNQDHygX5BZFE312v3jGWKV7FrLUdf6cj9G/Afnj8TjiE0Fe/gPzwp5LPQyRrIhOkrrAI3IIJ/Z0+OJfBmfE4WTToIaRHXVYBjYq2lqFg1Y2HXGmGfErkNB42l+y5+4fnj2vF0Iumr18v54xfEvFYspCzyPpQEaqs+0aAodTv0G+FzjHiVI2yyqA6Zi6dW3AoENprdADu1ituuCjN6E5Ds3iGMGqf8B+ePA8SxfZf8F/zYT/nIaiCDe9g7Eeu3XFGDK8ySUlpNnAFSOoA0IdgCB1J/HGEqsk7G1KlGV3J2SV9+KXVuPv8ApLF9mT8F/wA2PLeKYvsSH7l/zY5tlM3BJLPCrTB4G0sDLLvvQKkObF7eoxfbIJ9qX/iy/wCbEylUi7NDBR+J+H+w6t4whBrRLv7l/wA2P0+LofsSfgn+bHPuIMkEUkrc5gilvLNLZA615/TevdiLOzwRoryyyIpZVB5s5FvuL3OnbuemJUqr0Qw0Pifgv8joMni+EgjTML7gJY+Hm/ftihwXxPFl4VibnSFbGoqgsX5RWv6q0v3YVTkU6apP+LL/AJsRZLKFlJrVTuoLeY0HIFk79MVU5OWZdqKovBLK6vdJb24s7JhezvhSKV5jJJIUnZmaK1C6mgGWJBAD/wBUDtqqzfYYYcJnHspnHzGqJXLpJI8LMU5Kg5WRIyR7V85yDsTTG9tNdJyGmvhOIxtHI7OHDqx0woWWSPlEHlIg6Wb62T0FASr4cQs7SySSl0kjctoGpZAikUirVCMdO7N7qwcwmf0qyHMsAzkRssSknQhUczmsQNYcAuGWy1qV0EXzFmmLKTmFJlGpg0QTRzthFXmH0OxNA118++ALuW8OxiCeDmFhMhjZgkCsFKmP/q41BPtGyDuT0Gwr8Q8JJOjB55W5llmIhIYMqoPIYzHYVRTabBLfaxj5DIZxc28miUamRVYGPQY1zmaZhJ3P+rSKRt1b7W4k4Dls+kSNKzrIvLXSxTQFGTTWWVe3zrVdb2NtibAZJeCKYTEHYXIsoYabDI6yCgQRWpRsR0xmHwZE05nM0jPq1b8r/bx5kKW0a2AaJUUMTpTYeuKPA802ay2cVJJZQYgilpImOt4rYK8bFRuwPXa9vLpx4h4bnE575fWrvLaCQrpI+YoitKNyazCKCevl9CbA0OM+HZmYCBwqSFuczOAdLSCSgnJfWBbAUyHc7mwV3M5kg0iOSvlV0plu9ZQ7bivY++8ZXDosycvONUok6w81VBDBQaJWRyycy7sj6wHl0nGc2TzkxAk5qJrilAuKxzZEkZDV7wBGS+4k2JIsAbWY4EjhEYodEjyVp2+kDrst+U05pvcfU4scJ4aYbtg1qoNJptgWLMdz7Ra66D78KMfD862agaVZDHFP5Wtb0qc/GjMQbYct8td3sxP2sbXhpM3ok57SauWntpGKmpuYUYSNqBOnbSqChXVgAPXCfCEcEgkEsjtabuI7blrIoLsEDSMecxLMSSa6b3b4J4fTLMSjEitKgpENK2TWtUDt2HmJ2Ve9k4vCpM6iKZEnfZgd01FmRaOgudADhh7bizsdNVnZriuYE6xI8r5gariSSH2RlCwBBso/PKnW61bC9igwB0PBhO4JDnDOOcZhAvPI3ALbZcxX5mc7merN7b1suG+PoOvQdev3+/AHrGNxKT6WrrYY2cLfibK69aqzRuyUHUixYIsX3HUYrIlHMvH2cmeSWDWrDmxmJQ0dr5G3ZSQRvftdOu21pXHJxogRDKYoyEbVyx9Ipr6OX69KNIPsgBcOa8L5c0UTRVFEzEO1E5huVrZ5PtMrj9pHbGT4nzTLOrhygVYonAUHyOGkfYjofKNvd7hj04Tikora5m0NnA+JTOPpYDEbFAyI+oEe1Y3Hvv12xk/KXrSOF4pOW6s210TrXTYP3VXvvtiz4cZzko+WwWU5dQjMLAYLQJG97j0OMbiGTmjmTmSc/NSwys7strEijrCu1Ggyg7XeOWjBOq3twLPQpeEczNBBGwSVYzmI0fUw0ScwgNpTsQdJ1dxe++HPwRmCuXFdTJPfxMz4X/C/CkclVLiONss7KdRHOTUXBvYb0LHuwweFEJhbT1504/8AOf8APF+V2UXbqENRU+UOPMy5yFJafLs68uNGonbzs3fy7+Y7Udu+KHHo1XM6XCFdMbRqUZ3KFRpiiivTp1A9ehPrjW8acEJz0DB35s8gWrICxxrUlegIP7/U4yeLJIRJK5PJXN6VGkGVgXp9LjfSCGCgb/hjSlhcY9hD1G7wNwhoIS0w0tI7Scv7AY7KB29SPeMW85xXkc4quqR5dEabAFxCrDUxICjb17bYy/ATaoZCGYwmd+SGuxGu2170T+0euIfHMdQu3Xl5yFv/AC0Bv8ccc4J8pUXv7HTSf8ufZ/dEyuAnMw6liybNM9NPPPaAsx1Uu4tbJ6HrvWGbgnHDOZYpE5UsLaXUNqU3dFWr3d8ZGjMfOl5vEYyuu1iUoC6k9GQUNx19o4q+D5uY+bnHSWcgfBbP7nGNq8Yyi216nPG5e8eZ948uY40DJIriRyfYCgGgO5IsD31hNzXGZZodBkEkRbUUCEugZ6EesghPLfm+6yManjqN9R5ralbbLRLq67apJfUr06nr2F4qeIdZ5iyIhP0cZlLFEDRoZGCqD5j5j126d8WoxSgiJPMd+BZ9JFZAzB4qRlZwx2Ao6wTrv19dsXcgzaWo0OZJ2/vt78LXgqOI8wxlGcN5qh5ZUMNgLJOg6bHTocNXC47Q9P6yT/nbHBXio1bI6af9CXbH3OtYMGDGpgGDBgwBBnc5HEhkldY0FWzEADUQBZOw3IGP3NZpI0aR2CoossegHqcI3yopKE1qWEdIjqaKORKjx6fN5WBDWa3BA+FPO5CV8pmEK5ozlX1KxzJDu5LXGiOYNB1bbmqo7jAHSImBAKkFSLBHQg72MR5zORxLqldUWwNTEAWdgLO25wv+Howk0l81jy1olc3SgblGaSRgzWdQAVSAT1vC5xqFyr5hmmRp83AeWYpAFSOQJH7S+1Q1EDqTW9bgdKxDlM2kq6o3V1si1IItTRHxBFYVszmZkeMCbMU2biGqSOJQyMrakQab07C9QBsWDveLngD/AKH/AN9mP/WfADHiN8wqsqllDNelSQC1ddI71fbEmOf8Wzk0mbLLC6z2cvk+Yo0ruDPmDubGmqIBFKO71gB4mz0aSJGzgPJq0KTu2gW1etA3iesc74Hm0V5OczmY5nMxowizZ1AOSyxlCQF8pOgE1W/TDN4DWsjFswPn2bUD7bdm3A7j3YA38GDBgAwucXH0x27D92GPGJxKP6UnqSAB+GKy0JQtZzKhibAJUGiR0JFGj7wSMK3GOEmTVLE2iegVYgEalXTRPZWWgfgDjx/pVmHkRSCEabMjXSaWjiDFVHcFSu5PXEGS8VLUCOkjl1g1ODGKackLa7X0JOkbY35mrDQi6Zu+GchysvHFYJRFUkdyBvR+ONifhiS3qUFjG0Wr6wR/aAP3A4U/Dfi2NwRMBCVDMXPljK8wxgqSxPWgbre6w+ZDi+VSJ3ketPM6g7iL2yg+tXrjN06im3bMm6sY+Z4H5GEWqJidXNTZg9BdR7GwACvQ4peEuHS5aDRPRkMkjkqQQdTXf39a9+L3GvHWXjWQqjkRuqH2LJdBIKLOAAAfjeFzN+MrYlAugxwOrMrEnnvpIZQw7D8fXGjjVcXF8SMr3GzMZGN3SR1BZNQVu6h/ar41WKXF8gCI9PVZkdj7kN/h+eMnLeLU+kMqNEFneEEiw2hS1n7JoHbft640ZuKxCKOWRyschQA6TY1i11D6v5nGOGpCSyLXTRPAqqKQAfogCvgANt8Y+fyqTLmoZGoO1Hpf9XGQRfcEA/dj1mfGOWWJXhBkBeINs1hZSQD7JLN5SdA36eoxWz3ifL1zFjSReQ03ssGOhglEFCAL6knb0rfEcxWupLU1pVIRUlLRq2Xan7GJP4KyqxFEAWQjySlmLBh0Jo0NxuAO+NrgXDosvCkSuG0jc7C2Jtmrt8PQDEycYympEOlXkVGCmJtuYPKGOmlJ3oEgn78SZriOWjlSJgokfcKIydrq2KrSi9rNdDiJuu+jIlcxqr+RV4zkxLE6hkDlCEY1sTX30aANYzs/wvXFpEqq6yCYSabGuyWpT12YgX6DE83HsoVJ1LQXVtG241mPYadyXFUN+/TEcnG8qFV/quSoPKfYq2k6vL5fNtvhHno5JB8x1+RL4dyQiDhpC7O5dnbSCTQAGx6Cv242uFsNLdf6yX/nbFDhmcy8pdU0s0bFX8hFGyKBK0ena+xxfJrYCh6Ywnjcrz1LOVNU3GF82teq/wBTq2DBgx1HKGDBgwAhfKXBJLGxIKwQNERf/WySSInT7CRuRfdm/u7n9BJFnocvHqZFykpUMY2oGZSANakaV1UNrArfrbtnsmkyFJVDoSCVPS1IYfgwB+7HmXh8TOZGRWcoYiSLtGNlSOlEjcYAwfB2WCS57ygHnqp2XoIYyB5QF6seg7nGBxUFlzJdpDp4lCqjXJQW4tlW66k9Bd4e+G8MigDLDGsYZixCjqTtf4AD7sSZvJpKAsihgGVwD9pDan7iLwAlcPjE880iSHlJnYqMzyjaKGnRFfo/MLAjbvZ2AxsfJ8f9TFdOdP8A+s+N/MZZJFKOqsrCirAEG+tg9ceclk0hjWOJQiKKVR0H89cAT4SVEb56eRcxmMw/9XyoUoRhesbT0Anm3oOhO16qvDtjyFHoN+uAOacPRHi4RLJLIdevmOZ5vqwvZB1eTcdVrb3YZfAcwdc0wkaRfnUioxkZxoAXTpYk2KPW98MEmRjZo2KC4iTH/dJBU0P0SRiSGFUFIoUWTSgAWdyaHcnAEmDBgwAYyuJRW12PTGriGXLKxsjfENXAn5vw9EE1VGNOrSAi7F/arb61711wm57w7E0sUnQQ6QqqIwByySv1dSi+wathjrUnCYm6gn/eb88Q/wCj8H2T+s354Ypp5MnI57wvgUSEFY1Hl0dyNOrXVEkHzEm6xLxTgMckvMrYo8bJ2YSAA9/LsD0637hjoEfBYV6L+0/nj03B4j9X9pwjOotGMjlg8HQ1p5ZA1a71y3enR7Wq/Z2q8Sw+FYgKEfQRgeZ9hCdSb32P498dO/oeL7J/Wb88fqcJiHRT+JwxVH+4nI5Lxnwsskbxg6BJMJpb1NZ31aAWGgt67/DGtxTh0U8BgdbVq2BIrSQRRHTcY6JJwmJuq3W3U9seRwaEdFr4E/niG6jtnoLo5d/oxEoIVSq85Z6v66dB09n3Yzz4ZiUFfNRjeI+b6sjGRu3Wz+7HXn4DCeqn9ZvzxC3hjLnqh/Xb88S51dx0TkCeHozKsvnLKEFkg2U2ViauwPQgH0xbz3h9ZpEkctcZGnfbY2DVWN/Qi++OrL4ay4+of1m/PAfDeX+wf1m/PFP5t73JvE4vL4RiRHCs2pgApYs2kK+sadJUrv3B/HFZPDMelA7OzJfmBqyz8w7HVVHvdkdcdvPhfLfYP67fniMeEsr/ALM/rv8Ani2OtwZHROZ8PyyxghboszGze7ksf2npjQsHqcPw8KZX/Zn9dvzwHwrlvsH9d/zxk4Sbuybo28GDBjcoGDBgwBT4vmuVDJJdaVu9Or/w2L/EYxxx50kkWT6Wp/m6JFFpbWY+eAWaUqw5ZA1eUA3dDfF/xPGz5Z40RnaSkAFbau7EkUo7nEY4D9KZOYd8z85rT/2Ay+i792q/urvgDwviRSqaYJmkcyAwjla15LaJCxMgSlYjcMb1CrvHiXxSgjilEE7JKE0kCP2pDSoVMgbV7gD19xqtxHhkkLLJDzGfXOdSRo1LOwcoUZ1vdVpgdiu4onHjh3h3MKuXbnIrxQhAjxcwI5vWwIdbYg6SfQGq1GwLmV8QEytG8T6ee0IlULoB+qpttZJ+0FK3tYxpcHzPMhVydRNi9Om9JIurNdPXFb+htq1//cc/2ffenr+3FvheS5MSx3qq96rqSen34A/OLcRXLxmRwzAMi0oskyOEWhe/mYYzIPE6lwrQTpUohcsI6jkaiiuVc6tQZSCmoDULIxpcXyHPjCatNSRSXV/1MiyV9+ir7Xio3ArMp1/1mZjzHs9OUsa6eu98rr/e6bYAq5rjriAMiSyElyWSOMBUik0teuULqoUBqJPtaaBGJH8Ux9VimdAIy0gCBUWYAox1OGOx3Cgkdx0utmfCIfQDIp06x54UeuY5fVGGJEbi61Ueg2xZg8OaYXi5l60iXVp6cpVW6vvpvrtffAG9gwYMAGDBgwAYMGDABgwYMAGDBgwAYMGDABgwYMAGDBgwAYMGDABgwYMAGDBgwAYMGDAFbiOdWGJ5XvSg1GgSaHoBufgMZWZ8UJH7cMy0uuUfRfRLvRepPNYUmo9ZAokC8WPFn/Q5/wBA4VfHNR5yBVVCc2VidmjjcppNBotSkBqavMGGw262BuRcclbNSIaSJJUhFxkl2ZA98wSgKKPTQdqN70J8v4pibzMkscZjeRZXVdLCP2wAGL2BvuoBHQnGa4/1mT/8+H/9ZMQ5fKLNBk4nvTJBOhrrTJRr34A2Y/E0ely0cqMgUhGCFn5jaE0aXZSWfy6SQQSLAvE/BOKNM84aMx8tlUIwGoWisdRDMrbnqpIrCR4dn+cZXOysscbQMNAijjQasseajtS2SWUWL00NgMb/AMnuffMJNPJWuUxuQBQFxrso61t3JPvwA1yOFBJ6AWfgMY2X8So0TSmKZVGjRaqeZzDpTllGYEk15SQRY1BcbEq2pAJUkEWKse8WCL+IxzHwpL84y+dnIWN4nSuUqqGaA8xZHWqZ2OzHuNhWAGjiniaSo0hidJmm5TpIisU+jMvsrKFcso2KvXtb2tY2eAcQOYgSVkKFhek/H4nChwLNNOuRzUn9ZPmyzAbKNOWnUKg6gUL3JNk79AN7wJmS+Vo19HLLEK+zG5UE++hvgBhwYMGADBgwYAMGDBgAwYMGADBgwYAMGDBgAwYMGADBgwYAMGDBgAwYMGAP/9k="/>
          <p:cNvSpPr>
            <a:spLocks noChangeAspect="1" noChangeArrowheads="1"/>
          </p:cNvSpPr>
          <p:nvPr/>
        </p:nvSpPr>
        <p:spPr bwMode="auto">
          <a:xfrm>
            <a:off x="155575" y="-1790700"/>
            <a:ext cx="53149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data:image/jpeg;base64,/9j/4AAQSkZJRgABAQAAAQABAAD/2wCEAAkGBxQTEhUUExQWFRUXGBwYGRcYFxceIBscGCAiHBwcGBggHiggGB8lHBwgITEhJSkrLi4uHSAzODMsNygtLi4BCgoKDg0OGxAQGy0lICYvLDQtLSwvLSwsLC4sLC8sLCwsNDQvLCwsLDQsLC80NCwsLCw0LC8sLCwsLCwsLCwsLP/AABEIALwBDAMBIgACEQEDEQH/xAAcAAACAwEBAQEAAAAAAAAAAAAABgMEBQcCCAH/xABNEAACAgAEBAMDCAYGBgkFAAABAgMRAAQSIQUTMUEGIlEyYXEHFCNCUoGR0XKSobHB8BUzNWJz0hYkU4KTsjRDY4Oio7PC4SVEdLTx/8QAGQEBAAMBAQAAAAAAAAAAAAAAAAECAwQF/8QANREAAgECBAEKBQIHAAAAAAAAAAECAxESITFRQQQTImFxgZGhscFSktHh8DJCFCMzwtLi8f/aAAwDAQACEQMRAD8A7jgxywcXfLZTi0LOxeOUiMljYWfyLpJ6Uo1bdMRZDikuVyXEsvM7GWLTTFjY+cKEGk3Y07H78AdYwY5lmnmyuZ4WiiSVxA2qMORrdlN6iTVBjZJ6AE9sbSeJ2ny/EI5oWhly8T60WUbgoxGiUL5Tt1o1sd+gAc8GOXZ7j+ZSLhq5eOTlyaWozqWlYN/Us5UEdrYgA667HDNnfFM3OaDLZTnyxorzAyqoQsLCBqOtv59aAa8GMzw5xpM3AsyArdhlbqrLsQf56VhF8auBnz8/OYGT0KITETo1V5tdfWvV03rT2wB03BhH8K54QZTNyx5kZyGJWkiViwdQqs2iQkWtgCtvUgdsXc74x5eRgzfJvmsq8vmVp1Xvq0b+z6DrgBrwYWOKeJ5BmjlctlvnDooeU8xUCg1QBIosQR1rqPfUXDPGLTZbMTJlZC0UhjWJTqZyKotS+TruPNVHrgBswYVOE+K5Wza5TM5cQyOhZCsqyDayQ1AadlP4Yj4L4wmzM5ijyh0JK0ckvM2UL7JrSLJo+Xt5d99gG/BgwYAMGDBgDn3yq+1l/hJ+9Mcn8J8JeDU0mzNpAA3oC+p9+OqfKyfNlvhL/wCzCGJPhjJyaxJcbA1piOp7jp/PTFVCS1MaHux5cE/Vuuu/81jZ8McHadi5HkH4fD4YzvcskfuU4eXrl6rBOpjdV7vXGgvAgAbaye5w1wZVV95+G34Y/Gyqm7rFgYCcHjYgdAOp64r5jh6gBQSa7kD78bT5SzSGt9t+uI2TSaYb+7fEXJsLL5UoSQur30Pv2xWzkin6pWtqBP7B1+/DWyrjKz+SUk2L9Pj78RcrYUOPZVZKoMrIB51cr0urGkhvq79dz0x+BQVULpAUaSAAKIJ6bbbG8amZ4MxGxojsSe3oe2Is/kShGgX62ehHXc/ztjaVXFGxCiV+X5PQ9j6ffjD4k5L/APzjcy8R9evY+/07bYwuKbSEDpjFkmez0Tj6D8ANfD8sf7n8Tj59ljpq71j6B+T4f/Tst+h/E4tS1AteJ/CM83E1kRCctIYnmbUgFx2CCpbUfKB0FW3uxJ4v8Jzz8QjkiS4JOWMwdSD+rezakgt5AKoHpjoWDG5Ar8Y4VM/E8lOqXFEsod9S+UsjAbE6jZI6A4zn4FmObxduXtmYdMJ1J5zy2Wva8u5A81YecGAOd53gWaXLcMKwF5Mq4aSIOgPUHZr0npWxPUe/EXEOA5hczJmPmZnXMIjGNcyY2hkC0VZlZRILvcfdXfpODAGH4O4SctlgrpHHIxLusZcrqNDq7MSaAB3q+mMziZ4jBmpJIo/nmXkUVEZFQxkdasdCbPQ3Yuq3b8GAEHgnhnMOOISSxpljm4jGkKkEJaldTadrs3t3LGhdYy8zwfiEuRgyvzQLyJFJYyx24GqiougBe9n0oGzXUsGAEXMpNDxSaTKCLMNNGgliaZUaMqAA5BslKroD7XbbC9wfIZmfIZ1YG1SfPWL6G080ADUqNewJIbr02746DxvwrlM2weeEOwFagzqa9CVIvr3xocN4dFl4xHCgRB0A9/Uk9SfecAIXA/DkyZ7LTpkVysKq6solR2BKsNUhJs2WAAGo7Wauhv8AgPhU2XXNCZNBkzMkieZTaMFo+Umuh2NH3YaMGADBitl+IRu7xq4LxkB17ixY+PXqO+3XFnAhNPQMGDBgSc3+V32st8Jf/ZhDy/mYKo3JAF4evlgPmyvwl/fHhIy40yICDeoWO/XGclmBj4RwIyylHZ41CB9gu+9Abgj39OhHrjanzawSGAZiVNMay2Vy9FSxXb6PVYK77dxjzw2VluXSX1RyPpFAsAVCBQTVlFXuBZ698InE8rzTPLqojUlWHIaRm1ojMAVKu4TV0FMACCDi3J6Mal3JnXyifNWjFLTZPPjw3G3h3GpMxCkyyTAOL3WPbqP9kLGx37jfFqDNAyGP50+sLqICxdNTKaIQ3RXf0sXhY8HzcrLK+qaVQAFRUQnckLoRRYuwTqY169SV9cmz5uaRAVeTXSLpPLm+kIBZgSQDGxJQ1qoWRjWPJIylLPJdZj/ESssl8q+h1XgUPPjMnziZBZFVCDakqw9jfdT0xiTeJIFClc25DyPFqrLjSYwSxJMYOmwBqFjzL64g0E5OVAHa+aAqNpLHWw2bsb74Qol+hyyrqUiMAnoNLs4VtQOkbhtOsGwwNEgnEU+Twk31Pcl15rgvlj9DpaBn3WdyOxqI/A+xitDmg8kkazya4mCuNMfUjUN9G+2POWzQGR1wJoVcvriVu1JqQHffthQecxRTPHJm0KoZlZljWNpJN920/TszMOoqvTYYzhyVSvmHyiWy+WP0GzOkRo0jyyaUUsaWO6Avpo9MRkgyFOc+sLr06UuiSLvRR3HQeo9RjH8aZ9hlio1qW6svShsQ5roSwATqxodN8YHBmdMyBGwkI8jatdBVYhh5gxjuroMKu6NVhDkqlC99w+USXBfLH6DXmdRWQE3pNb9SD0NAetjp2xg8TQKyiqNdvicMssNgHsSwrfqPMtnsBTfjhX425ZwaqwNvxxzweRpyqKU7rRr7PzRnfWOPoDwB/Z2W/Q/icfPoGPoH5Pv7Oy3+H/E40p6nMMODBipxbmcmTkmpApKbA2RuBR9ar78bFW7K5bxG0yhgpIDMCQL3IWroe6x+OF8cdZsxEUP+rsiBth7Uys6knqKCKP8AvMU42mnlyjmQoZVzDghVtYmMZRVsVenTuQep92L4NzB8oX7c8/dL3GyaZUALEKCQoJPdjQHxJNY9LICSAQSNiAenff02N4Wvn00ayIZC5jzUMYcqllJDGSGAFXTkWAMVXzEkBzsiyM7GeNFBRT5pFjAalALFVago60O5vDAQ+UJcO3q1+g44MLHC89KJ41vMyI9hzNBo0EAkMrBFABIrSfUVhjy8ZVQGYuftEAE/cABirVjWnUU1dEmDC1k89OiySHQ0S5iRSCWL6TKVsHoAt0ErcDqOmPOc4sVzAa420yCHlguzASMqlmYHQjXRphdCrBNYnAyn8RG12M+DFHg82tGNVUsy9SfZkZbsnvV10HQbDF7FWbRd1cMY3Fs3IuZy0SMFWUS6rUH2ApFft/HGzhd49GGzmSDXVT9CR9Ve4IOLR18TKu2oZbx9UW+HcHaFSEl9pi7MY1tmY2Sxvc4i4DmpWnzSSPrWN0C+UCrWz0xc/o+H1b/iyf5sZnhhAuYzoXoJErcn6nqTZxOqZRrDKCWSvu9mMeDBgxQ6Tmfyxe1lf0Zf3x4UHPkU6jZcKp6ketfCxt7/AHYbvlk9rK/oy/vjwqTyIyQhQdQYsx+OkAfsJ/DFJLI1oJY03wz8M/PQecotSoq7KsTAD3Wv5YzuMZOOTy2p1kE0ws6SGG97br27Y3crBUo/w2/5lwqcS8JGBKSVtRUfXO5AUbkWVBo7D7RoDE0rZtuxNVtqPZ7sseGOGCFNPWmY2ECiiSRsNhtV13s41v8ARZB51TQQpAYfVDMWJF2LLMTvY7V1te8O8EljJY5iS2VQ562yoqavMTudPUAE7b7Yu8SGfmsNmNIoikVgPaaiGDj6hHvBHU99Fa7eMy7i9wbJGGLlSOJTblnqtWt2c7dva7fdirnOB5cxJGI1KDSuki7VAQF369e+/vxiQ+GJwdbTMzWhZtJBJTkWWIa9xAf1/dvdgymZOXKc9lmLmnAshLqr7nRvf2t98RJq91PVjuNr5tS6QtLVVXaumFFvBcY0APKQhUm5GbUqG1jIJ0gAhegGwr34sT8PzQcM013yy4IFEo0bEgH2fZYD0DD0xHwuPNIVDS60WMJXW2HVySCSdj3712GK3wLozJ14F/ifDFkj0sAK3WwDpYdGr1F//wAxlP4fUzRydSunYqvVCSG1EWCSQSB10jriNsnngvmnBpa6CybY9a7gqL/u9MechDmdSF5umjUABvpWmFkfWfcnbYdsQm4rKaGvA3Za5TdbDFhXU0br76rCzxGaPnuTvVUCNvf1wyR7g9/McJfGGqbTQFADb9l/dWOaDOqvmn1P1X28zNMl2fWzj6E+T7+zst/h/wATj53Jokel4+hvk7/s3K/4f8TjanqcYx4MGDGoMVvDMPJlhtwssnMJBGpTYICGtgNIA92L7cPTmRybgxKyKBVU+m72vbQK39cW8GJxMoqUFovxZmdNwZGLklvPLHKdx7UWnSBt08gv79xiObgaM0xZnKTUWj2oMoUB1atQICDvV41cGF2HTi+H5+NmZk+ElXDvPNKVBChyoAvuQqrqNd2vF/LxFVClmevrNVn40AP2YkwYN3JjBR0MmPgKBieZKUMhlMZZdJctrv2dVA/VuttwTZx+ScAU7c2UJzOaIwU0htfMv2dRBbeiSN9qoVr4MMTK8zDSxBksqI1KqSQXd966yMXP3Wxr3YnwYMQXSsrIMU83w1JJYpGsmIOFG1HWADYrfpti5hT4p4q0ZhUBK8vm82MqLbSoMWk/3+1eu4xaKb0M61SEI9Pdev4xm+ap9hf1RiHJcNSJpHQUZCGb02FCh2wucR8Sytl5nSOSF4WUHeNtzXlZT2OqjW4/ZjeyedlZwrRAAL521rYbt5NyAfeb93fEuLSKxq05Ssl5b3XszRwYMGKG5zD5Zz58p8Jv3x4RsupOlh126e7b8cO/y0e3lPhN++PCFk8wQD33/eMQ9TSPRpye+Xu/bxOuiBXFnrWxBINda2Pw/DEGY4Sn94/7zH+OPGSlLgFPT+bxNPmypAOzfnjCSV8y6q1ErKT8Txl+FoOoP6zfniU8Mj9D+u354nRtXXbEtAbDEYVsTz1T4n4srHhaVsrfHW354iPB0ruPvb/Ni8kgHtHa8DzKKrT0PXpiMKI56p8T8TMfgkPcMT+m354iHBYyPZK/7zfni5mM0B7h2xnTcSN0MMMdiefq/E/FnpuCQ72T8NRH8cR/0fll+rf3v+eKGYz4sLrFmwBe5K+1Q7139MWcjEL1SbjEYVsTz1X434ssnKwBTS0Nz1P398cw8R5uMytIq0AdKjrq95/npjpmfgTQTZUVvf7cci8QKOewU2jL5R+jv+2v24tawptzk03fFl36rzSKUb4+jfk7/s3K/wCH/E4+bkOPpH5Of7Nyv+H/ABON4qxzDHiHO6uW/LID6W0lugatifdeJsRzwq6sjAFWBUg9wdiD92LEPQWOCZlkmRJWzMbsCGSanR3q/o5V8qkUdhVjtiQZ6T+jo5NZ5hMdt380qqfxBrGnk+BRxsrapX0ewryFgm1eUetGrN0MQjwzDuLk0atYj5jaFbVqtV7b9um59caYo3ORUqqjbt472z/5b1K3KknbMSc+SIxOyRqhAVdCg6nUinsm/N2qvXFJM40kWWDSZh2MCO0cApiW+u8tigaIAsdz8J+McMdpZCMuX10NSTlEYAUBmE1DVRvcA2KHuxey/hxQkQ5kiukSRM0bldYQdD95NHqL64m6sVwTcnZduuefh6+hkwZqZoYU5siE5xoSx0F9AVzpYi1LbVqHcA9sM+UyeivpJGAXTTtfe7Jqye130GK+X4HCgUKCAsvOUaiacqVPXtRO3qcXeT59dtenTWo6et3p6X78Vk09DalTlH9Wb7TJzs8iZlm1oEXLs2l9QFg9S90u9WdJ2BxlxcVeLnMKYtBLOWMEsYLxBems3ItMB7go33wxZ3hkcrW4J8jRkBiAyt1DAdfUHqMV24BEdWoyOWjeIlpGY6HqwLO3TqME1xKzp1G+j7lbN8RmgZuYUcGGSVQqldLRlBpJs2DzBvQ6H1rE+VmnXMLFK8bq0TvaoVIZGQV7RFef4/hvbz+RElmgW5bxgNekiTTYYDqCVH7cZ3COFOs3NcadMZjAMzyk6ip6sBQGnbubN9sMrEtTUrLTv7/x9xu45/4qkVM7EC8rlFklfSINSLW2nyCyqqT5rIABBB3x0DCpxbLGHNZeSOOSViZ2ahZLMqqoZqpFGygmgAPicTTdmV5ZFygu1eqFrNaTl82wYyAyjRI0TMSLj3MoACk9CCATWGbw/lX+eZiTdFqIbQ6A/lawA1sKNHY+l4owcKMeZSORXmBgLy6L0mVpS19QNjdXvsMa/AIGGazTaJEQiELrLb7NqokkHt32vF5PJ/mxzUabxxb369pP3GHBgwYwPUOW/LUabK/ozfvjxz7Ljy7d+uHT5ZsyWnhUeygdfg/kZv8AwumEbJsbAH871thFXzNKjthj1ebz9LeB2DgU2mNNXTSOnwxrTQMWDCmUVZbTRH3/APxhc4dxBI8pHJI2ldC2TZ3NDoBe5OIs9xcPEZUOpRdbEXpsUNQF2dgehsHpilnrYqNkmejjFAKx9w2H54yGzF2x6/z2xgcO46kpYDsfKaPm2F0ehIJ7E9sQz+IBzhDGNTWQ/bQAoa7OxHmUV13PocQ4SvaxORuSZzFV8+eyjvvWMHi/HOXZKgmu5bua9kC2FWbB+rXexJNxUogdbI1KKprpmCmlAuwDfTFVTk7dYuibimdaON5AC7KuqgD0HYV3rp76xncH4gZYw7FCxZvYawaJACm/Nttfc+mJMhKZ4lVg+hk2kL1qBO3mD8y9NHeuvXF3hHhiGIqxCE9I25YDIgFadXVu++xN41wRinF6kYnqIaxz6hIxlH0rEjy2pbVYVLC6jp2FUd92tbdeM8LeaM2LiVXfZdTGRBtsR0F7VuT7hjaiylkkDfqTXUdOvf78XMv5RVD7+38/xxd1+kmloRYV/lId44YUiYuG9tiN/UdAB9/pe2+3KsznGaXU25DdPcD0x1vxhIBCT9mj27dwOuOPZj+sevtH9+MJPFqE3FprUuBKYgdv3dv2Y+kPk5/s3K/4f8Tj5tTcKRXSv1dv3Vj6S+Tj+zMr/h/xOLx/SWqpKo7aarsea8mMmDBgxYoGDBgwAYMGDABgwYMAGDBgwAYMGDABgwYMAGDBgwAY/GNbnH7jM4/OvL5RYAzeSro6SQJCD/dQk/hiG7K5enDHJROWfKw/kyTtsZBPJvsRrMbAH9FSF+7CPlZlA1ahYNbH78fT2DF4uysUqdKblucW4afnmRKa11RkrY7eXoTfUq3X39+/5wvKk5QwZge0CLDb+bf08pBPv6D4Y7VgxMptqyCOK5ThQiI0Bqo/Z3Jq2JABulAroN8S5jhGudJwSWRNKjSnc+bcgkGjWxFC8dlwYpeV73Jutjk8vCw6kOt9BuRtpbUNiKu8K/FfEGXybxwBQxWgyhxSIuwF932G34kXj6AwYtBpfqzWxDexxjw/4oyc7supUYOFQOy3Jdbr8TYrft640Mx4ggZpF58f0N6xfs0N/iBdWO+3XbHV8GIkoN5K3f8AYXZxLIfKDlJHZOYYwPZZwAG9aN7fBq/HGfnvlQhSQCKPnR1ZYsU39ApWzt32x33Bi6dJO+Hz+xGZ8k8f8TzTx8uRxSuZVO2rzDygkbbA/wA1jIjzA6lh+OPs3BhVmp2SVhY+RMtOpRgGG3m6j4H94x9K/Jq18Lyh/wCz/icbHGlPJZlBLJUigdSYyH0/71afvxcRwQCDYIsH3HGS1aNp5wi+1e/vbuPWFfivDF+daw+YH0MktDNZkJrQpp+jEmitz5ao3uDhoxkxeIYTNNCzaGifSS2yn6JJiQ3sikfoTdIxqheJMhfk4/mIURZHi3WFjMY2CoJEkNSapgLLRgai63rAq6vU4pxuSOGB2MUBkTU7OruofSCIlAKsWYk6TVnQRpJIxYn8SwhowLOtmDEqyiMRrrZpCw8g0kEaqsGxtviZPEGXNASbkla0uCCoUnUpFoArq1tQ0sG6b4AxI+LZiJZHLq0erNlQY3ZlMTnTZMgDKBY00u1eYUcQZLxPmHUtcehI8xIzLEXLiIRNHoCTFdxKbpmDaRRF7Mc/HIxl5p1txCjOy0VbyLqqmA6joehsHpiOfxHAIy6tqpqICvYqizMNNqoRg5YitJU/WFgLmR8YSuPO0KKJHVZDGzCXSkMixxiORgZG5rgaGkvlEhW3A/V8RZiNVUyROxlzAt1oOyTFVgB5nkbT0oO1UQh0m2XO8cjiiMrBmUSrF5AWNu6xg0BfVgTV+68eJfEUCu6u4ULXmIbzHWI2CbefS7IpK3RcA1gDBz/iXMxctmMWh5ZhSxMX0xShFRAZVEjlAxpSXJrTG1HEni3OTrOEjmCX80KJRsk5yNJG2cFk0MFZa6MLIvfdk8RZdVVjJQYkC1ewVbQdY02lOQvmA3IHU4tZrNFWVFUszWasAaVKhjZ7gNsO59OuAFLMeKp0kijJjLmXQ30RAZfnBhLJc2qwg1EKH07FtKsMXslxaReHwyNNGWJCyzsvkjokMZF17FSNBthTbmqIxo8S46IlVuWzAtIpFqKMasx77+wfuv3Az8L4sszOgrUl2N+mplB6Ud0PT9l4AXZfFEwJoxWFtY+XIGlXk8w5hLa1iDnRRX6pGq2XFheMZtXpuVIBIU0pE6lry5nGljIwHnGnobv1xrDxFl9/pD1UAaJLbXq0FBptw2hqZbB0micWspxGORmVGsr12IsdLUkU4sVqWxYIwBneFuKvmFcu0bgEU0Y00SPMjLreip/vXvRUEb7mDBgAws8f4/lop0SWJ3kjIZCApALCrFsN6wzYX+I8Mj55mYAsQALF0AMVnoWi2ndFvJ8cWQWEkUerBR+Hmxa/pFPf+z88KfifjoycSy6NYMiIaYKV1mgdxv8ADGH418VjKRBg0ZkLL9GT5mQmmKgGx66txtiYwnK1uJGR0P8ApdPRv2fniP8ApyP0b9n54R14nrUMh1KyhwQDurCwenpiRMyoUuzNQDHygX5BZFE312v3jGWKV7FrLUdf6cj9G/Afnj8TjiE0Fe/gPzwp5LPQyRrIhOkrrAI3IIJ/Z0+OJfBmfE4WTToIaRHXVYBjYq2lqFg1Y2HXGmGfErkNB42l+y5+4fnj2vF0Iumr18v54xfEvFYspCzyPpQEaqs+0aAodTv0G+FzjHiVI2yyqA6Zi6dW3AoENprdADu1ituuCjN6E5Ds3iGMGqf8B+ePA8SxfZf8F/zYT/nIaiCDe9g7Eeu3XFGDK8ySUlpNnAFSOoA0IdgCB1J/HGEqsk7G1KlGV3J2SV9+KXVuPv8ApLF9mT8F/wA2PLeKYvsSH7l/zY5tlM3BJLPCrTB4G0sDLLvvQKkObF7eoxfbIJ9qX/iy/wCbEylUi7NDBR+J+H+w6t4whBrRLv7l/wA2P0+LofsSfgn+bHPuIMkEUkrc5gilvLNLZA615/TevdiLOzwRoryyyIpZVB5s5FvuL3OnbuemJUqr0Qw0Pifgv8joMni+EgjTML7gJY+Hm/ftihwXxPFl4VibnSFbGoqgsX5RWv6q0v3YVTkU6apP+LL/AJsRZLKFlJrVTuoLeY0HIFk79MVU5OWZdqKovBLK6vdJb24s7JhezvhSKV5jJJIUnZmaK1C6mgGWJBAD/wBUDtqqzfYYYcJnHspnHzGqJXLpJI8LMU5Kg5WRIyR7V85yDsTTG9tNdJyGmvhOIxtHI7OHDqx0woWWSPlEHlIg6Wb62T0FASr4cQs7SySSl0kjctoGpZAikUirVCMdO7N7qwcwmf0qyHMsAzkRssSknQhUczmsQNYcAuGWy1qV0EXzFmmLKTmFJlGpg0QTRzthFXmH0OxNA118++ALuW8OxiCeDmFhMhjZgkCsFKmP/q41BPtGyDuT0Gwr8Q8JJOjB55W5llmIhIYMqoPIYzHYVRTabBLfaxj5DIZxc28miUamRVYGPQY1zmaZhJ3P+rSKRt1b7W4k4Dls+kSNKzrIvLXSxTQFGTTWWVe3zrVdb2NtibAZJeCKYTEHYXIsoYabDI6yCgQRWpRsR0xmHwZE05nM0jPq1b8r/bx5kKW0a2AaJUUMTpTYeuKPA802ay2cVJJZQYgilpImOt4rYK8bFRuwPXa9vLpx4h4bnE575fWrvLaCQrpI+YoitKNyazCKCevl9CbA0OM+HZmYCBwqSFuczOAdLSCSgnJfWBbAUyHc7mwV3M5kg0iOSvlV0plu9ZQ7bivY++8ZXDosycvONUok6w81VBDBQaJWRyycy7sj6wHl0nGc2TzkxAk5qJrilAuKxzZEkZDV7wBGS+4k2JIsAbWY4EjhEYodEjyVp2+kDrst+U05pvcfU4scJ4aYbtg1qoNJptgWLMdz7Ra66D78KMfD862agaVZDHFP5Wtb0qc/GjMQbYct8td3sxP2sbXhpM3ok57SauWntpGKmpuYUYSNqBOnbSqChXVgAPXCfCEcEgkEsjtabuI7blrIoLsEDSMecxLMSSa6b3b4J4fTLMSjEitKgpENK2TWtUDt2HmJ2Ve9k4vCpM6iKZEnfZgd01FmRaOgudADhh7bizsdNVnZriuYE6xI8r5gariSSH2RlCwBBso/PKnW61bC9igwB0PBhO4JDnDOOcZhAvPI3ALbZcxX5mc7merN7b1suG+PoOvQdev3+/AHrGNxKT6WrrYY2cLfibK69aqzRuyUHUixYIsX3HUYrIlHMvH2cmeSWDWrDmxmJQ0dr5G3ZSQRvftdOu21pXHJxogRDKYoyEbVyx9Ipr6OX69KNIPsgBcOa8L5c0UTRVFEzEO1E5huVrZ5PtMrj9pHbGT4nzTLOrhygVYonAUHyOGkfYjofKNvd7hj04Tikora5m0NnA+JTOPpYDEbFAyI+oEe1Y3Hvv12xk/KXrSOF4pOW6s210TrXTYP3VXvvtiz4cZzko+WwWU5dQjMLAYLQJG97j0OMbiGTmjmTmSc/NSwys7strEijrCu1Ggyg7XeOWjBOq3twLPQpeEczNBBGwSVYzmI0fUw0ScwgNpTsQdJ1dxe++HPwRmCuXFdTJPfxMz4X/C/CkclVLiONss7KdRHOTUXBvYb0LHuwweFEJhbT1504/8AOf8APF+V2UXbqENRU+UOPMy5yFJafLs68uNGonbzs3fy7+Y7Udu+KHHo1XM6XCFdMbRqUZ3KFRpiiivTp1A9ehPrjW8acEJz0DB35s8gWrICxxrUlegIP7/U4yeLJIRJK5PJXN6VGkGVgXp9LjfSCGCgb/hjSlhcY9hD1G7wNwhoIS0w0tI7Scv7AY7KB29SPeMW85xXkc4quqR5dEabAFxCrDUxICjb17bYy/ATaoZCGYwmd+SGuxGu2170T+0euIfHMdQu3Xl5yFv/AC0Bv8ccc4J8pUXv7HTSf8ufZ/dEyuAnMw6liybNM9NPPPaAsx1Uu4tbJ6HrvWGbgnHDOZYpE5UsLaXUNqU3dFWr3d8ZGjMfOl5vEYyuu1iUoC6k9GQUNx19o4q+D5uY+bnHSWcgfBbP7nGNq8Yyi216nPG5e8eZ948uY40DJIriRyfYCgGgO5IsD31hNzXGZZodBkEkRbUUCEugZ6EesghPLfm+6yManjqN9R5ralbbLRLq67apJfUr06nr2F4qeIdZ5iyIhP0cZlLFEDRoZGCqD5j5j126d8WoxSgiJPMd+BZ9JFZAzB4qRlZwx2Ao6wTrv19dsXcgzaWo0OZJ2/vt78LXgqOI8wxlGcN5qh5ZUMNgLJOg6bHTocNXC47Q9P6yT/nbHBXio1bI6af9CXbH3OtYMGDGpgGDBgwBBnc5HEhkldY0FWzEADUQBZOw3IGP3NZpI0aR2CoossegHqcI3yopKE1qWEdIjqaKORKjx6fN5WBDWa3BA+FPO5CV8pmEK5ozlX1KxzJDu5LXGiOYNB1bbmqo7jAHSImBAKkFSLBHQg72MR5zORxLqldUWwNTEAWdgLO25wv+Howk0l81jy1olc3SgblGaSRgzWdQAVSAT1vC5xqFyr5hmmRp83AeWYpAFSOQJH7S+1Q1EDqTW9bgdKxDlM2kq6o3V1si1IItTRHxBFYVszmZkeMCbMU2biGqSOJQyMrakQab07C9QBsWDveLngD/AKH/AN9mP/WfADHiN8wqsqllDNelSQC1ddI71fbEmOf8Wzk0mbLLC6z2cvk+Yo0ruDPmDubGmqIBFKO71gB4mz0aSJGzgPJq0KTu2gW1etA3iesc74Hm0V5OczmY5nMxowizZ1AOSyxlCQF8pOgE1W/TDN4DWsjFswPn2bUD7bdm3A7j3YA38GDBgAwucXH0x27D92GPGJxKP6UnqSAB+GKy0JQtZzKhibAJUGiR0JFGj7wSMK3GOEmTVLE2iegVYgEalXTRPZWWgfgDjx/pVmHkRSCEabMjXSaWjiDFVHcFSu5PXEGS8VLUCOkjl1g1ODGKackLa7X0JOkbY35mrDQi6Zu+GchysvHFYJRFUkdyBvR+ONifhiS3qUFjG0Wr6wR/aAP3A4U/Dfi2NwRMBCVDMXPljK8wxgqSxPWgbre6w+ZDi+VSJ3ketPM6g7iL2yg+tXrjN06im3bMm6sY+Z4H5GEWqJidXNTZg9BdR7GwACvQ4peEuHS5aDRPRkMkjkqQQdTXf39a9+L3GvHWXjWQqjkRuqH2LJdBIKLOAAAfjeFzN+MrYlAugxwOrMrEnnvpIZQw7D8fXGjjVcXF8SMr3GzMZGN3SR1BZNQVu6h/ar41WKXF8gCI9PVZkdj7kN/h+eMnLeLU+kMqNEFneEEiw2hS1n7JoHbft640ZuKxCKOWRyschQA6TY1i11D6v5nGOGpCSyLXTRPAqqKQAfogCvgANt8Y+fyqTLmoZGoO1Hpf9XGQRfcEA/dj1mfGOWWJXhBkBeINs1hZSQD7JLN5SdA36eoxWz3ifL1zFjSReQ03ssGOhglEFCAL6knb0rfEcxWupLU1pVIRUlLRq2Xan7GJP4KyqxFEAWQjySlmLBh0Jo0NxuAO+NrgXDosvCkSuG0jc7C2Jtmrt8PQDEycYympEOlXkVGCmJtuYPKGOmlJ3oEgn78SZriOWjlSJgokfcKIydrq2KrSi9rNdDiJuu+jIlcxqr+RV4zkxLE6hkDlCEY1sTX30aANYzs/wvXFpEqq6yCYSabGuyWpT12YgX6DE83HsoVJ1LQXVtG241mPYadyXFUN+/TEcnG8qFV/quSoPKfYq2k6vL5fNtvhHno5JB8x1+RL4dyQiDhpC7O5dnbSCTQAGx6Cv242uFsNLdf6yX/nbFDhmcy8pdU0s0bFX8hFGyKBK0ena+xxfJrYCh6Ywnjcrz1LOVNU3GF82teq/wBTq2DBgx1HKGDBgwAhfKXBJLGxIKwQNERf/WySSInT7CRuRfdm/u7n9BJFnocvHqZFykpUMY2oGZSANakaV1UNrArfrbtnsmkyFJVDoSCVPS1IYfgwB+7HmXh8TOZGRWcoYiSLtGNlSOlEjcYAwfB2WCS57ygHnqp2XoIYyB5QF6seg7nGBxUFlzJdpDp4lCqjXJQW4tlW66k9Bd4e+G8MigDLDGsYZixCjqTtf4AD7sSZvJpKAsihgGVwD9pDan7iLwAlcPjE880iSHlJnYqMzyjaKGnRFfo/MLAjbvZ2AxsfJ8f9TFdOdP8A+s+N/MZZJFKOqsrCirAEG+tg9ceclk0hjWOJQiKKVR0H89cAT4SVEb56eRcxmMw/9XyoUoRhesbT0Anm3oOhO16qvDtjyFHoN+uAOacPRHi4RLJLIdevmOZ5vqwvZB1eTcdVrb3YZfAcwdc0wkaRfnUioxkZxoAXTpYk2KPW98MEmRjZo2KC4iTH/dJBU0P0SRiSGFUFIoUWTSgAWdyaHcnAEmDBgwAYyuJRW12PTGriGXLKxsjfENXAn5vw9EE1VGNOrSAi7F/arb61711wm57w7E0sUnQQ6QqqIwByySv1dSi+wathjrUnCYm6gn/eb88Q/wCj8H2T+s354Ypp5MnI57wvgUSEFY1Hl0dyNOrXVEkHzEm6xLxTgMckvMrYo8bJ2YSAA9/LsD0637hjoEfBYV6L+0/nj03B4j9X9pwjOotGMjlg8HQ1p5ZA1a71y3enR7Wq/Z2q8Sw+FYgKEfQRgeZ9hCdSb32P498dO/oeL7J/Wb88fqcJiHRT+JwxVH+4nI5Lxnwsskbxg6BJMJpb1NZ31aAWGgt67/DGtxTh0U8BgdbVq2BIrSQRRHTcY6JJwmJuq3W3U9seRwaEdFr4E/niG6jtnoLo5d/oxEoIVSq85Z6v66dB09n3Yzz4ZiUFfNRjeI+b6sjGRu3Wz+7HXn4DCeqn9ZvzxC3hjLnqh/Xb88S51dx0TkCeHozKsvnLKEFkg2U2ViauwPQgH0xbz3h9ZpEkctcZGnfbY2DVWN/Qi++OrL4ay4+of1m/PAfDeX+wf1m/PFP5t73JvE4vL4RiRHCs2pgApYs2kK+sadJUrv3B/HFZPDMelA7OzJfmBqyz8w7HVVHvdkdcdvPhfLfYP67fniMeEsr/ALM/rv8Ani2OtwZHROZ8PyyxghboszGze7ksf2npjQsHqcPw8KZX/Zn9dvzwHwrlvsH9d/zxk4Sbuybo28GDBjcoGDBgwBT4vmuVDJJdaVu9Or/w2L/EYxxx50kkWT6Wp/m6JFFpbWY+eAWaUqw5ZA1eUA3dDfF/xPGz5Z40RnaSkAFbau7EkUo7nEY4D9KZOYd8z85rT/2Ay+i792q/urvgDwviRSqaYJmkcyAwjla15LaJCxMgSlYjcMb1CrvHiXxSgjilEE7JKE0kCP2pDSoVMgbV7gD19xqtxHhkkLLJDzGfXOdSRo1LOwcoUZ1vdVpgdiu4onHjh3h3MKuXbnIrxQhAjxcwI5vWwIdbYg6SfQGq1GwLmV8QEytG8T6ee0IlULoB+qpttZJ+0FK3tYxpcHzPMhVydRNi9Om9JIurNdPXFb+htq1//cc/2ffenr+3FvheS5MSx3qq96rqSen34A/OLcRXLxmRwzAMi0oskyOEWhe/mYYzIPE6lwrQTpUohcsI6jkaiiuVc6tQZSCmoDULIxpcXyHPjCatNSRSXV/1MiyV9+ir7Xio3ArMp1/1mZjzHs9OUsa6eu98rr/e6bYAq5rjriAMiSyElyWSOMBUik0teuULqoUBqJPtaaBGJH8Ux9VimdAIy0gCBUWYAox1OGOx3Cgkdx0utmfCIfQDIp06x54UeuY5fVGGJEbi61Ueg2xZg8OaYXi5l60iXVp6cpVW6vvpvrtffAG9gwYMAGDBgwAYMGDABgwYMAGDBgwAYMGDABgwYMAGDBgwAYMGDABgwYMAGDBgwAYMGDAFbiOdWGJ5XvSg1GgSaHoBufgMZWZ8UJH7cMy0uuUfRfRLvRepPNYUmo9ZAokC8WPFn/Q5/wBA4VfHNR5yBVVCc2VidmjjcppNBotSkBqavMGGw262BuRcclbNSIaSJJUhFxkl2ZA98wSgKKPTQdqN70J8v4pibzMkscZjeRZXVdLCP2wAGL2BvuoBHQnGa4/1mT/8+H/9ZMQ5fKLNBk4nvTJBOhrrTJRr34A2Y/E0ely0cqMgUhGCFn5jaE0aXZSWfy6SQQSLAvE/BOKNM84aMx8tlUIwGoWisdRDMrbnqpIrCR4dn+cZXOysscbQMNAijjQasseajtS2SWUWL00NgMb/AMnuffMJNPJWuUxuQBQFxrso61t3JPvwA1yOFBJ6AWfgMY2X8So0TSmKZVGjRaqeZzDpTllGYEk15SQRY1BcbEq2pAJUkEWKse8WCL+IxzHwpL84y+dnIWN4nSuUqqGaA8xZHWqZ2OzHuNhWAGjiniaSo0hidJmm5TpIisU+jMvsrKFcso2KvXtb2tY2eAcQOYgSVkKFhek/H4nChwLNNOuRzUn9ZPmyzAbKNOWnUKg6gUL3JNk79AN7wJmS+Vo19HLLEK+zG5UE++hvgBhwYMGADBgwYAMGDBgAwYMGADBgwYAMGDBgAwYMGADBgwYAMGDBgAwYMGAP/9k="/>
          <p:cNvSpPr>
            <a:spLocks noChangeAspect="1" noChangeArrowheads="1"/>
          </p:cNvSpPr>
          <p:nvPr/>
        </p:nvSpPr>
        <p:spPr bwMode="auto">
          <a:xfrm>
            <a:off x="307975" y="-1638300"/>
            <a:ext cx="53149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http://www.swire.com/en/images/our_businesses/agribusiness/taikoo-sug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900" y="3443999"/>
            <a:ext cx="2001202" cy="103246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2.bp.blogspot.com/-UC_g4oqCxkM/Ub99M-q_d7I/AAAAAAAAAGw/WIockbG2ZCY/s1600/White_Sugar_Cane_Icumsa_45_From_Braz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900" y="4609507"/>
            <a:ext cx="2033737" cy="131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433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10484" y="545910"/>
            <a:ext cx="2033516" cy="1754326"/>
          </a:xfrm>
          <a:prstGeom prst="rect">
            <a:avLst/>
          </a:prstGeom>
          <a:noFill/>
        </p:spPr>
        <p:txBody>
          <a:bodyPr wrap="square" rtlCol="0">
            <a:spAutoFit/>
          </a:bodyPr>
          <a:lstStyle/>
          <a:p>
            <a:r>
              <a:rPr lang="en-GB" dirty="0" smtClean="0"/>
              <a:t>World production and consumption of sugar</a:t>
            </a:r>
            <a:endParaRPr lang="en-GB" dirty="0" smtClean="0"/>
          </a:p>
          <a:p>
            <a:r>
              <a:rPr lang="en-GB" dirty="0" smtClean="0"/>
              <a:t>(Data from Australian Sugar Yearbook 2001)</a:t>
            </a:r>
            <a:endParaRPr lang="en-GB" dirty="0"/>
          </a:p>
        </p:txBody>
      </p:sp>
      <p:sp>
        <p:nvSpPr>
          <p:cNvPr id="6" name="TextBox 5"/>
          <p:cNvSpPr txBox="1"/>
          <p:nvPr/>
        </p:nvSpPr>
        <p:spPr>
          <a:xfrm>
            <a:off x="630622" y="3998794"/>
            <a:ext cx="2399182" cy="1754326"/>
          </a:xfrm>
          <a:prstGeom prst="rect">
            <a:avLst/>
          </a:prstGeom>
          <a:noFill/>
        </p:spPr>
        <p:txBody>
          <a:bodyPr wrap="square" rtlCol="0">
            <a:spAutoFit/>
          </a:bodyPr>
          <a:lstStyle/>
          <a:p>
            <a:r>
              <a:rPr lang="en-GB" dirty="0"/>
              <a:t>Monthly average price of New York Daily Price, Contract No 11, for raw sugar, 1985-2015 </a:t>
            </a:r>
            <a:r>
              <a:rPr lang="en-GB" dirty="0" smtClean="0"/>
              <a:t>(Data from www.indexmundi.com</a:t>
            </a:r>
            <a:r>
              <a:rPr lang="en-GB" dirty="0" smtClean="0"/>
              <a:t>)</a:t>
            </a:r>
            <a:endParaRPr lang="en-GB" dirty="0"/>
          </a:p>
        </p:txBody>
      </p:sp>
      <p:graphicFrame>
        <p:nvGraphicFramePr>
          <p:cNvPr id="7" name="Chart 6"/>
          <p:cNvGraphicFramePr/>
          <p:nvPr>
            <p:extLst>
              <p:ext uri="{D42A27DB-BD31-4B8C-83A1-F6EECF244321}">
                <p14:modId xmlns:p14="http://schemas.microsoft.com/office/powerpoint/2010/main" val="2106681773"/>
              </p:ext>
            </p:extLst>
          </p:nvPr>
        </p:nvGraphicFramePr>
        <p:xfrm>
          <a:off x="709684" y="403203"/>
          <a:ext cx="6211378" cy="2954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1062666914"/>
              </p:ext>
            </p:extLst>
          </p:nvPr>
        </p:nvGraphicFramePr>
        <p:xfrm>
          <a:off x="2837957" y="3681566"/>
          <a:ext cx="6657975" cy="274256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flipV="1">
            <a:off x="7110484" y="3736428"/>
            <a:ext cx="0" cy="2159875"/>
          </a:xfrm>
          <a:prstGeom prst="line">
            <a:avLst/>
          </a:prstGeom>
          <a:ln w="47625">
            <a:prstDash val="dash"/>
          </a:ln>
        </p:spPr>
        <p:style>
          <a:lnRef idx="1">
            <a:schemeClr val="accent1"/>
          </a:lnRef>
          <a:fillRef idx="0">
            <a:schemeClr val="accent1"/>
          </a:fillRef>
          <a:effectRef idx="0">
            <a:schemeClr val="accent1"/>
          </a:effectRef>
          <a:fontRef idx="minor">
            <a:schemeClr val="tx1"/>
          </a:fontRef>
        </p:style>
      </p:cxnSp>
      <p:sp>
        <p:nvSpPr>
          <p:cNvPr id="10" name="TextBox 3"/>
          <p:cNvSpPr txBox="1"/>
          <p:nvPr/>
        </p:nvSpPr>
        <p:spPr>
          <a:xfrm>
            <a:off x="7143750" y="3484333"/>
            <a:ext cx="2000250" cy="25209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en-GB" sz="1100">
                <a:solidFill>
                  <a:srgbClr val="000000"/>
                </a:solidFill>
                <a:effectLst/>
                <a:ea typeface="Times New Roman" panose="02020603050405020304" pitchFamily="18" charset="0"/>
                <a:cs typeface="Times New Roman" panose="02020603050405020304" pitchFamily="18" charset="0"/>
              </a:rPr>
              <a:t>Moreton Mill closure Dec 2003</a:t>
            </a:r>
            <a:endParaRPr lang="en-GB"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5380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32263"/>
            <a:ext cx="8543925" cy="805218"/>
          </a:xfrm>
          <a:solidFill>
            <a:schemeClr val="accent6">
              <a:lumMod val="40000"/>
              <a:lumOff val="60000"/>
            </a:schemeClr>
          </a:solidFill>
        </p:spPr>
        <p:txBody>
          <a:bodyPr/>
          <a:lstStyle/>
          <a:p>
            <a:r>
              <a:rPr lang="en-AU" b="1" dirty="0" smtClean="0">
                <a:solidFill>
                  <a:schemeClr val="accent6">
                    <a:lumMod val="50000"/>
                  </a:schemeClr>
                </a:solidFill>
              </a:rPr>
              <a:t>Australian sugar assemblage</a:t>
            </a:r>
            <a:endParaRPr lang="en-AU" b="1" dirty="0">
              <a:solidFill>
                <a:schemeClr val="accent6">
                  <a:lumMod val="50000"/>
                </a:schemeClr>
              </a:solidFill>
            </a:endParaRPr>
          </a:p>
        </p:txBody>
      </p:sp>
      <p:sp>
        <p:nvSpPr>
          <p:cNvPr id="3" name="Content Placeholder 2"/>
          <p:cNvSpPr>
            <a:spLocks noGrp="1"/>
          </p:cNvSpPr>
          <p:nvPr>
            <p:ph idx="1"/>
          </p:nvPr>
        </p:nvSpPr>
        <p:spPr>
          <a:xfrm>
            <a:off x="681037" y="1825625"/>
            <a:ext cx="5390140" cy="4351338"/>
          </a:xfrm>
        </p:spPr>
        <p:txBody>
          <a:bodyPr>
            <a:normAutofit fontScale="92500" lnSpcReduction="10000"/>
          </a:bodyPr>
          <a:lstStyle/>
          <a:p>
            <a:r>
              <a:rPr lang="en-AU" dirty="0" smtClean="0"/>
              <a:t>Highly regulated industry with distinctive territorialisation</a:t>
            </a:r>
          </a:p>
          <a:p>
            <a:r>
              <a:rPr lang="en-AU" dirty="0" smtClean="0"/>
              <a:t>Monopoly structure in which Queensland Sugar acquires nearly all raw sugar when crushed and acts as a single-desk exporter</a:t>
            </a:r>
          </a:p>
          <a:p>
            <a:r>
              <a:rPr lang="en-AU" dirty="0" smtClean="0"/>
              <a:t>Supply controlled through system of assignments, with cane-land assigned to a particular mill with production quota</a:t>
            </a:r>
          </a:p>
          <a:p>
            <a:r>
              <a:rPr lang="en-AU" dirty="0" smtClean="0"/>
              <a:t>Segmented spatial territorialisation with little competition between mills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130" y="1527624"/>
            <a:ext cx="3329485" cy="21073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484" y="3634977"/>
            <a:ext cx="1848729" cy="3023079"/>
          </a:xfrm>
          <a:prstGeom prst="rect">
            <a:avLst/>
          </a:prstGeom>
        </p:spPr>
      </p:pic>
      <p:sp>
        <p:nvSpPr>
          <p:cNvPr id="6" name="TextBox 5"/>
          <p:cNvSpPr txBox="1"/>
          <p:nvPr/>
        </p:nvSpPr>
        <p:spPr>
          <a:xfrm>
            <a:off x="2634018" y="6287854"/>
            <a:ext cx="4148919" cy="307777"/>
          </a:xfrm>
          <a:prstGeom prst="rect">
            <a:avLst/>
          </a:prstGeom>
          <a:noFill/>
        </p:spPr>
        <p:txBody>
          <a:bodyPr wrap="square" rtlCol="0">
            <a:spAutoFit/>
          </a:bodyPr>
          <a:lstStyle/>
          <a:p>
            <a:pPr algn="r"/>
            <a:r>
              <a:rPr lang="en-GB" sz="1400" dirty="0" smtClean="0"/>
              <a:t>Both figures from Hoyle (1980)</a:t>
            </a:r>
            <a:endParaRPr lang="en-GB" sz="1400" dirty="0"/>
          </a:p>
        </p:txBody>
      </p:sp>
    </p:spTree>
    <p:extLst>
      <p:ext uri="{BB962C8B-B14F-4D97-AF65-F5344CB8AC3E}">
        <p14:creationId xmlns:p14="http://schemas.microsoft.com/office/powerpoint/2010/main" val="174628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933" y="182094"/>
            <a:ext cx="3964133" cy="6482230"/>
          </a:xfrm>
          <a:prstGeom prst="rect">
            <a:avLst/>
          </a:prstGeom>
        </p:spPr>
      </p:pic>
    </p:spTree>
    <p:extLst>
      <p:ext uri="{BB962C8B-B14F-4D97-AF65-F5344CB8AC3E}">
        <p14:creationId xmlns:p14="http://schemas.microsoft.com/office/powerpoint/2010/main" val="2069269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7" y="532262"/>
            <a:ext cx="8543925" cy="818866"/>
          </a:xfrm>
          <a:solidFill>
            <a:schemeClr val="accent6">
              <a:lumMod val="40000"/>
              <a:lumOff val="60000"/>
            </a:schemeClr>
          </a:solidFill>
        </p:spPr>
        <p:txBody>
          <a:bodyPr/>
          <a:lstStyle/>
          <a:p>
            <a:r>
              <a:rPr lang="en-AU" b="1" dirty="0" smtClean="0">
                <a:solidFill>
                  <a:schemeClr val="accent6">
                    <a:lumMod val="50000"/>
                  </a:schemeClr>
                </a:solidFill>
              </a:rPr>
              <a:t>Australian sugar assemblage</a:t>
            </a:r>
            <a:endParaRPr lang="en-AU" b="1" dirty="0">
              <a:solidFill>
                <a:schemeClr val="accent6">
                  <a:lumMod val="50000"/>
                </a:schemeClr>
              </a:solidFill>
            </a:endParaRPr>
          </a:p>
        </p:txBody>
      </p:sp>
      <p:sp>
        <p:nvSpPr>
          <p:cNvPr id="3" name="Content Placeholder 2"/>
          <p:cNvSpPr>
            <a:spLocks noGrp="1"/>
          </p:cNvSpPr>
          <p:nvPr>
            <p:ph idx="1"/>
          </p:nvPr>
        </p:nvSpPr>
        <p:spPr>
          <a:xfrm>
            <a:off x="681037" y="1825625"/>
            <a:ext cx="6133090" cy="4351338"/>
          </a:xfrm>
        </p:spPr>
        <p:txBody>
          <a:bodyPr>
            <a:normAutofit fontScale="92500" lnSpcReduction="20000"/>
          </a:bodyPr>
          <a:lstStyle/>
          <a:p>
            <a:pPr marL="0" indent="0" algn="just">
              <a:buNone/>
            </a:pPr>
            <a:r>
              <a:rPr lang="en-AU" dirty="0" smtClean="0"/>
              <a:t>“A key feature of the sugar industry is the strong interdependency between cane growers and mill owners. Sugarcane must be milled within 16 hours of harvesting to prevent deterioration. Similarly, sugar mills represent dedicated capital, which, without a steady supply of cane, have little or no value. Thus, a high degree of coordination between cane growers and mill owners is necessary to maximise returns (for example, coordinating transport arrangements, agreeing on optimal harvesting times, etc.)”</a:t>
            </a:r>
          </a:p>
          <a:p>
            <a:pPr marL="0" indent="0" algn="r">
              <a:buNone/>
            </a:pPr>
            <a:r>
              <a:rPr lang="en-AU" sz="2600" i="1" dirty="0" smtClean="0"/>
              <a:t>Boston Consulting Group (1996), </a:t>
            </a:r>
          </a:p>
          <a:p>
            <a:pPr marL="0" indent="0" algn="r">
              <a:buNone/>
            </a:pPr>
            <a:r>
              <a:rPr lang="en-AU" sz="2600" i="1" dirty="0" smtClean="0"/>
              <a:t>report for Sugar Industry Review Working Party</a:t>
            </a:r>
            <a:endParaRPr lang="en-AU" sz="26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4562" y="1744441"/>
            <a:ext cx="2723413" cy="19302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4562" y="3901588"/>
            <a:ext cx="2723413" cy="1970389"/>
          </a:xfrm>
          <a:prstGeom prst="rect">
            <a:avLst/>
          </a:prstGeom>
        </p:spPr>
      </p:pic>
    </p:spTree>
    <p:extLst>
      <p:ext uri="{BB962C8B-B14F-4D97-AF65-F5344CB8AC3E}">
        <p14:creationId xmlns:p14="http://schemas.microsoft.com/office/powerpoint/2010/main" val="3918380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7" y="532263"/>
            <a:ext cx="8543925" cy="764275"/>
          </a:xfrm>
          <a:solidFill>
            <a:schemeClr val="accent6">
              <a:lumMod val="40000"/>
              <a:lumOff val="60000"/>
            </a:schemeClr>
          </a:solidFill>
        </p:spPr>
        <p:txBody>
          <a:bodyPr/>
          <a:lstStyle/>
          <a:p>
            <a:r>
              <a:rPr lang="en-AU" b="1" dirty="0" smtClean="0">
                <a:solidFill>
                  <a:schemeClr val="accent6">
                    <a:lumMod val="50000"/>
                  </a:schemeClr>
                </a:solidFill>
              </a:rPr>
              <a:t>Australian sugar assemblage</a:t>
            </a:r>
            <a:endParaRPr lang="en-AU" b="1" dirty="0">
              <a:solidFill>
                <a:schemeClr val="accent6">
                  <a:lumMod val="50000"/>
                </a:schemeClr>
              </a:solidFill>
            </a:endParaRPr>
          </a:p>
        </p:txBody>
      </p:sp>
      <p:sp>
        <p:nvSpPr>
          <p:cNvPr id="3" name="Content Placeholder 2"/>
          <p:cNvSpPr>
            <a:spLocks noGrp="1"/>
          </p:cNvSpPr>
          <p:nvPr>
            <p:ph idx="1"/>
          </p:nvPr>
        </p:nvSpPr>
        <p:spPr/>
        <p:txBody>
          <a:bodyPr>
            <a:normAutofit fontScale="92500" lnSpcReduction="10000"/>
          </a:bodyPr>
          <a:lstStyle/>
          <a:p>
            <a:r>
              <a:rPr lang="en-AU" dirty="0" smtClean="0"/>
              <a:t>Over 80% of Australian raw sugar exported in late 1990s</a:t>
            </a:r>
          </a:p>
          <a:p>
            <a:r>
              <a:rPr lang="en-AU" dirty="0" smtClean="0"/>
              <a:t>Australia more exposed to world market fluctuations than any other major sugar producer</a:t>
            </a:r>
          </a:p>
          <a:p>
            <a:r>
              <a:rPr lang="en-AU" dirty="0" smtClean="0"/>
              <a:t>Re-orientation of exterior relations following end of British imperial preference system, search for new markets, especially </a:t>
            </a:r>
            <a:r>
              <a:rPr lang="en-AU" dirty="0" smtClean="0"/>
              <a:t>Asia – but volatile</a:t>
            </a:r>
            <a:endParaRPr lang="en-AU" dirty="0" smtClean="0"/>
          </a:p>
          <a:p>
            <a:r>
              <a:rPr lang="en-AU" dirty="0" smtClean="0"/>
              <a:t>Advocate for liberalisation of world sugar markets and access to protected markets such as USA</a:t>
            </a:r>
          </a:p>
          <a:p>
            <a:r>
              <a:rPr lang="en-AU" dirty="0" smtClean="0"/>
              <a:t>Dismantling of protection of domestic market, removing tariff on imported sugar at estimated cost of $26.7 million to sugar industry</a:t>
            </a:r>
            <a:endParaRPr lang="en-AU" dirty="0"/>
          </a:p>
        </p:txBody>
      </p:sp>
    </p:spTree>
    <p:extLst>
      <p:ext uri="{BB962C8B-B14F-4D97-AF65-F5344CB8AC3E}">
        <p14:creationId xmlns:p14="http://schemas.microsoft.com/office/powerpoint/2010/main" val="270486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59558"/>
            <a:ext cx="8543925" cy="764275"/>
          </a:xfrm>
          <a:solidFill>
            <a:schemeClr val="accent6">
              <a:lumMod val="40000"/>
              <a:lumOff val="60000"/>
            </a:schemeClr>
          </a:solidFill>
        </p:spPr>
        <p:txBody>
          <a:bodyPr/>
          <a:lstStyle/>
          <a:p>
            <a:r>
              <a:rPr lang="en-AU" b="1" dirty="0" smtClean="0">
                <a:solidFill>
                  <a:schemeClr val="accent6">
                    <a:lumMod val="50000"/>
                  </a:schemeClr>
                </a:solidFill>
              </a:rPr>
              <a:t>Australian sugar assemblage</a:t>
            </a:r>
            <a:endParaRPr lang="en-AU" b="1" dirty="0">
              <a:solidFill>
                <a:schemeClr val="accent6">
                  <a:lumMod val="50000"/>
                </a:schemeClr>
              </a:solidFill>
            </a:endParaRPr>
          </a:p>
        </p:txBody>
      </p:sp>
      <p:sp>
        <p:nvSpPr>
          <p:cNvPr id="3" name="Content Placeholder 2"/>
          <p:cNvSpPr>
            <a:spLocks noGrp="1"/>
          </p:cNvSpPr>
          <p:nvPr>
            <p:ph idx="1"/>
          </p:nvPr>
        </p:nvSpPr>
        <p:spPr/>
        <p:txBody>
          <a:bodyPr>
            <a:normAutofit fontScale="92500"/>
          </a:bodyPr>
          <a:lstStyle/>
          <a:p>
            <a:r>
              <a:rPr lang="en-AU" dirty="0" smtClean="0"/>
              <a:t>Australian competitive advantage in global assemblage relied on productivity, technical innovation and proximity to emerging markets</a:t>
            </a:r>
          </a:p>
          <a:p>
            <a:r>
              <a:rPr lang="en-AU" dirty="0" smtClean="0"/>
              <a:t>Advantages eroded by mobility and mutability of components: incorporation of Australian innovations in other national assemblages, notably Brazil</a:t>
            </a:r>
          </a:p>
          <a:p>
            <a:r>
              <a:rPr lang="en-AU" dirty="0" smtClean="0"/>
              <a:t>Loss of share in Asian markets to Brazil; drop in share of world market from 22% in 1993 to 15% in 2001</a:t>
            </a:r>
          </a:p>
          <a:p>
            <a:r>
              <a:rPr lang="en-AU" dirty="0" smtClean="0"/>
              <a:t>Continuing low world market price of sugar</a:t>
            </a:r>
          </a:p>
          <a:p>
            <a:r>
              <a:rPr lang="en-AU" dirty="0" smtClean="0"/>
              <a:t>Poor weather depressed Queensland sugar harvest in 1998</a:t>
            </a:r>
            <a:endParaRPr lang="en-AU" dirty="0"/>
          </a:p>
        </p:txBody>
      </p:sp>
    </p:spTree>
    <p:extLst>
      <p:ext uri="{BB962C8B-B14F-4D97-AF65-F5344CB8AC3E}">
        <p14:creationId xmlns:p14="http://schemas.microsoft.com/office/powerpoint/2010/main" val="3598497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32263"/>
            <a:ext cx="8543925" cy="791570"/>
          </a:xfrm>
          <a:solidFill>
            <a:schemeClr val="accent6">
              <a:lumMod val="40000"/>
              <a:lumOff val="60000"/>
            </a:schemeClr>
          </a:solidFill>
        </p:spPr>
        <p:txBody>
          <a:bodyPr/>
          <a:lstStyle/>
          <a:p>
            <a:r>
              <a:rPr lang="en-AU" b="1" dirty="0" smtClean="0">
                <a:solidFill>
                  <a:schemeClr val="accent6">
                    <a:lumMod val="50000"/>
                  </a:schemeClr>
                </a:solidFill>
              </a:rPr>
              <a:t>Moreton Mill sugar assemblage</a:t>
            </a:r>
            <a:endParaRPr lang="en-AU" b="1" dirty="0">
              <a:solidFill>
                <a:schemeClr val="accent6">
                  <a:lumMod val="50000"/>
                </a:schemeClr>
              </a:solidFill>
            </a:endParaRPr>
          </a:p>
        </p:txBody>
      </p:sp>
      <p:sp>
        <p:nvSpPr>
          <p:cNvPr id="7" name="Content Placeholder 6"/>
          <p:cNvSpPr>
            <a:spLocks noGrp="1"/>
          </p:cNvSpPr>
          <p:nvPr>
            <p:ph idx="1"/>
          </p:nvPr>
        </p:nvSpPr>
        <p:spPr>
          <a:xfrm>
            <a:off x="681039" y="1825625"/>
            <a:ext cx="5010078" cy="4351338"/>
          </a:xfrm>
        </p:spPr>
        <p:txBody>
          <a:bodyPr>
            <a:normAutofit lnSpcReduction="10000"/>
          </a:bodyPr>
          <a:lstStyle/>
          <a:p>
            <a:r>
              <a:rPr lang="en-GB" dirty="0" smtClean="0"/>
              <a:t>Cane-land</a:t>
            </a:r>
          </a:p>
          <a:p>
            <a:r>
              <a:rPr lang="en-GB" dirty="0" smtClean="0"/>
              <a:t>Cane plants</a:t>
            </a:r>
          </a:p>
          <a:p>
            <a:r>
              <a:rPr lang="en-GB" dirty="0" smtClean="0"/>
              <a:t>Cutters and cutting equipment</a:t>
            </a:r>
          </a:p>
          <a:p>
            <a:r>
              <a:rPr lang="en-GB" dirty="0" smtClean="0"/>
              <a:t>Cane trains</a:t>
            </a:r>
          </a:p>
          <a:p>
            <a:r>
              <a:rPr lang="en-GB" dirty="0" smtClean="0"/>
              <a:t>Mill</a:t>
            </a:r>
          </a:p>
          <a:p>
            <a:r>
              <a:rPr lang="en-GB" dirty="0" smtClean="0"/>
              <a:t>Milling equipment</a:t>
            </a:r>
          </a:p>
          <a:p>
            <a:r>
              <a:rPr lang="en-GB" dirty="0" smtClean="0"/>
              <a:t>Mill labour</a:t>
            </a:r>
          </a:p>
          <a:p>
            <a:r>
              <a:rPr lang="en-GB" dirty="0" smtClean="0"/>
              <a:t>Raw crushed sugar</a:t>
            </a:r>
          </a:p>
          <a:p>
            <a:r>
              <a:rPr lang="en-GB" dirty="0" smtClean="0"/>
              <a:t>Waste and by-products</a:t>
            </a:r>
            <a:endParaRPr lang="en-GB"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0509" r="23757"/>
          <a:stretch/>
        </p:blipFill>
        <p:spPr>
          <a:xfrm>
            <a:off x="5841241" y="1543027"/>
            <a:ext cx="3604843" cy="4830478"/>
          </a:xfrm>
          <a:prstGeom prst="rect">
            <a:avLst/>
          </a:prstGeom>
        </p:spPr>
      </p:pic>
    </p:spTree>
    <p:extLst>
      <p:ext uri="{BB962C8B-B14F-4D97-AF65-F5344CB8AC3E}">
        <p14:creationId xmlns:p14="http://schemas.microsoft.com/office/powerpoint/2010/main" val="3609033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32263"/>
            <a:ext cx="8543925" cy="808132"/>
          </a:xfrm>
          <a:solidFill>
            <a:schemeClr val="accent6">
              <a:lumMod val="40000"/>
              <a:lumOff val="60000"/>
            </a:schemeClr>
          </a:solidFill>
        </p:spPr>
        <p:txBody>
          <a:bodyPr/>
          <a:lstStyle/>
          <a:p>
            <a:r>
              <a:rPr lang="en-AU" b="1" dirty="0" smtClean="0">
                <a:solidFill>
                  <a:schemeClr val="accent6">
                    <a:lumMod val="50000"/>
                  </a:schemeClr>
                </a:solidFill>
              </a:rPr>
              <a:t>Moreton Mill sugar assemblage</a:t>
            </a:r>
            <a:endParaRPr lang="en-AU" b="1" dirty="0">
              <a:solidFill>
                <a:schemeClr val="accent6">
                  <a:lumMod val="5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165" y="1340394"/>
            <a:ext cx="3773891" cy="53463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694" y="1340394"/>
            <a:ext cx="3906885" cy="5367817"/>
          </a:xfrm>
          <a:prstGeom prst="rect">
            <a:avLst/>
          </a:prstGeom>
        </p:spPr>
      </p:pic>
    </p:spTree>
    <p:extLst>
      <p:ext uri="{BB962C8B-B14F-4D97-AF65-F5344CB8AC3E}">
        <p14:creationId xmlns:p14="http://schemas.microsoft.com/office/powerpoint/2010/main" val="4036370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7268"/>
          <a:stretch/>
        </p:blipFill>
        <p:spPr>
          <a:xfrm>
            <a:off x="1318688" y="557647"/>
            <a:ext cx="7226193" cy="5538354"/>
          </a:xfrm>
          <a:prstGeom prst="rect">
            <a:avLst/>
          </a:prstGeom>
        </p:spPr>
      </p:pic>
      <p:sp>
        <p:nvSpPr>
          <p:cNvPr id="7" name="TextBox 6"/>
          <p:cNvSpPr txBox="1"/>
          <p:nvPr/>
        </p:nvSpPr>
        <p:spPr>
          <a:xfrm>
            <a:off x="3984914" y="729674"/>
            <a:ext cx="4029941" cy="954107"/>
          </a:xfrm>
          <a:prstGeom prst="rect">
            <a:avLst/>
          </a:prstGeom>
          <a:noFill/>
        </p:spPr>
        <p:txBody>
          <a:bodyPr wrap="square" rtlCol="0">
            <a:spAutoFit/>
          </a:bodyPr>
          <a:lstStyle/>
          <a:p>
            <a:pPr algn="r"/>
            <a:r>
              <a:rPr lang="en-AU" sz="2800" i="1" dirty="0" smtClean="0"/>
              <a:t>Closure of Moreton Sugar Mill, Nambour, QLD, 2003</a:t>
            </a:r>
            <a:endParaRPr lang="en-AU" sz="2800" i="1" dirty="0"/>
          </a:p>
        </p:txBody>
      </p:sp>
      <p:pic>
        <p:nvPicPr>
          <p:cNvPr id="9" name="Picture 8"/>
          <p:cNvPicPr>
            <a:picLocks noChangeAspect="1"/>
          </p:cNvPicPr>
          <p:nvPr/>
        </p:nvPicPr>
        <p:blipFill>
          <a:blip r:embed="rId3"/>
          <a:stretch>
            <a:fillRect/>
          </a:stretch>
        </p:blipFill>
        <p:spPr>
          <a:xfrm>
            <a:off x="7215386" y="4380490"/>
            <a:ext cx="1749028" cy="2124075"/>
          </a:xfrm>
          <a:prstGeom prst="rect">
            <a:avLst/>
          </a:prstGeom>
        </p:spPr>
      </p:pic>
      <p:sp>
        <p:nvSpPr>
          <p:cNvPr id="5" name="TextBox 4"/>
          <p:cNvSpPr txBox="1"/>
          <p:nvPr/>
        </p:nvSpPr>
        <p:spPr>
          <a:xfrm>
            <a:off x="1464684" y="3572233"/>
            <a:ext cx="3467100" cy="2523768"/>
          </a:xfrm>
          <a:prstGeom prst="rect">
            <a:avLst/>
          </a:prstGeom>
          <a:noFill/>
        </p:spPr>
        <p:txBody>
          <a:bodyPr wrap="square" rtlCol="0">
            <a:spAutoFit/>
          </a:bodyPr>
          <a:lstStyle/>
          <a:p>
            <a:pPr algn="just"/>
            <a:r>
              <a:rPr lang="en-AU" sz="2000" b="1" i="1" dirty="0" smtClean="0">
                <a:solidFill>
                  <a:schemeClr val="bg1"/>
                </a:solidFill>
              </a:rPr>
              <a:t>“With poor harvests, falling world prices and growing competition from Brazil, the owners of the mill at Nambour – Bundaberg Sugar – say the Sunshine Coast operation is no longer viable.”</a:t>
            </a:r>
          </a:p>
          <a:p>
            <a:pPr algn="r"/>
            <a:r>
              <a:rPr lang="en-AU" b="1" dirty="0" smtClean="0">
                <a:solidFill>
                  <a:schemeClr val="bg1"/>
                </a:solidFill>
              </a:rPr>
              <a:t>ABC 7.30 Report, 15 July 2003</a:t>
            </a:r>
          </a:p>
        </p:txBody>
      </p:sp>
    </p:spTree>
    <p:extLst>
      <p:ext uri="{BB962C8B-B14F-4D97-AF65-F5344CB8AC3E}">
        <p14:creationId xmlns:p14="http://schemas.microsoft.com/office/powerpoint/2010/main" val="2452631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45909"/>
            <a:ext cx="8543925" cy="805219"/>
          </a:xfrm>
          <a:solidFill>
            <a:schemeClr val="accent6">
              <a:lumMod val="40000"/>
              <a:lumOff val="60000"/>
            </a:schemeClr>
          </a:solidFill>
        </p:spPr>
        <p:txBody>
          <a:bodyPr/>
          <a:lstStyle/>
          <a:p>
            <a:r>
              <a:rPr lang="en-AU" b="1" dirty="0" smtClean="0">
                <a:solidFill>
                  <a:schemeClr val="accent6">
                    <a:lumMod val="50000"/>
                  </a:schemeClr>
                </a:solidFill>
              </a:rPr>
              <a:t>Moreton Mill sugar assemblage</a:t>
            </a:r>
            <a:endParaRPr lang="en-AU" b="1" dirty="0">
              <a:solidFill>
                <a:schemeClr val="accent6">
                  <a:lumMod val="50000"/>
                </a:schemeClr>
              </a:solidFill>
            </a:endParaRPr>
          </a:p>
        </p:txBody>
      </p:sp>
      <p:sp>
        <p:nvSpPr>
          <p:cNvPr id="3" name="Content Placeholder 2"/>
          <p:cNvSpPr>
            <a:spLocks noGrp="1"/>
          </p:cNvSpPr>
          <p:nvPr>
            <p:ph idx="1"/>
          </p:nvPr>
        </p:nvSpPr>
        <p:spPr>
          <a:xfrm>
            <a:off x="681038" y="1825625"/>
            <a:ext cx="6103072" cy="4351338"/>
          </a:xfrm>
        </p:spPr>
        <p:txBody>
          <a:bodyPr>
            <a:normAutofit fontScale="92500" lnSpcReduction="10000"/>
          </a:bodyPr>
          <a:lstStyle/>
          <a:p>
            <a:pPr marL="0" indent="0" algn="just">
              <a:buNone/>
            </a:pPr>
            <a:r>
              <a:rPr lang="en-AU" dirty="0" smtClean="0"/>
              <a:t>“The profitability of a mill summarises the return for the sector is relational to inputs, specifically the large amount of capital invested in a highly specialised infrastructure. Profitability at a given price for raw sugar is fundamentally determined by the volume of cane a mill receives, and therefore by its supply area. A threshold amount of cane throughput and its associated raw sugar production are required to ensure profitability.”</a:t>
            </a:r>
          </a:p>
          <a:p>
            <a:pPr marL="0" indent="0" algn="r">
              <a:buNone/>
            </a:pPr>
            <a:r>
              <a:rPr lang="en-AU" sz="2400" i="1" dirty="0" smtClean="0"/>
              <a:t>Walker et al. (2004) Regional Planning and the Sugar Industry, p 52</a:t>
            </a:r>
            <a:endParaRPr lang="en-AU" sz="2400" i="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371" r="22226"/>
          <a:stretch/>
        </p:blipFill>
        <p:spPr>
          <a:xfrm>
            <a:off x="6837529" y="1872576"/>
            <a:ext cx="2735460" cy="3340869"/>
          </a:xfrm>
          <a:prstGeom prst="rect">
            <a:avLst/>
          </a:prstGeom>
        </p:spPr>
      </p:pic>
    </p:spTree>
    <p:extLst>
      <p:ext uri="{BB962C8B-B14F-4D97-AF65-F5344CB8AC3E}">
        <p14:creationId xmlns:p14="http://schemas.microsoft.com/office/powerpoint/2010/main" val="1221020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7" y="532263"/>
            <a:ext cx="8543925" cy="764276"/>
          </a:xfrm>
          <a:solidFill>
            <a:schemeClr val="accent6">
              <a:lumMod val="40000"/>
              <a:lumOff val="60000"/>
            </a:schemeClr>
          </a:solidFill>
        </p:spPr>
        <p:txBody>
          <a:bodyPr/>
          <a:lstStyle/>
          <a:p>
            <a:r>
              <a:rPr lang="en-AU" b="1" dirty="0" smtClean="0">
                <a:solidFill>
                  <a:schemeClr val="accent6">
                    <a:lumMod val="50000"/>
                  </a:schemeClr>
                </a:solidFill>
              </a:rPr>
              <a:t>Moreton Mill sugar assemblage</a:t>
            </a:r>
            <a:endParaRPr lang="en-AU" b="1" dirty="0">
              <a:solidFill>
                <a:schemeClr val="accent6">
                  <a:lumMod val="50000"/>
                </a:schemeClr>
              </a:solidFill>
            </a:endParaRPr>
          </a:p>
        </p:txBody>
      </p:sp>
      <p:sp>
        <p:nvSpPr>
          <p:cNvPr id="3" name="Content Placeholder 2"/>
          <p:cNvSpPr>
            <a:spLocks noGrp="1"/>
          </p:cNvSpPr>
          <p:nvPr>
            <p:ph idx="1"/>
          </p:nvPr>
        </p:nvSpPr>
        <p:spPr>
          <a:xfrm>
            <a:off x="681038" y="1825625"/>
            <a:ext cx="8517553" cy="4351338"/>
          </a:xfrm>
        </p:spPr>
        <p:txBody>
          <a:bodyPr>
            <a:normAutofit/>
          </a:bodyPr>
          <a:lstStyle/>
          <a:p>
            <a:r>
              <a:rPr lang="en-AU" dirty="0" smtClean="0"/>
              <a:t>Consensus view that viability of mill depended on increasing production</a:t>
            </a:r>
          </a:p>
          <a:p>
            <a:r>
              <a:rPr lang="en-AU" dirty="0" smtClean="0"/>
              <a:t>Increasing production required expanding the assigned land: </a:t>
            </a:r>
            <a:r>
              <a:rPr lang="en-AU" dirty="0" err="1" smtClean="0"/>
              <a:t>reterritorialisation</a:t>
            </a:r>
            <a:r>
              <a:rPr lang="en-AU" dirty="0" smtClean="0"/>
              <a:t> by recoding and enrolling new components</a:t>
            </a:r>
          </a:p>
          <a:p>
            <a:r>
              <a:rPr lang="en-AU" dirty="0" smtClean="0"/>
              <a:t>Competition for land with alternative assemblages, especially urban development and tourism</a:t>
            </a:r>
          </a:p>
          <a:p>
            <a:r>
              <a:rPr lang="en-AU" dirty="0" smtClean="0"/>
              <a:t>Efforts to protect cane-land through local zoning laws not sufficient?</a:t>
            </a:r>
            <a:endParaRPr lang="en-AU" dirty="0"/>
          </a:p>
        </p:txBody>
      </p:sp>
    </p:spTree>
    <p:extLst>
      <p:ext uri="{BB962C8B-B14F-4D97-AF65-F5344CB8AC3E}">
        <p14:creationId xmlns:p14="http://schemas.microsoft.com/office/powerpoint/2010/main" val="3434379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7" y="545909"/>
            <a:ext cx="8543925" cy="764275"/>
          </a:xfrm>
          <a:solidFill>
            <a:schemeClr val="accent6">
              <a:lumMod val="40000"/>
              <a:lumOff val="60000"/>
            </a:schemeClr>
          </a:solidFill>
        </p:spPr>
        <p:txBody>
          <a:bodyPr/>
          <a:lstStyle/>
          <a:p>
            <a:r>
              <a:rPr lang="en-AU" b="1" dirty="0" smtClean="0">
                <a:solidFill>
                  <a:schemeClr val="accent6">
                    <a:lumMod val="50000"/>
                  </a:schemeClr>
                </a:solidFill>
              </a:rPr>
              <a:t>Moreton Mill sugar assemblage</a:t>
            </a:r>
            <a:endParaRPr lang="en-AU" b="1" dirty="0">
              <a:solidFill>
                <a:schemeClr val="accent6">
                  <a:lumMod val="50000"/>
                </a:schemeClr>
              </a:solidFill>
            </a:endParaRPr>
          </a:p>
        </p:txBody>
      </p:sp>
      <p:sp>
        <p:nvSpPr>
          <p:cNvPr id="3" name="Content Placeholder 2"/>
          <p:cNvSpPr>
            <a:spLocks noGrp="1"/>
          </p:cNvSpPr>
          <p:nvPr>
            <p:ph idx="1"/>
          </p:nvPr>
        </p:nvSpPr>
        <p:spPr>
          <a:xfrm>
            <a:off x="681038" y="1825625"/>
            <a:ext cx="8558496" cy="4351338"/>
          </a:xfrm>
        </p:spPr>
        <p:txBody>
          <a:bodyPr>
            <a:normAutofit/>
          </a:bodyPr>
          <a:lstStyle/>
          <a:p>
            <a:pPr marL="0" indent="0">
              <a:buNone/>
            </a:pPr>
            <a:r>
              <a:rPr lang="en-AU" dirty="0" smtClean="0"/>
              <a:t>Long-term viability of the Moreton Mill sugar assemblage constrained by the materiality, arrangement and adaptability of its components, but ultimately defined by </a:t>
            </a:r>
            <a:r>
              <a:rPr lang="en-AU" dirty="0" smtClean="0"/>
              <a:t>interaction with other assemblages, local and global</a:t>
            </a:r>
            <a:r>
              <a:rPr lang="en-AU" dirty="0" smtClean="0"/>
              <a:t>:</a:t>
            </a:r>
            <a:endParaRPr lang="en-AU" dirty="0" smtClean="0"/>
          </a:p>
          <a:p>
            <a:pPr lvl="1"/>
            <a:r>
              <a:rPr lang="en-AU" sz="2800" dirty="0" smtClean="0"/>
              <a:t>Geographical location and competition from other local assemblages</a:t>
            </a:r>
          </a:p>
          <a:p>
            <a:pPr lvl="1"/>
            <a:r>
              <a:rPr lang="en-AU" sz="2800" dirty="0" smtClean="0"/>
              <a:t>Reconfiguration of the global sugar assemblage and fluctuations in the world market price for raw sugar</a:t>
            </a:r>
          </a:p>
          <a:p>
            <a:pPr lvl="1"/>
            <a:r>
              <a:rPr lang="en-AU" sz="2800" dirty="0" smtClean="0"/>
              <a:t>The recoding of Moreton Mill within the corporate assemblage of its owners</a:t>
            </a:r>
            <a:endParaRPr lang="en-AU" sz="2800" dirty="0"/>
          </a:p>
        </p:txBody>
      </p:sp>
    </p:spTree>
    <p:extLst>
      <p:ext uri="{BB962C8B-B14F-4D97-AF65-F5344CB8AC3E}">
        <p14:creationId xmlns:p14="http://schemas.microsoft.com/office/powerpoint/2010/main" val="754950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H="1" flipV="1">
            <a:off x="4939352" y="1256436"/>
            <a:ext cx="13648" cy="499508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7546" y="5882185"/>
            <a:ext cx="1473958" cy="369332"/>
          </a:xfrm>
          <a:prstGeom prst="rect">
            <a:avLst/>
          </a:prstGeom>
          <a:noFill/>
        </p:spPr>
        <p:txBody>
          <a:bodyPr wrap="square" rtlCol="0">
            <a:spAutoFit/>
          </a:bodyPr>
          <a:lstStyle/>
          <a:p>
            <a:r>
              <a:rPr lang="en-GB" dirty="0" smtClean="0"/>
              <a:t>1894-1976</a:t>
            </a:r>
            <a:endParaRPr lang="en-GB" dirty="0"/>
          </a:p>
        </p:txBody>
      </p:sp>
      <p:sp>
        <p:nvSpPr>
          <p:cNvPr id="6" name="TextBox 5"/>
          <p:cNvSpPr txBox="1"/>
          <p:nvPr/>
        </p:nvSpPr>
        <p:spPr>
          <a:xfrm>
            <a:off x="2197290" y="5882185"/>
            <a:ext cx="2755710" cy="369332"/>
          </a:xfrm>
          <a:prstGeom prst="rect">
            <a:avLst/>
          </a:prstGeom>
          <a:noFill/>
        </p:spPr>
        <p:txBody>
          <a:bodyPr wrap="square" rtlCol="0">
            <a:spAutoFit/>
          </a:bodyPr>
          <a:lstStyle/>
          <a:p>
            <a:r>
              <a:rPr lang="en-GB" dirty="0" err="1" smtClean="0"/>
              <a:t>Moreton</a:t>
            </a:r>
            <a:r>
              <a:rPr lang="en-GB" dirty="0" smtClean="0"/>
              <a:t> Central Mill Ltd</a:t>
            </a:r>
            <a:endParaRPr lang="en-GB" dirty="0"/>
          </a:p>
        </p:txBody>
      </p:sp>
      <p:sp>
        <p:nvSpPr>
          <p:cNvPr id="7" name="Oval 6"/>
          <p:cNvSpPr/>
          <p:nvPr/>
        </p:nvSpPr>
        <p:spPr>
          <a:xfrm>
            <a:off x="5049672" y="6066851"/>
            <a:ext cx="641444"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27546" y="3794077"/>
            <a:ext cx="1473958" cy="369332"/>
          </a:xfrm>
          <a:prstGeom prst="rect">
            <a:avLst/>
          </a:prstGeom>
          <a:noFill/>
        </p:spPr>
        <p:txBody>
          <a:bodyPr wrap="square" rtlCol="0">
            <a:spAutoFit/>
          </a:bodyPr>
          <a:lstStyle/>
          <a:p>
            <a:r>
              <a:rPr lang="en-GB" dirty="0" smtClean="0"/>
              <a:t>1976-1988</a:t>
            </a:r>
            <a:endParaRPr lang="en-GB" dirty="0"/>
          </a:p>
        </p:txBody>
      </p:sp>
      <p:sp>
        <p:nvSpPr>
          <p:cNvPr id="10" name="TextBox 9"/>
          <p:cNvSpPr txBox="1"/>
          <p:nvPr/>
        </p:nvSpPr>
        <p:spPr>
          <a:xfrm>
            <a:off x="2197290" y="3794077"/>
            <a:ext cx="2755710" cy="369332"/>
          </a:xfrm>
          <a:prstGeom prst="rect">
            <a:avLst/>
          </a:prstGeom>
          <a:noFill/>
        </p:spPr>
        <p:txBody>
          <a:bodyPr wrap="square" rtlCol="0">
            <a:spAutoFit/>
          </a:bodyPr>
          <a:lstStyle/>
          <a:p>
            <a:r>
              <a:rPr lang="en-GB" dirty="0" smtClean="0"/>
              <a:t>Howard Smith Ltd</a:t>
            </a:r>
            <a:endParaRPr lang="en-GB" dirty="0"/>
          </a:p>
        </p:txBody>
      </p:sp>
      <p:sp>
        <p:nvSpPr>
          <p:cNvPr id="11" name="TextBox 10"/>
          <p:cNvSpPr txBox="1"/>
          <p:nvPr/>
        </p:nvSpPr>
        <p:spPr>
          <a:xfrm>
            <a:off x="327546" y="1612710"/>
            <a:ext cx="1473958" cy="369332"/>
          </a:xfrm>
          <a:prstGeom prst="rect">
            <a:avLst/>
          </a:prstGeom>
          <a:noFill/>
        </p:spPr>
        <p:txBody>
          <a:bodyPr wrap="square" rtlCol="0">
            <a:spAutoFit/>
          </a:bodyPr>
          <a:lstStyle/>
          <a:p>
            <a:r>
              <a:rPr lang="en-GB" dirty="0" smtClean="0"/>
              <a:t>2000-2003</a:t>
            </a:r>
            <a:endParaRPr lang="en-GB" dirty="0"/>
          </a:p>
        </p:txBody>
      </p:sp>
      <p:sp>
        <p:nvSpPr>
          <p:cNvPr id="12" name="TextBox 11"/>
          <p:cNvSpPr txBox="1"/>
          <p:nvPr/>
        </p:nvSpPr>
        <p:spPr>
          <a:xfrm>
            <a:off x="327546" y="2311020"/>
            <a:ext cx="1473958" cy="369332"/>
          </a:xfrm>
          <a:prstGeom prst="rect">
            <a:avLst/>
          </a:prstGeom>
          <a:noFill/>
        </p:spPr>
        <p:txBody>
          <a:bodyPr wrap="square" rtlCol="0">
            <a:spAutoFit/>
          </a:bodyPr>
          <a:lstStyle/>
          <a:p>
            <a:r>
              <a:rPr lang="en-GB" dirty="0" smtClean="0"/>
              <a:t>1991-2000</a:t>
            </a:r>
            <a:endParaRPr lang="en-GB" dirty="0"/>
          </a:p>
        </p:txBody>
      </p:sp>
      <p:sp>
        <p:nvSpPr>
          <p:cNvPr id="13" name="TextBox 12"/>
          <p:cNvSpPr txBox="1"/>
          <p:nvPr/>
        </p:nvSpPr>
        <p:spPr>
          <a:xfrm>
            <a:off x="327546" y="2927444"/>
            <a:ext cx="1473958" cy="369332"/>
          </a:xfrm>
          <a:prstGeom prst="rect">
            <a:avLst/>
          </a:prstGeom>
          <a:noFill/>
        </p:spPr>
        <p:txBody>
          <a:bodyPr wrap="square" rtlCol="0">
            <a:spAutoFit/>
          </a:bodyPr>
          <a:lstStyle/>
          <a:p>
            <a:r>
              <a:rPr lang="en-GB" dirty="0" smtClean="0"/>
              <a:t>1988-1991</a:t>
            </a:r>
            <a:endParaRPr lang="en-GB" dirty="0"/>
          </a:p>
        </p:txBody>
      </p:sp>
      <p:sp>
        <p:nvSpPr>
          <p:cNvPr id="14" name="TextBox 13"/>
          <p:cNvSpPr txBox="1"/>
          <p:nvPr/>
        </p:nvSpPr>
        <p:spPr>
          <a:xfrm>
            <a:off x="2197290" y="2927444"/>
            <a:ext cx="2755710" cy="369332"/>
          </a:xfrm>
          <a:prstGeom prst="rect">
            <a:avLst/>
          </a:prstGeom>
          <a:noFill/>
        </p:spPr>
        <p:txBody>
          <a:bodyPr wrap="square" rtlCol="0">
            <a:spAutoFit/>
          </a:bodyPr>
          <a:lstStyle/>
          <a:p>
            <a:r>
              <a:rPr lang="en-GB" dirty="0" smtClean="0"/>
              <a:t>Bundaberg Sugar Ltd</a:t>
            </a:r>
            <a:endParaRPr lang="en-GB" dirty="0"/>
          </a:p>
        </p:txBody>
      </p:sp>
      <p:sp>
        <p:nvSpPr>
          <p:cNvPr id="15" name="TextBox 14"/>
          <p:cNvSpPr txBox="1"/>
          <p:nvPr/>
        </p:nvSpPr>
        <p:spPr>
          <a:xfrm>
            <a:off x="2197290" y="2311020"/>
            <a:ext cx="2755710" cy="369332"/>
          </a:xfrm>
          <a:prstGeom prst="rect">
            <a:avLst/>
          </a:prstGeom>
          <a:noFill/>
        </p:spPr>
        <p:txBody>
          <a:bodyPr wrap="square" rtlCol="0">
            <a:spAutoFit/>
          </a:bodyPr>
          <a:lstStyle/>
          <a:p>
            <a:r>
              <a:rPr lang="en-GB" dirty="0" smtClean="0"/>
              <a:t>Tate and Lyle plc</a:t>
            </a:r>
            <a:endParaRPr lang="en-GB" dirty="0"/>
          </a:p>
        </p:txBody>
      </p:sp>
      <p:sp>
        <p:nvSpPr>
          <p:cNvPr id="16" name="TextBox 15"/>
          <p:cNvSpPr txBox="1"/>
          <p:nvPr/>
        </p:nvSpPr>
        <p:spPr>
          <a:xfrm>
            <a:off x="2197290" y="1612710"/>
            <a:ext cx="2755710" cy="369332"/>
          </a:xfrm>
          <a:prstGeom prst="rect">
            <a:avLst/>
          </a:prstGeom>
          <a:noFill/>
        </p:spPr>
        <p:txBody>
          <a:bodyPr wrap="square" rtlCol="0">
            <a:spAutoFit/>
          </a:bodyPr>
          <a:lstStyle/>
          <a:p>
            <a:r>
              <a:rPr lang="en-GB" dirty="0" err="1" smtClean="0"/>
              <a:t>Finasucre</a:t>
            </a:r>
            <a:endParaRPr lang="en-GB" dirty="0"/>
          </a:p>
        </p:txBody>
      </p:sp>
      <p:sp>
        <p:nvSpPr>
          <p:cNvPr id="17" name="Oval 16"/>
          <p:cNvSpPr/>
          <p:nvPr/>
        </p:nvSpPr>
        <p:spPr>
          <a:xfrm>
            <a:off x="5049671" y="3886409"/>
            <a:ext cx="2429301" cy="276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063318" y="3019777"/>
            <a:ext cx="1692323"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049671" y="2403352"/>
            <a:ext cx="3575713" cy="276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5049671" y="1705043"/>
            <a:ext cx="2756848"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893" y="5690989"/>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390" y="3539907"/>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440" y="2658448"/>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894" y="2660258"/>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498" y="2658447"/>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440" y="2074541"/>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247" y="2056849"/>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290" y="2068519"/>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971" y="2033212"/>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140" y="2041726"/>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3567" y="2056850"/>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078" y="2056850"/>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76" y="1271852"/>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240" y="1272779"/>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291" y="1272779"/>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499" y="1272779"/>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sugarcane.org/internal/images/mill-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141" y="1272779"/>
            <a:ext cx="485001" cy="485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R9Wtj8-shDeFH__IytWOmy9qKPoomQGo5wiGpopo1qv6F-9qhQ8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3090" y="3481650"/>
            <a:ext cx="630776" cy="5240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reeiconbox.com/icon/256/262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9248" y="3458990"/>
            <a:ext cx="670173" cy="670173"/>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8" descr="data:image/png;base64,iVBORw0KGgoAAAANSUhEUgAAAPAAAAB4CAMAAAD7aI8VAAAAzFBMVEUAAIv/AAD///8AAIgAAIAAAIX/1NT/2dn/QED/Njb/9PT/cHAAAJHU1OvZ2e02Np5AQKFycrwREZWSkseEhL//u7v/ycn/YmL7+/7/Cwv/PDyCgsL/Fxf/VFT/wcH/Rkbr6/QoKJrBweBOTqY/P5p6er1YWLCcnMtqartTU7ASEo9ZWatra7DPz+pGRqQvL5iYmM6/v+OtrdcdHZaystWnp9V2drSPj8nj4/D/4uL/srJKSp87O5oYGJNkZK5WVqiEhLkpKZb/X1b/VkOewO+bAAAHCElEQVR4nO1ciXbaOhB1NCh9TQ0Gm6RuaFJjwpJQB7AhuE0hTfv///TkDcxiWxJeCvienHBOgqy50ozkmZFGuLu5QivY3RGAEAuQqgh9+O9ihY+XCNXqSa1g1LXR1c2d1+br3U1Cg+xwcfH5OkS51pTiKfMQBpCaNUL3s9/k0zVClXRp0CMQYIWqIuOY73MQxrJC2lx/+uI18Aa4UMJExe7XjFWtATiSACth8qiGhtDl3Vfv67e+CRVGeFsQF1orUrHZCBNlbmlEmb9dbA9sYYS3VS3JllkI77PdwglHCRRlywyE99puMKCFER5FqFyULdMSjrLdlcnkQ28XiYJtSUZHONp2kxbFPBCretu2TEM4znaTtr1cwCIgBWGmASwI9CqYRJjVRDggigc/QqAXNJ5wHrYLg0FKOkKlinGE87FdrOtpLQI0AscQzt52244IsqbJTmftgx8n0KhkFOEcbFeAjjEWK0tVXVbEsdFJR7ETBR/tJYxz2XexgtCE9F+dIKSkt7nFq2ZvH+FhTvuuqAeP1VNZqn3E2nJN2yWs1XLad6Gt+mrT5n1qJQJCw16r6MXtTxTGNmGE7j8G39wIGTWin8/FFz8Gj37ktRLEg13CzOBh/DQ01g8whk8nT3hgaFqg0ppmDE6e8HNn+F3RnNaa8n3Yec6P8I9va8K3H3IjDGS3f3CnWH0gbwR8RnxREDh3FXhDaq+nojfupf/YCDfUriB01ca5EMatufMxb3G/zBwZYai7m9FTUm7nZAgLsPFxBoQPRkm4JFwSLgmXhAsjTLFbHZPzkMx3+J4N4YLcw0RYerJTcSqEHWcRhpr7jh1L+kQIQ7eOMSjIqEBFbMUpdlwQb4Wrm9uA3n0C4Z/BN7/dXKUexIsh/KzarY6OkNQwUJPVlfLCtGu613689osTr40K065w/cn/z2dCOb/0aBMhVSWiIGSw8vUC8VEEIgPxEQOUUwIc2kFEU2PLwbipFnUt/X2Qc3FUNCHVsmsCX++c+WdOtXAoBVQGvgB9ls68ZFqc4LHJtLiBYpGiw5wog/f5qvOJROsux9oubbo0DVvu9xn5Wi/hVUQb16laUQmcnBA/yJbdTtq63haYFNtqzWZTT3htYs4UipA1rUrSHHngt2XoDQDjB1V9ILvqoMei2LLccPvUZZoUDL2gVIda+G0Z19DsjewwzbcZqrGt7lhBqmkjw0oeJhZVpD62xGfLUNfcvdT5YYxMYh0p0NESD6szCkh/MI3TlpUgXaYw0SU0tLEo4K6xjCfMqoIsRw95bBlb/uBXLcb3lUXL/WgkEB4xCsZ0uDRuIPdKA8JypRq1JWP0GUK/oxFSZirVYz4+HGEqe70HeWmGGiBzKTMxpgLr4sJ+QHz/gEYQ7s9M3UuI6uasnyVh2u2D5wrAHpP5ExnTepK8lLfEd6IhEayLCtcljz22HEmY7CxI11l9Hnqwbhvc13i2TCeacBfpi4WOupkRZnvJ57+otWnLkYSxabSBeLdmRl70zV9f8D+XVGciQSKi/7gNEf6AkP2ceBVvw5bR5d/oGW45ygydFtUMs3vOIAbAlUqFwncG8j0shuC0o2u2BsTE4X2vjI5vnT8zfpTA02nhFyjyA1EaUdNEGrU8CcCjbthk/TD0xzNhjL0wljo/G62GJmGsNs9kfgngxSH8cj6EhT6azxFrhPOI0e5KGEvdVK63HAngkCNqJZLwT9yazBEwGp0XYzw/nx3fBdRqZzXDIGlacTf5CwDuq2r/nHTauQaY6gXAfxFP4sr3hI7jmq1Ci4DFjMKqxaI/tXx/G5qOa+Z5KsQTt6an+Uor2shuvcrklWPhJkXMBXn9kF9b5M+nqd3w7HjcZkuCID8AUtN0/PCkuOWxAs/cIEN1OvbireNp1Q07zE51vXaPabmcNz6qp/uWCctwQN2HlpCEPm7MdgnPipYpS0C7ts23xn0h/yiA69uE66e6YrkAq6du8lV7FEejjhUgDCe7NjwZnmpoCYvTPYs0Waan4imqNeDwvYBN2I3cclrp1NOiQbiMxi6MYT5SpFdPKwGLga3GEVbtwSIPOVKspxUP62358ltR+ubE2FBs25iYfUX5/bJ8szIWIf16WrEAcGtnyJalhKZaVSxLXv0zWwGyqKdF1bESnmElv44zqqeVjL43t9485xnqyKieVhKevCOgY88nNnMMZqVQT4sH7+44z3zHSU++wpoW0qinxdPtLzvQZEe37V95dZ1KPS0OwCtaucDOHL/mRTiVelocgCFZKz1vAQSyXg7zIpxKPS0OQANNAocQrAnir3zE2nEa9bQ4gMe6vL6nJOvjHHfEw+tp8XTafQ91B+9ZnWze2/fB9bR4sNi8pZSLy+Dj8HpaR4bD62kdGw6up1WiRIkSJUqUKFGiRDr4H3RDzxRkRBki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AutoShape 10" descr="data:image/jpeg;base64,/9j/4AAQSkZJRgABAQAAAQABAAD/2wCEAAkGBw8REhMUEREQFRUVFRYWGBQTFRcbGBQVFRQWFxgWGhoYHSggHxolHRgVIjEhJSorLi4uFx80ODMtNygtLisBCgoKDg0OGxAQGywmICQsLCwsLCwsLC80LCwsLCwsLCwsLCwsLCwtLCwsLCwsLCwwLCwsLCwsLCwsLCwsLCwsLP/AABEIAJ8BPgMBEQACEQEDEQH/xAAcAAEAAgIDAQAAAAAAAAAAAAAABgcDBQECBAj/xABHEAABAwICBQcIBggFBQAAAAABAAIDBBESIQUGEzFBB1FSYXGBkRQVIjJToaLRFyNCYrLSM0NzgpKTsdM0NVRysxZEg8HD/8QAGwEBAAIDAQEAAAAAAAAAAAAAAAEEAgMFBgf/xAA0EQACAQMDAgMHBAEFAQEAAAAAAQIDBBESIVETMQVB8BQyYXGRsdEiM4HB8UJScqHhNBX/2gAMAwEAAhEDEQA/APdR6bq6Mhk0eNtrhsgztztfxHiqyrVaT0yPQzsra7jrpvHxX9r/AATDQ+naOpsG4Wv9m8AHu4HuVqFdT8zjXFhVobtZXK9bHfTmrNLVts9rmO4SREsePDI9jgVYhVlEoygpFZ6xahaRp7ugkkqI9/oOcJAOtl8/3b9gVyncU5e9sVJ0ZrdPJCZKiW9nPkuDYgudcHiLHirSS8iu5S8zptn9J3iVlhEanyNs/pO8So0oanyNs/pO8SmlDU+S6+TeJrtGRuc1pP12ZAJykfxK5d03rfryOnbbqJBhK7pO8SuDk944rg9FBI4yxekf0jOJ6QWUX+pGqtFdOW3k/sSHllaG00BaA07fe3L9W/mXoLPebzweDuNobFSbZ/Sd4ldDSijqfI2z+k7xKaUNT5G2f0neJTShqfJlpmzSODI9q9ztzWYiT2AKHpSyzJan2JtozUN7GiXSNT5OzhG115HdXEDsFz2KjWvYQ7F+2sa1Z4Sb9cm1fpunp2GOhp2MHGWUY3u6/Sv779gXJq3s5PY9Ha+CwjvV3+C/tnbRurNZVHHJeNpzL5L3PY3f/QLVGlUnu39SxVvba3WiCT+C/JvtK6t01NQ1Za3G8U0/1j8yDsnZtG5vdmr1tSjGpH5o4d3fVK0WnsuF/fJRuI85XdwefyxiPOUwMsYjzlMDLGI85TAyxiPOUwMsYjzlMDLGI85TAyxiPOUwMsYjzlMDLGI85TAyxiPOUwMs4UkBAEAQBAEAQBAEBNdC8oUzGiKtjbVQ5D0gNo0DdY7nW68+tUq1nCfYuUL2dJ5T/lEgg0XRVwLtHzjFa5p5TZzey+ffmOtcevYyh2PS2njaltU+q/tfgyUun6+icI52ucB9mXfb7r+I8Qq6q1Kbwy5OytrqOunt8V/a/wAEv0PrLTVFg12B/Qfke47j3K1CtGZx7jw+tR3ayuV62OusGqlFWg7aIY7ZSs9GQc3pDeOp1wrVOtOHZnOnTjPuVjrFyaVcF3U58oj5mi0gHW37Xd4K9Tuoy2lsVJ2zXukIewtJDgQQbEEWIPMQeKtJ5KzTXc4UgvHkz/yqP/z/APK9ci6/cfryOpa9okAC4J71no0f+li/aM/GFlH3ka637cvk/sSXlp/wsH7f/wCT16Gz99/I8Dc+4VAukUDLS00krgyNjnvO5rAST3BYuSW7JUW9kTbRvJ7s2iXSU7YGcImkGR3VxA7BfuVGtfQh2OhbeH1Kzwln1yblunYKVpj0dTshByMrheR/aTc+JPYFx617ObPS2vg1OG9Tf4L8nag1ZrKt20mLmg73y3LiOppzt22C1Rozm8ss1r+3t1ohv8F2+pM9D6tU1NYtZieP1j8z3cB3K3CjGBxLi/rVtm8LhetzBrDrhRUVxLJik9lH6T+/g3vIVqnRnPsjnzqRj3Kt1n5QqurDo2AQwuBaWNzc9pyIc48COAt3q9Stow3e7KdS4ctkQ9WSuFICAIAgCAIAgCAz0dHJKXBjb4I3yO6mRtxOPgsZSS7mUYuXYwKTEKQEAQBAEAQBAEAQBQDtG8tIc0kEG4c0kEHnBGYKNZJTa7Ey0PyhTtaIq2NtVF9+20b1h3E9ufWqdayhNbFyhfVKUsp/Q38Gi6KtBdo+cYt5p5jZ7ey+duvMda49exlDseltPG1Lap9V/a/BlpNP11E7ZzNc5o+xLvt91/N4hV41alN4f/ZcqWdtdR1w78r+1/hkw0PrLTVFg12B/Qfke47j3K1CtGZxrjw+tR3ayuV62Gn9V6KtH18QxWylb6Mg/eG8dRuOpWoVZQ7M506cZdysdYuTKrgu6mO3Z0d0oHZud3Z9Su07uL2lsVZ2zW8SccnDHN0WwOaWkGcEOBBB2smRBVS6eZv15Fu2WFFeu5X4XBPeM9Ojf00X7Rn4wso+8jXW/bl8n9iVcr1LJLBTsiY97jUZNYCSfq38AvQWklGTb4PBV03HCIro7k/EbRJpKdsDd4hYQ6V3VfMDuB7lnWvow7E23h1Ss8JZ9cm4bp2GmaY9HU7YWnIyEYpX9pN/eT3Lj1r2c2eltfBqdPepv8F2+vf7GSg1YrKp20mLmA73y3LyOpu/xstUaM57ssVvEKFutEN/gu31JnojVumprFrMT/aPzd3cB3K3CjGBxLi/rV9m8Lhetzzaxa40VFcSSYpPZR2c/v4N7yFap0Zz7HPnUjDuVfrHyi1tTdsR8njPCM+m4fek3/w271ep2sY7vdlSdxJ9tiHFWSvkKQEAQBAEAQBAEAQG81RoaSpm2FS58ZksI5WH1ZODHA5EO3cDcAcVprSnFaom6koyemRaGpWovkMk7pXslEjBG0hpBwEkvBBva9m8TuVGtcdRLGxbpUdGSK1nJ9BRQyT1tQ5zGE4IoRZ0hv6DC918zlewyzN8lvVzKbUYI1OhGKcpMr5xz3AdQvl1Z5q4imzhSAgCAIAgCAIAgLrp+TnRRY0lsly0E/XO3kLlO6qZ7nSVvHHY7/RvonoSfznKPaqnI9njwPo30T0JP5zk9qqcj2ePB2j5OtFtILRKCDcETuBB5wQbgp7VPklUIrsiRighMeykJlaPbEOd/Ec79e/rVeemfcsUp1KTzBtM1J1OoOZ/8wrR7PTL/wD+pdfD6G5oaZkLcLZHuHDG/ER2E5rbGKisJlKrUlVeppZ+CwenGOceKyyasMx1LxgfmPVdx6iob2MoJ6l8ylmrknt33PTo39NF+0Z+MLKPvI11v25fJ/YuKVzSCMeG/EEX7rrqvB4uKaecGhm1WoXuLnukc47y6YknvJWh0ab3f3OhHxG5itMUkv8AievRmhaKnOKNrMXSc7ER2EnLuWUKdOO6NVa7uKyxJvHCWDabZnSb4hbcoqaJcHi0pSsnZgM8kbTv2MgYXdWK1x3Eb1lGai87EOEn5MjB5NtE88v84fJbva5/A1eyrhnH0baJ55f5w+Se1z5Q9lj/ALWPo20Tzy/zh8k9rnyh7LH/AGs8OneT/RkNNUSRmXHHDK9t5QRiYxzhlbPMBZ07qcppZXcxlbRUW8FSLpHOCkBAEAQBAEAQEt1PotEXbJXVfpCxEIbIGgjdjeG58Mm27SqtaVXtFFmlGn3ky7qSpZKxskbg5jwHNcNxadxzXNaaeGXu5F9fZdFSNEFdMY3AY2YceJt7txAAFp3EWIK3UOonqgjVU0NYkUrpKCJkhbDMJmcH4HMv1Frtx8QunBtrdYOfJJPZ5PMszEIAgCAIAgCAICZWXij6jkWQZYsgyxZBliyDLFkGWLIMsWQZYsgycqQEBxYKBlnGEcwQZYwjmCDLGEcwQZYwjmCDLGEcwQZYwjmCDLGEcwQZZirGjZvy+w78JW63/eh819ytet+zVP8AjL7Mia9cfNwpAQBAEAQBAEBwVAJ1p/XmRrKenoXlkdO2MGQb5XxtGWf6sEbvtdm+pTt08yn5lqpXxhRNfrxrBHXilmADZQx8crOYgtLXDnabutzWss6FJ020Y1qimkyLKyVwgCAIAgCAIAgCAmuzdzHwK8WfUBs3dE+BQDZu6J8CgGzd0T4FANm7onwKAbN3RPgUA2buifAoBs3dE+BQDZu5j4FAdUJCA7bN3RPgUIGzd0T4FANm7onwKAbN3RPgUA2buifAoBs3dE+BQDZu6J8CgGzd0T4FAYa1jtnJkfUdwPRK22/70PmvuVr3/wCap/xl9mRBeuPnAUgIAgCAIAgCAIAgCgBSAgCA7SRuabOBBsDYi2TmhzT2EEEdRUJ5DWDqpAQBAEAQFvQcqtA1rQYKvJoHqxcBb2i5rs5t916/g6Cuo48zv9LFB7Cs/hi/uqPYp8r1/BPtUeWPpYoPYVn8MX91PYp8r1/A9qj8TNScp1JK8Mipa97zuayOMk9wkUO0klltev4JjcKWyyTOjlc9gc6J8ZP2JMGIduBzh71WaSZu1MzWUDLNJpDWqjhdhLy88RGMVu03A960yrwi8F+l4dcVFnGPnsdKDWmKd2GGCqeeJDGWHaS+wSNdSeEn6/kmr4fUpLNScV/L/BuJXtcx9iDk4GxBsQMxlxW5rYowf6lv5lLtXIPbvuenRv6aL9oz8YWUfeRrrfty+T+xcjnNBAJAJ3AkXPHLnXWweKyzmyjAyzX6U0nsBcwTvbxdGGuA7RiB77WWE56fJlmhQ62ymk+Hlf1g08evNGSAWTAHiWtsOvJxPgtSuYcFyXhFwl3X1f4NtPpZuy2sEb6kcWwGPEO57m+G/qVmnpn2aObVhUpPE00yKTcqlGxxa+lrWuGRa5kQIPMQZLhWlZye6aKzuYrvk6/SxQf6er/hi/uJ7FPlEe1R5Y+lig/09X/DF/cT2KfKHtUeWeHTfKbRz088TYKoOlhkjBc2KwL2FoJtJe1ys4WkoyT22MZXMWmirFfKAUgIAgCAIAgCAIAgCAIDlgBIBIAJFyb2A5zbPwUMInFFyY1rnxFz6Z0Li0l8UhN4zYlzbtF8tyqyu44ffJaVs89yT8oOo8tW+GSkEYc1mzeHOwjC31CMuAuPBaLe4UE1I21qOvDRWmsWgZKGRsc0kLpC3EWxOc7ADuxEtAueYXy7QrtOqqiyipUp6HjJqltNYQBAEAQGWlppJXBkTHvedzWAknuCxlJRWWTGLlsiwdXOS2V9n1r9m3fsoyC89TnZtb3X7lTqXaW0S1C2/wBxZeh9C01IzBTxMYOJHrO63OOZ71SnOUnmTLUYqOyNfpjW2mgu1p2rx9lhyB63bvC5VadxGPbc6dv4ZWq7y/Svj+CJVGk9IaQcWRh2HoR5NH+9x/8AZ7lVc6lV4R2IULWzWqXfl9/4X4MFVHo6g/xk22lH/bU+djzPdlbsJHYVcoeHynuzmXfjmNqW3x8/p5Ec03r3Vzt2cIbTQ7hHDkSPvPyPhZdilaQgjzla7qVHlssPky/ytvbP+Nyp3fvstWvaPrzII1cA96+56dG/pov2jPxhZR95Gqt+3L5P7Ek5Z3EU9MQSCJ7gg2IOzdmCvQ2azJ/I8FcPENiMau8pdXBZtQPKI+cm0jR1O+13+K31LWMvd2NMLlraRZ+r+tFHWj6iUY7ZxP8ARkb+6d4623HWqNSlKHdFuFSMuxxpjVemqLnDs3n7bMrnrG4/161VnQjI6Nv4jWo7ZyuH/RDqzQNdRO2kRcQP1kV933m7/wCoVWVKdN5X/R2qd5bXS0T78P8Ap+mdZdMUlY0M0jTteRkJ4snt8M/DLqW+jfSh3Kd14JGe9N/w/wAmj0ryeyFpl0fK2qj6NwJW9RBsD7j1LsUb6E1uebuLCpReGsfP1uQuaJzHFr2ua4ZFrgQ4HmIOYV1NPsUWmu50UkBAEAUA7OjcA0lrgHXwkg2dY2NjxscskyicPubWv0DLFSU9U6+Gdzxa3q4T6B/eAcR1Ba41U5uPBslTxBSNUYnBocWuwuuA6xs4jfY7ja4v2rZlZwa8NLJ1UkBAEAQBAEAUAvzk70dU09DG2ocbm7msIziY7MMPXvNuGK3BcmvKMptxOnSi1HDJLZaTYfPOuWi6mmq5W1BL3PcXiU/rWuOTh/Qjha26y69GcZQWk5taMlLc0i3GoIAgCAsTVrkvlkDZKx+zaQCI4yC8g55u9VvdfuVKrdpbRLdO285Fm6H0LTUjMNPE1g4kZud1uccz3qjOcpvMmW4xUdka/TGttNBdrTtXj7LDkD1u3eFyq07iMe250rfwytV3l+lfH8ERqNKV+kHFkYdh6EeTQPvu+ZsqrnUqvCOzC3trOOqXfl9/4/8ADBVR6Oof8ZNtpR/21Ob2PM93DsNu9XKHh8p7yOZd+OJbUvq+/wBCOaa16qpm7OENpodwjhyJH3n5HwsuxStKdNHm613Uqyy2RZWSqFILt5Mf8rb2z/jcuTd++zqWvaPrzII1cA96+56dG/pov2jPxhZR95Gqt+3L5P7Ej5av8NT/ALc/8bl6Kz99/I8Fc+4VCuiUDljy0gtJBBuCDYg84IUNZCbXYnOrnKZVQWZUjyiMfaJtKB/u3O78+tVKlpF7x2LULlraRZ+gNZ6OtH1EoLrXMbvRkb+6d46xcdapVKUod0WozjLsdNMar01RcluB5+2zK5+8Nx/r1qrOjGR0bfxCtR2zlcP+iG1ugK6idtIi4gfrIr3A+83fbxCqSpTpvK/6O3Svbe5WiX0f9P0ziXTVLVtDNI07ZLZCaPKRvXln4G3Ut9G9nDuU7rwWE96f0f5I/p3UXDE+oop2TwsaXuaSBJG1oubjcbC54HLcV2aF7GpseaubCpRf6lj15ckMV0oBSDlrSTYAkncBvKhgtrkx0TUeTzQ1lKfJ3kPjE7R6xycMDvSAIDTew48651zOOpOL3L9CMlHEkTmbRVM+NkT4Y3Rsw4Y3Nu1uAWbkeYKspyTznc34WMFWcqmja59RjFPJ5PGxrIzGA5oHrOcQz1czbMDJoV61lBRxncqXEZN7LYr5XCoFICAIAgCA5Y8gggkEEEEcCMwVDWQnjc2MOn6xsjJDUTOcx4eA+R5BIN7EE7isHShjGDYqsk85JLyi63eVvgFO9wjZG15wkg7WRoJabcWiw7S5aLejpT1G6vWzjSyH1NbNLbayyyYb2xvc617XtiOW4eCsqKXZFdycu5gWRiEAQBAX1Wa4UsDGta7avDWjCwiwNhvdu8LrztWqot4WT0tt4fOqk5NRXx7/AEIpW6crK52AOAaf1bCGtt95xOfebKpJ1ajxhnap0bS0jqbXzff+P/DpUx6OohernE0u/wAnpze3+93Dvt3q3Q8PlPeRzrvxxLal9X+CO6a16qpm7OANpYdwjhyJH3njPwt3rr0bSnTR5yveVKry2RVWioEAUgIC6OTWqiboxodJGDebIuAPrO4ErlXSetnTtWsR9eZBw8c48VwtEuD3bqQ5X1PTo6RoliuR+kZxHTCmMJalsa6049OW67Pz+BIOWSpjfTwBj2OO2OTXA/q3cy9BZpqb+R4O5f6Cpl0SiEAQHaN5aQ5pIINwQbEHnBG4qGskptdic6ucptVBZtSNuzpXtKB27nd+fWqlS0i947FmFy17xZmhdaqGqbiinYCN7HkNe3ta7h1i4VKdKcO6LUZxl2Z59L6I0fUXJfEx5+2x7Ab9YvYqtO3UvI6Fv4jVo7ZyuH62IJrBoaSmjlcyWN7DG8F0bxfCWkEObe9jfrC1UqFSFWL+K+506viFC4tqkXs9Mtnzh9n6ZXa9MeICkHaKRzSHNc5rgbhzSQQecEblDWQm12Lc5MtN1ckM8tZUAwRkNa+XCDitd13m1wBh333rnXNOKklFbl+hOTjmROJdJ07I2yumjbE/Dhkc4Bpx+rmcs1WUZN4xub8rGSruVTStfHUCMTvFPIwPjEfogjc4Fzc3Z577WcFdtYQcc43KtxOUXs9iuldKYUgIAgCAKAFICAIAgCAIAgCAIDghAchAEAQBAEAQHFggybPV3RD6yojgZf0z6TuiwZud3D32HFa6s1CLZnThrlgayaHfR1EkD88Ju13TYc2u7x7wUpVNccipDRLBrAFsMMnKAIAgCAIDghAMI5ghOWMI5kIycoAgCAyPneWtYXOLW3wtJOFpJuSBuBKx0rOSdTxg2tfrBJLR09Kb4YXPdfpA+oP3QXjvC1xpJTcuTZKq3BRNSZnloaXOLWklrSTZpdvIG4XsL9i2YWcmvL7HRZEBAEAQBQC1eT7VKhlikmbO6YSRPhcxzA0xF4GMHM+lY5HmNxvXPr1pp4ax5l+lSjjK8yCa16KpqSYwwzvmcwkSEsDQ1w+yCDmRnfgPFW6U5TWWsFWrGMXhGlW41BAEAQBAEAQBAEAQBAEAQBAEAQFy8k+r2wpzUPH1k4GG+9sO9v8AF63ZhXMuqmqWleR0LeGmOeTJyqau+UU+3jH1sAJNt7ot7h3esO/nUWtXTLD7MV6eqOUUsumc8KQEAQBAEAQBAEAQBAEAQBAEAQBAEAQBAbvR+tdZTwthp3iJoeZC5gGJ7ja2Im/ogAC3G2d1plRjKWqRtVaUY4R4NMaRfUzPmeGh77F2EWBcGgE24XtfvWcIKEcIwnPU8njWZiEAQBAEAQBAEAQBAEAQBAS/V7UGatgbNFUQWJILTixMcDm02G/cewhValyoS0tFmFvqWcmy+ias9vT/AB/lWHtseDL2X4no0fyUTCVhnmhdEHAvazFic0ZlouOO7vUSvFjZExtsPLZa7QALAAAZADcBzKgWzlAVVpXkpldNI6nmhbE5xLGOxXYDnhyFrDMDqsr0bxJboqytsvKZ5PomrPb0/wAf5Vl7bHgx9l+JrtYNQJqKB00tRBhbYBox3c4mwaLjf8is6dypy0pGM7fSs5IerJWCkBAEAQBAEAQBAEAQBAEAQBAEAQBAEAQBAEAQBAEAQBAEAQBAEAQEw5M9Y/JKnZyOtDOQ119zJNzH+/Ceog8FVuaWuOV3RYt6ml4fmXiuYXwgCAIAgCApTlT1h8pqdiw/VU5Lctzpdzz3eqOx3Oula0tMdT7so3NTL0ohKtlYIAgCAIAgCAIAgCAIAgCAIAgCAIAgCAIAgCAIAgCAIAgCAIAgCAIAVAL05NdYHVlLaS5kgtG5x+2Leg6/PYWPWL8Vyrinolt2Z0qM9cSWrQbQgCAICOa+6dNFSPey+0ednGei5wPpdwBPaAt1Cnrng11Z6I5KBuuscxhSAgCAIAgCAIAgCAIAgCAIAgMtNTvkdhja5zrE4Wi5IaC42HGwBPcsW0llkqLeyNhq7oOSskkZHvZDJJ2ljfRb3uLR3lYVKigsszp09bwa6CnfJiwNc7C0vdYZNaBcuJ4BZuSXcwUW+xjUkBSAgCAIAgCAIAgCAIAgCAIAgO0UbnODWglziGgDeSTYAdZKhvCySll4PoXVDQTaGlZELYvWkcPtSO39wyA6gFx6tTXLJ04QUI4N0tZmEAQBAa/T+iY6unkgk3PGR6Lhm1w6wbLKE3CSkjGUVJYZ8611HJDI+KQWfG4tcOsc3Ud4PEELsxkpLKOZKLi8MwLIxCAIAgCAIAgCAIAgCAIAgCgEs1P1a0k6SCpp424WPa8PMsdiAc2mxJFxcWI4qvWrU8OLLFGlPKki6qbRkEcj5Y4mNkkAD3NFsWEki9sr57+K5jk2sMvJJPJHNbNWXuo3U+j4oI9pIHSZ4cTQcW+xuS4N38LrdSqpT1TZrnDMcRKZ0voqalkMcwaHjg17HW7cJNuw2K6UJqayihODg8M8S2GAQBAEAQBAEAQBAEAQBAEAQFhckerplmNVI30IfRjv9qUjM9jQfFw5lSu6uFoXmW7an/qZb9lzy4LIAgCAWQCyArLlf1cuG1kbcxZk1hvG5j+71T+7zK7aVf8AQ/4KtzTytSKrXQKQQBAEAQBAEAQBAEAQBAEAQEy5NoXMm276ttNAw+neRrdseEeF28c5tluGZuKty01pSy/sWbdPu3hF0UVXHMxskTg9jtzm7iASMvArmtNPDLy3NPrTX02B9M+tbSyyMu1+LCRckA3PC4IIBBtfdvWynGWdSWUYSa7ZwUJW0zopHseWlzSbua4Oa77wcN4O+/WutFprKObNNPDMCyMQgCAIAgCAIAgCAIAgCAIAgM8VbMwWZLK0czXuA8AVi4p90ZKcl2Z385VHt5/5j/mo0R4RPUlyZKfTNVG9r2zzYmODheR5F2m4uCcx1KHTi1jBKqyTzk+gNW9MsrKeOdmWIek3oPGTm9x91lyakHCTizowkpLKPdVVDImOkkcGsY0uc47g1ouSsUm3hGR8+6f1lqKqokm2krA4+ixr3AMYMmiwNr239d11qdGMYpYObOrJyyma/wA5VHt5/wCY/wCaz0R4Rj1JcnWSvncCHTTEHIgyOIPaCVOiPBDnJ+Z51JiFICAIAgCAIAgCAIAgCAIAgCgEmrNb5vJKWmgc+MQgOe8ZF0geXNA+63I9Z7M68aC1OUvMsSr/AKUonn1s1iNe6GRzcMjIsElvVc4OccTeog7uGayo0unlGNWprwaFbzSEAQBAEAQBAEAQBAEAQBAEAQBAEAQE05L9Y/JajYyOtFOQ3PcyXcx3YfVPaOZVLqlqjqXdFm3qYelki5X9YcLW0cZzdZ8tuDb3YzvIueoDnWq0pZetm24qYWlFUroFEIAgCAIAgCAIAgCAIAgCAIAgCAIAgCAIAgCAIAgCAIAgCAIDanVys9j8cf5lp60OTb0J8D/pys9j8cf5k60OR0J8D/pys9j8cf5k60OR0J8HV2r9WN8Xxs/Mp60OR0J8HHmGq9l8TPzJ1ocjoz4HmGq9l8TPzJ1ocjoz4HmGq9l8TPzJ1ocjoz4HmGq9l8TPzJ1ocjoz4HmGq9l8TPzJ1ocjoz4ODoGq9l8TPzJ1Ycjoz4M1Xouule58jXPe7Muc9lzlbpcwCiNSnFYRMqdSTyzF5hqvZfEz8ynrQ5I6M+B5hqvZfEz8ydaHI6M+DHJoioabGO37zfmpVSL8yOlPg6ebJ+h8Tfmp1xHSnwPNk/Q+JvzTXEdKfA82T9D4m/NNcR0p8DzZP0Pib801xHSnwPNk/Q+JvzTXEdKfA82T9D4m/NNcR0p8DzZP0Pib801xHSnwPNk/Q+JvzTXEdKfA82T9D4m/NNcR0pcGN1HIMi33j5qdSI6cjjySTo+8fNNSHTkPJJOj7x801IdOQ8kk6PvHzTUh05DySTo+8fNNSHTkPJJOj7x801IdOQ8kk6PvHzTUh05DySTo+8fNNSHTkPJJOj7x801IdORz5JJ0fePmmpDpyMezdzJqRGiRxszzJlDRIbM8yZQ0SGzPMmUNEhszzJlDRIbM8yZQ0SGzPMmUNE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AutoShape 12" descr="data:image/jpeg;base64,/9j/4AAQSkZJRgABAQAAAQABAAD/2wCEAAkGBhQQDxUUDxIUEBUVEhQUFBQQGRQVFxQUFBgWFBQVFBQXHCYfFxklGhUYIC8gIycpMSwsFR4xNTA2NSYtLSkBCQoKDgwOGg8PGiofHSQuKSwqLCwsNDUpLywsNS4sLCwsKiwpLCwpNCwpLCwpLDApLCwpKSwsKSwtKiwsLCw0LP/AABEIAKABAAMBIgACEQEDEQH/xAAcAAEAAgMBAQEAAAAAAAAAAAAABwgBBQYEAwL/xABJEAABAwIDAwYLAwgKAwEAAAABAAIDBBEFEiEGBzETF0FTk9IUFiIyNVFUYXOy0SNCchVVcYGRoaLTCCQzNlJidLO0wYKj8CX/xAAbAQEAAgMBAQAAAAAAAAAAAAAAAwUBBAYCB//EADcRAAECAwUFBQcEAwEAAAAAAAEAAgMEEQUSEyExFUFScZEiM1Hh8BQyYYGhscEGktHxI2KiQv/aAAwDAQACEQMRAD8AmTFcTZTQPmlJDGDM4tBJtcDQDjxWowXbykq5OThls/obK0xl3ubm4n3Be/aWWBlJIa3+wsOV0cQGlwFzl1sCQdPUosxfdtniE+FyCrhdqGgtLrf5H8H9OhsR77LBDqVAyVjJQpWMCyM8tduO75rucc3l0lDLydUKiI3IaTDJlfa1yx4FnDUcPXqtdz34Z1kvZSfRcTR7aPDDTYrD4bCDqycWljIuRYusb6/esbdPr1+L7rI6ljp8Dm8IYPOppfJmjvwALvO6dHW4cT0b8oJWL2YhLT9Pso52z5iUNSKt3EaKRufDDOsl7J6c+GGdZL2T/oq5VNK6N5ZI10bmmzmvBa5p9RadR+tfIhXgsaARUOPr5KrxCrJc+GGdZL2Un0W9wbbamrKaWpp3PMUJcHlzHNILWh5s06nySFVBTTun/u/iH45v+PGtKfs2FLwr7Sa1GqlgnEeGneQuzO9qg/xy9k9e3abeJR4bK2Kre9r3Rh4DGOcMuZzeI97SoEH/AEui/pBekYP9IP8AdlVZZ8ETMbDfkFeWzIQ5EMMMk1rr8KfypC58MM6yXsn/AETnwwzrJeyf9FWxZyrotiwOIrnsQqyXPhhnWS9k9Z578M6yXspPoq/4Ds3UVsvJ0kTpXaXsPJZe9i9x0aNDxPQVJlFsPQYQBJibxW1NrtpY9WNOhbnv5w97rA3808ToTUpJyw7TiT4b/spoLIsZ11gqVKezm2UOINL6ZspjAJ5WSN0bCQbENc7zj+j1FeCr3nUMbywyueRpeJjntv7nDQ/qUcVWOVuLOEFOwtiFgIIPJjY3g3lHaCwA4Gw00GmnRUew9JhkPhOLyscRYhh/s83ENa3jM/Q6WtrwsLmirfdRgV46QgSrKzb+1ua3X5lbTnwwzrJeyf8AROfDDOsl7J/0VbVhdWLFg+JXO4hVk+fDDOsl7J/0TnwwzrJeyf8ARVsRZ2LA4imIVZPnwwzrJeyf9E58MM6yXsn/AEVbETYsDiKYhVk+fDDOsl7J/wBE58MM6yXsn/RVsRNiwOIpiFWT58MM6yXsn/ROfDDOsl7J/wBFWxE2LA4imIVZPnwwzrJeyf8AROfDDOsl7J/0VbETYsDiKYhVk+fDDOsl7J/0TnwwzrJeyf8ARVsRNiwOIpiFWT58cM6yXspPouywXGI6unZPASY5G5mlwLTa5GoPDUKnatNur9C0nwj871WWjZ8OWYHMJNTvXtjyU3qehav4Q+dirps1tfVYe/NSSlgOrozrG+9r5o+BOg1GumhVi96noWr+EPnYqtFbtjw2vgua4Vz/AAvMQ5qb8P24w7GmiPEWCjqMtmy5gGk8TklPDhfK/he1zqTr8b2HrMNfy1O5z2NuRNACHsHTyjOIHG/EaaqILrtNjt6dXh+VmbwiAacjKeAF9I32JZ+8acFFOWID2oPT1+VZSVrRpcXPebvB08l1jto6TE2iPGYrPAyx1kHkvbf/ABgX0B14EcdON+S2o3YT0rOXp3CtpSMwmg1IbqbyMF8o0N3C4HTbUCRIaXDcdDn0b/BKni6NwaHOOpzGIGzx0lzDpbX36HJX4HLfVjS7ou+CX9WljYe51h7lVwJ2YknXXaeB9ZKxdKSloC9LG4/hOnyKiVymndN/d/EPxzf8eNeOswvDsZubDDa5/C1+QmkPC4tYFzj7nfi6ej2Q2Xnw3B8QhqmgEuncwsIc17OQYA5p9VwRqAdOCspy0IU1LUb71RkqhsrFlphrIjaGoUWj/pdF/SC9Iwf6Rv8AuyrnfopS3ibt5sUxCGTOyCnZTBskjtXAiSRxDWfhcDckAfuVXZcZsGPfeaCi6T9TiuEB/t+FAdNTOkeGRtdI5xs1rAXOcfUGjU/qUnYBuhbDH4RjcwpohYiFhHKPOpyucOB081tydeFtd5+X6DB2OiwmITTFuV9VIcw04+X9/UXytyt9+lljDtia3FJeXr3vib65G+WRcnLFFpkGpFzb9Bst6btl8SrYOQ8d6ppeyqNxZp1xv1PIL41W2tmikwSn8Fjc4gcm37WQnTT/AAkgDUkusBqLL24JuvOUz4rKIWee5pcAddSZZSbN4+snXiOn0YntnhuBNdFRsFTUgZXZCCc3Aiabo1bqxvAgaDiIl2q26q8Sd/WpfIDiWxR+TG3/AMfvH3uuf3rXlrMjTJvPyHifWali2q2C3DlG3R4/+j/CkraHfHTUUfg+CxMdYH7UgiNpPS1nnSH3mw0HHgojxnHJqyYy1UjpXnS7jwF75Wjg1uvAaLwXWF1EtJQpcdgZ+O9ULnl5q5YREW6o0RERERERERFlEWEWVhFlEREWERERFlWm3VehaT4R+d6qyrTbqvQtJ8I/O9UVt903mpYeq2e1ksLaGY1cZmhDPtIxxcMw0Go6bdPQoq/KmBfmt/7v5qlTbDDn1NBNFCAXvYA0EgAnMDxPDgoj5q8Q6qPtGLlhFiMyYSORXRWbLyMVhM06hrlnTJej8p4F+a3/AMP81PypgX5rf+7+avPzVYh1UfaMTmqxDqo+0Ys+0x+I9SrT2Kx+MfuXpjxjBGuDm4ZI1wILXNIBaQbggia4IPSuil3tUbo+TfTTvYQGlrxE4EDhfM83/WuU5qsQ6qPtGJzWYh1cfaMUbokR3vGqyJOyBo//AKXnrajC3vLmR1sQP3GGnLR+jOSbe662sG20ENHLBG6ula+F8bBUmncGFwsCHNOYD3aj3Lw811f1cfasXxrN3FbDG6R7I8jGlziJGHRoubAcdF47Xgtw+wxKNdFvUpQE71zAUgbRbcU1d5Mj69kfVReDBh/Fc3dx6SuAC6s7ra/q4+1YvLa7luzzZa8x0d10itM+VV7tntpcMo3Z2U1TLIOEk3Ikt4+aA8Bp142ut7iG9ainidHNTVD2PFnNuwXB0IJbIDa3R0grlRusr+rj7Ric1df1cfaMXsF40VXFg2ZGdeiRan4uXq/KeBfmt/8AD/NT8p4F+a3/ALv5q83NViHVR9oxOarEOqj7Rim9pj8R6lQ+xWPxj9y9H5TwL81v/d/NT8p4F+a3/u/mrz81WIdVH2jE5qsQ6qPtGIJmPxHqVgyVkU98fuURlYWSsL6INFwxRERZWERERF9IAC4ZyWtzDM5ozEN6SGki5t0XF/WpmpdxINFMG1Ecsr3RvpZgHNYIgLnO0XPl5zwzeayx4qIsIxV1LM2aIML2G7eVa17Qeh2V2lwdR6iLqcsD330whpWVbnOlkb/WJI2WjhJJALhxOlr5QbaqntJ0y0twa0+Hr+1Iym9QxtRg7aOrkgjm8IERyGQNyAvHngDM7g64vfoK063G0W08tfJylQIuUtq6KNsZde3nlvnWtoTr/wBahWUC/htv60zXkrCIimXlERERZVpt1XoWk+Efneqsq026r0LSfCPzvVFbfdN5qWHqvRvExGSnwqplgeY5GRgte21wczRpf3FV7508T9tl/g7qnzer6Fq/hD52KrIUVjwYb4Ti9oOfgsxCarqudLE/bZf/AF91fuLebij3BrayZznEBrWhhLidAAA25JPQv1sjuzqsQHKACnp9C6ea4aW6kmNuhfYDjcD1kdHd02JYdgwy4bGKypFw6pl1A6CGkW09zLD1u9ck3MycuCAwE/AZKeWlY8y67DBK9OzVDizoxUYriUlDTjUtdyYlcDawN22jvfpu7S2XW4/e0e9g5OSoA4ANAM81i82FrtaenpzO/Z0rRUuHV+NS5yS8C/2sl2xRn1MAFugXDQToLrZ1WL4ZgWjf/wBGsabWaQGxuGhudWxHW1hmdoudJizcSjGgfAD19Vfezylnisd2I/hGg5+vkvPhWwVRVk1GISGnj858k5+0LRe5s/Rg97rW6Auuw59A7C638l2cxjJY3yWN3vEebz3auAD9OjioQ2r29q8Sd/WJbR3u2GO7Yhw+7fyjpxcSpG3Tf3fxD8c3/HjW7Hswy0DEec/gtB9pRZqK1pybUUA0XCKa9rKLDqmpZTVTmw1L4w+J+jHOBc5gaHkZXm7bZDf3cVCi6P8ApA+kIP8ASN/3ZVpSEuJiJhk0qr79RxXwjCew0IvfhbuSlxHAiTGeWp730DnRa/4mcYnH1g2v0ldPSbXRYrGIoaqbDqj7uXIbusdAXAtlbpe3knXouoq2N3uVNEGxz/1unHk5H+exug+zkPQBwa7To0XZjAKDGGukwmUQTWzPppBYC/G7Pu6/ebdvu1CmmJGNKmpFR4+tFUNm5adymBcfxD8j+FotrqvHsNJMtVLJFewniDCw3NgHeTdh9x/aVy53o4n7dL+yPurvqDbKsw15p8RiM8ZBBbNq7IbtOSQ3EjDrobg8Li6/OLbtqHFWOnweVsEvF1O7Rl+JBZxivcai7ei3SN6Un5d1GxmAHxp9wtKbs6NL9r3m7iNFwPOniftsv8HdTnTxP22X+DurT47s9PRSmKqidE4cM3Bw4ZmOGjh7wVrF0LZeXcKta0jkqwuKIiLbXhERERERERFnMsIiIiIiIs2XtwajZNURxyPdG2SRrC9jeUc3OcoIYCC7UjQa+pTTzBxeBiLl/t+Xz+EZDbkyAOT5PNw6fO49NtFpTM7ClyA/Ur2Gk6KCEXuxikZFPLHE50jWPcwPe3IXZTlLiy5LbkHQ6+vVeFbbXBwBC8rKtNuq9C0nwj871VlWm3VehaT4R+d6pLb7pvNSQ9V7NvMJkq8MqIYADJJGA0OIaL5mnUnQaBRdRbMYbg2taRiNXb+xaByUZ9Ra7Tp4vubC4aOCk/b6pdHhlQ5rjGRGCHNJaR5TRcOGoUP4Ds/TvZytbW09NCACWNkjdM4acGNcS39hPu1uOcbGjtZhw60KupKVlntMaYfQA0pvK++J7R12LScmzM4HUQQAhoHQXHpGvFxte3uWwfs7RYU0SYxMJJC0uZSQ6k/itYu9VzlaNdTxGkxrewynYYMEhFLH96ocLyycLEB18vTq6510DemOamrdI8vkc6R7jdz3kuc73uc65JVlKWM+J242Xw9aL3NWybuFKi4z4an5+ua7XavezUVTXQ01qKm80Rw2Di3UWc8WsCDq1th+nieEKXWF1EGXhwRdYKLny4k1KKat03938Q/HN/x41Cyl3dhi8MWB10cs0Ub3vmyskexrnXgjAytcQTrpoq+1wTL5eIU8rlFbzC5Af9Lov6QXpGD/AEjf92Vcz4Q23nN4esLe788Sinr4XQSxzNFKGkxPY8A8pKbEtJ1sQf1qhsdjmzIqCMl1P6miMeId0g6/hRuvvS1Tonh8b3Rvbq17CWuadRdrhqF8FldmQDkVxylLAt7zJ4/B8biFTH0TsH2jTr5TmjidfOZYj1G+m1q9jHNHhmCzmpiBJBhd9rGRckaedbTydDrq08TDAK2eBbS1FDJylJK6J2l7ea+3APYdHDU8RpcqjnLGhxO1CyP08lZSdpRpU0Bq3eDoVLlBt/HUx+DY1A2dl7coRq1w8m728WuGvlNsR6uJWj2l3NFzPCMGlFZC43EeZudoPQ1/B9vUbOHv1K9FJtpQYxZmIMFBVHRtTH/ZPPAB99RqeDr6Dzx0eF1fLhU5NNWQvaSbOglikY8DhnjDjY/pGnQVSQ3zck+7Q8tQVaGBJz4vQThv4ToeR9clGKLJWF3AXMoiIiKYN3O6anq4I6qSflo5IpGmLk8jmSkcncPzuBLTcg245T7hxm8HYduEyxReEeEPfGZHAR8mGtvlbY53Zrlr/VbKPWu32S31CnoLVt55RKI444WsjywNZH5TiAGjUuAsNbW0AuOS3l7ePxCocxj2SUzX5oPs2h9nNYSC4jONRqNOGvBUEsZv2k3/AHc+X2/tSG7RcSVhZJWFfqNEREWFssBx2WinbPTlokZfKXta8C4sdHDjrxUxjfrEY+TsRJ4FfwgjyPDOSvk5K3mZ9M1+OlreUoKWVozMjCmCHP1HgvYcQthjmOSVs7p6gtdI+2Ysa1gNgADZo42HFa5ZWFuMaGANGgXlZVpt1XoWk+Efneqsq026r0LSfCPzvVJbfdN5qSHqsb1PQtX8IfOxVbJ9ytLvV9C1fwh87FVm6xYg/wATuazE1QlYRFfKJEREWFkLIKwiUqsrIKwUWEoERERFhERERZBWbr8olFlEREWERERZX6zLBKwiIiIiIshCEClah3b0b8EkqvDHlpcJuVdAA5gha9joeT5QkkuedQ+xIZ0C61piZZAoX7zRZAqooRfpy/K2V5REREWVabdV6FpPhH53qrKtNuq9C0nwj871RW33Tealh6pvV9C1fwh87FVhWn3q+hav4Q+diqwlid07mkTVERFeqJERERZC92CYS+rqYoIvOlkDATwF+Lj7gLn9S7Tc9JTTVL6OuhimZOLxmRrczZWa5WyaOAc0cAeLB6zeZsC3bUVFU+EU0RY/K5oGdxa0PtfK0nTQW/QSqectLALoZbnuO5StZXNQNvN2NGGVuSMO5F7A+FzrngA17S7pcHan8Y0sQuQsrZ7VbF02JMY2raXCNxc0sOV2osW5hrlOht62j1KN952BYfhFAGU1NGKie8THvBkcGDKZX3eSAbFovx8sfpWvJ2pea2GQS7RZczeoUssLJWF0CiRERFhERERERERERERERERERERZC2ce0c7ctpngMiMLWgnKInaPjy8MrukdJ1/Rq0XlzGu94VWarJWERekRERFhZVpt1XoWk+Efneqsq026r0LSfCPzvVFbfdN5qWHqm9X0LV/CHzsVWFafer6Fq/hD52KrCWJ3TuaRNUREV6okWQFhZBQrKlbdRuvmklirakugiaRLE0EtklIN2H/LGeP+YWtobqegqr4ZvMxGntkrJXAEnLMeVBvxvnuSP1qxWwmLyVeG0885DpJGFzi0BoJzOGgHDQBchakGOHYkUgjQUU7CNAt+VF+9ndlJiBFTSvLpY48nIvtZ7QS4CN33X3cdDofd0yHhuLRVLM9NKyZgc5pdG4OGZpsRcf8A1iD0hV82x3oYgaqeFtSYmRz1ETRC1rDkD3MF3AXuAON7jVQWfCjOjf4qAjxWXkUzXAzwlji14LXNJBa4EEEaEEHUH3L5r7VdY+Z5fM98rja7pHOe420F3OJJXxXaitM9VroiIsrCIiIiIiIiIiIiIiIiIiIiyhCmvdtuupKmmhrH8q7PFKx8MoblLzePPG4NBsBmIOupGvk68TvL2Hiwp0Ecb5pXvY9z5JGtbGbEBrY7DzhqXAuNrt9ar4doQokbCbWvqq9lhAquJREVgvCIiIiyrTbqvQtJ8I/O9VZVpt1XoWk+EfneqK2+6bzUsPVN6voWr+EPnYqsK0+9X0LV/CHzsVWUsTunc0iarCIivVEiIiIshddiO8OZ+HQUMBMMUcRbKWmzpnFziQSOEdjbL0636AuRRRRILIhF4VpmOayDRdHsZttNhc/KQnMw2EsLiQyRv7PJd6nWuPeNFqscrhPVTSsBDZJ5ZAHWuBI9zwDbpsfWvCiw2CxrzEAzORSu5YREUywiIiIiIiIiIiIiIiIiIiIi+sMuUgi1wQRcA6jXUHQjTpXyRDmsqV9mN9T6WheKhz6yo5dvJtfZrWwBrM3ltGnBwA11IPBc7vC3gyYhO8RyvNK7k3MikazyHZBm6LgglwuD0nWxXFrC0mSMFkTEAz9aL0XGlFkrCIt1eERERFlWm3VehaT4R+d6qyrTbqvQtJ8I/O9UVt903mpYeqb1fQtX8IfOxVZVzamlZKwslY2RjhZzXgOaR6i06FazxOovYqXsIe6qyRtASrC0trUqRzbyqKit14nUXsVL2EPdTxOovYqXsIe6t/bjeA9fJe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Vpt1XoWk+Efnetp4nUXsVL2EPdWzpqVkTAyJjY2NFmtYA1oHqDRoFoT1oCaYGhtKFe2tur//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descr="http://www.southernthunderer.com.au/wp-content/uploads/2013/09/Flag-Of-Australi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7794" y="5759096"/>
            <a:ext cx="940542" cy="48913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http://www.southernthunderer.com.au/wp-content/uploads/2013/09/Flag-Of-Australi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7794" y="3640029"/>
            <a:ext cx="940542" cy="48913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http://www.southernthunderer.com.au/wp-content/uploads/2013/09/Flag-Of-Australi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7794" y="2898881"/>
            <a:ext cx="940542" cy="4891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upload.wikimedia.org/wikipedia/en/thumb/a/ae/Flag_of_the_United_Kingdom.svg/1280px-Flag_of_the_United_Kingdom.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7794" y="2112671"/>
            <a:ext cx="940542" cy="470922"/>
          </a:xfrm>
          <a:prstGeom prst="rect">
            <a:avLst/>
          </a:prstGeom>
          <a:noFill/>
          <a:extLst>
            <a:ext uri="{909E8E84-426E-40DD-AFC4-6F175D3DCCD1}">
              <a14:hiddenFill xmlns:a14="http://schemas.microsoft.com/office/drawing/2010/main">
                <a:solidFill>
                  <a:srgbClr val="FFFFFF"/>
                </a:solidFill>
              </a14:hiddenFill>
            </a:ext>
          </a:extLst>
        </p:spPr>
      </p:pic>
      <p:sp>
        <p:nvSpPr>
          <p:cNvPr id="40" name="AutoShape 18" descr="data:image/png;base64,iVBORw0KGgoAAAANSUhEUgAAARMAAAC3CAMAAAAGjUrGAAAAQlBMVEUAAAD/1gDeIRBMTEyUUE3jHAb/3ADdExDofw2jkUz/2gCJdAD/4ADtgQDiDAZ1XVznFwCUTU2ZbU1xaUxISUxcXFz6HkLWAAABKElEQVR4nO3Q2xWCMAAFsCoFBMsb9l/VKe6PJxkh5elS7mvKOY+aspWuxHzbnNKWtQ/Za/RkeKUMn/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c9LmlLasfchey9Ol3NeUcx41ZfsBUk7zcIX4djUAAAAASUVORK5CYII="/>
          <p:cNvSpPr>
            <a:spLocks noChangeAspect="1" noChangeArrowheads="1"/>
          </p:cNvSpPr>
          <p:nvPr/>
        </p:nvSpPr>
        <p:spPr bwMode="auto">
          <a:xfrm>
            <a:off x="155575" y="-1371600"/>
            <a:ext cx="428625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AutoShape 20" descr="http://upload.wikimedia.org/wikipedia/commons/6/65/Flag_of_Belgium.svg"/>
          <p:cNvSpPr>
            <a:spLocks noChangeAspect="1" noChangeArrowheads="1"/>
          </p:cNvSpPr>
          <p:nvPr/>
        </p:nvSpPr>
        <p:spPr bwMode="auto">
          <a:xfrm>
            <a:off x="155575" y="-1782763"/>
            <a:ext cx="4286250" cy="3714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6" name="Picture 22" descr="https://encrypted-tbn3.gstatic.com/images?q=tbn:ANd9GcRpEhjv0apoAvMsPiUpHqTwnGVyApIAR-gpqx8wPdKqC21aJUh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56213" y="1322389"/>
            <a:ext cx="894597" cy="544393"/>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27546" y="465138"/>
            <a:ext cx="5363570" cy="707886"/>
          </a:xfrm>
          <a:prstGeom prst="rect">
            <a:avLst/>
          </a:prstGeom>
          <a:noFill/>
        </p:spPr>
        <p:txBody>
          <a:bodyPr wrap="square" rtlCol="0">
            <a:spAutoFit/>
          </a:bodyPr>
          <a:lstStyle/>
          <a:p>
            <a:r>
              <a:rPr lang="en-GB" sz="4000" b="1" dirty="0" smtClean="0"/>
              <a:t>Owners of </a:t>
            </a:r>
            <a:r>
              <a:rPr lang="en-GB" sz="4000" b="1" dirty="0" err="1" smtClean="0"/>
              <a:t>Moreton</a:t>
            </a:r>
            <a:r>
              <a:rPr lang="en-GB" sz="4000" b="1" dirty="0" smtClean="0"/>
              <a:t> Mill</a:t>
            </a:r>
            <a:endParaRPr lang="en-GB" sz="4000" b="1" dirty="0"/>
          </a:p>
        </p:txBody>
      </p:sp>
    </p:spTree>
    <p:extLst>
      <p:ext uri="{BB962C8B-B14F-4D97-AF65-F5344CB8AC3E}">
        <p14:creationId xmlns:p14="http://schemas.microsoft.com/office/powerpoint/2010/main" val="536903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1" y="146713"/>
            <a:ext cx="9883739" cy="6564573"/>
          </a:xfrm>
          <a:prstGeom prst="rect">
            <a:avLst/>
          </a:prstGeom>
        </p:spPr>
      </p:pic>
      <p:sp>
        <p:nvSpPr>
          <p:cNvPr id="2" name="TextBox 1"/>
          <p:cNvSpPr txBox="1"/>
          <p:nvPr/>
        </p:nvSpPr>
        <p:spPr>
          <a:xfrm>
            <a:off x="3680045" y="364769"/>
            <a:ext cx="4525241" cy="1384995"/>
          </a:xfrm>
          <a:prstGeom prst="rect">
            <a:avLst/>
          </a:prstGeom>
          <a:noFill/>
        </p:spPr>
        <p:txBody>
          <a:bodyPr wrap="square" rtlCol="0">
            <a:spAutoFit/>
          </a:bodyPr>
          <a:lstStyle/>
          <a:p>
            <a:r>
              <a:rPr lang="en-AU" sz="2800" b="1" i="1" dirty="0" smtClean="0"/>
              <a:t>Closure of Moreton Mill at the end of the 2003 crushing season</a:t>
            </a:r>
            <a:endParaRPr lang="en-AU" sz="2800" b="1" i="1" dirty="0"/>
          </a:p>
        </p:txBody>
      </p:sp>
      <p:sp>
        <p:nvSpPr>
          <p:cNvPr id="4" name="AutoShape 2" descr="data:image/jpeg;base64,/9j/4AAQSkZJRgABAQAAAQABAAD/2wCEAAkGBxMSEhQUExQVFBUXFRcVFxUYGBgWFxcUFxcXFxcXFxgYHCggGBwlHBYXITEhJSksLi4uFx80ODMsNygtLisBCgoKDg0OGhAQGiwkHCQsLCwsLCwsLCwsLCwsLCwsLCwsLCwsLCwsLCwsLCwsLCwsLCwsLCwsLCwsLCwsLCwsLP/AABEIALcBFAMBIgACEQEDEQH/xAAcAAABBQEBAQAAAAAAAAAAAAACAAMEBQYBBwj/xABGEAACAQIEAwUEBwUFBgcAAAABAhEAAwQSITEFQVEGEyJhcTKBkaEHFEJSsdHwIzNiksEkcoLh8RUWorLC0jRDRGNzg+L/xAAXAQEBAQEAAAAAAAAAAAAAAAAAAQID/8QAHxEBAQEAAgMBAAMAAAAAAAAAAAEREiECMUFRIkJh/9oADAMBAAIRAxEAPwD182x0rncrzAp2K5XNo0MIn3V+ArhwyfdX4CnpoWNXaZGc7W8QGFtqy20Ys0ajTYmoXZvin1hhntWwCCdBrpH51E+lG6cllerE/AR/Wov0fKe8BO3dt8cwq4xfbd/U7f3F+ApfUrf3F+Ap8Uqy3kR/qVv7i/AUBwSfcX4Cpgoqu39Mn4rxhbZ+wvwoThU+4PhVhlFNXEqXTpCazaGmUUu5t/dHzoxhetN3MMTrO1OzIdOFt7x8zTXdJ0PxP51Ev3HGgmu2rbnrV2s9fiaMOh5H4n86c+qL/F/M350xbRl3qZbaptakhr6kv8X8zfnRHBDq/wDO/wCdPl67moYjnBjq/wDO/wD3UJwa/ef+d/8AuqSzimi1a2pkN/VB95/53/OgbDj7z/zv+dG92midqltXIXcdGufzt+dd7k/fufzt+dOcq7VxDfcfxv8Azn8653B+/c/mNPCkaqYyXaXid+0r9211cjIDdcjIcxAhQTLROp2qowvEOIMojFB8z5RcVVyQCQ0EgSZ/CtTxPs3bvublws5ylURtbdskQXCbFvM+6sF2jtAnC4a1aui07s8DwuxDMqlTsNNRPLLMVWPSTieOcSS6yG4VVbgQsArQpls502ygnyqy4zx7FJbttZuOTlz3AURgi/ZLtlhSdzr1rHdofrFq5dtSwWU7we3cIyaOxUAa5jIGkz6ljh3EntYe8ndlhcUKtxOcmFBMnQQwgDcRNMVb2e2PEnnK2bKdSLaHQyF0jYkb1Hudvsco1uoPPu0Mn+XSq27w9ms2MRcdgHc2GGoYsCQCNYAHMt12POy4PwhZCDDNdDqct1TmWXUgEMyhdMre+d9KuLsW+G41xVxIv2PeLc6gHppoRSqsTgr2wFt4drgEg3GZFLtJBIBM5eQ65aVTtnp7iaGnIoCK5upULV2aRFB559KjfuP8f/TR/RyJnyT8T/lTP0rHxWB5P/01J+jdic2mgUa+81v4xfbcgUqKKRFYbcFKuV0Cg6TQ0RNCWqgWrhFdNDQD3etOKsUhRURwihY0rhqG92KKV+4abW6afta7073AogLQmiYUgkbVzNQoTbrhWnVrhFXA3lrsV0iuxVCFFFcFdmgWWmjhVLhyBmAyg9ASDHxFOg0QojPdoey64hH7tu6uOZZxJL6FQrmZywdqr07Cple01wm0UCgfamSxYn+9lIjoRtWzArhFa1OMUbdmLDWO4Zcylg5ncuIlh0Jjl1NWtnCoiC2ihVC5QAIAG0AcqdiukxvU0yPPuKdkcUtw/Vyr2yFjvDqsKFyieUKD6saVbz63b08a6iR4hqDsaVXTFgTQzXa5XJsTUJoorhFUeZ/Sux7ywP4XPzFTvozVgHLZYyrEAzu29V30r637I/8AbP8Azf5Vd/R0kI3ov9a18Y+tJxXi9nDrmvXFtiCRmIBMclB3PpWPf6RrLtltg77mNR5Qab+l7grXLVu+uvdEhh/C8eL3ED41i+wPBGxGMTTwWyLjkiRAOi+pP4Gk8dW16f8A7xKygKdTQXuPsNo9T1qfe7M2ScyjKfLaojcACyJnpWWf5LWxjwUBMSRQW8WSdtKr7OGnTppNXFixC0altcN8UDYiKG5ZihCGIiipVq5NSKgYc1KVtaLBZaBrI6U6abZhQcVaOmwK7NAmrhWiAoilWJTddpFaQFUC1cBoq5FAooSKciiAoAK11RR0hQDSBoqECg41YTtF2gv2+8zE2rUyPZt3woTUJnlH8Q3EmGiJrd3EkQDHn/rXjHbXhV63cIuPdyBO9/aHPae7m/aOSW2GdBoOgArUjHkyfFsSl26XVrkEAeOCdBGmWABpoIEUqgYi0yEBwVMAgEEaHY68qVXFfV1LLUfBZ8o7wqW5lQQvukk1Jrk25FcNFXCKDy/6UNcTbHS1+LNV/wDR+f2bei/1rO/SYf7Uv/wr/wAz1pewI/ZN/h/A1r4x9D9J7Rgm13dB86zn0Vue+cTp3Z0/xLrV79Kr/wBkUdbyD5Mf6VRfRekXz/8AGf8AmWk9FeogVwrRLRRWW0d7I6UgkCnzQmoI91a4i0+VoCKobAillrs0QFVA93Td+1ppUoClUVX2rLDc0mJmpz0yVmiYSa07TTCKJWrQKK4RXZrtAzko4o6UUUGWiAojpSmgVILSiuigCKSijY0JNEcqh7UXbbW4NlcRldZXMoyMsOrNJGg0JA5cjVnxXF91Zu3CYyIzTIEQCZk6D314fx3jRa+e6lbmXMzi4W7y4bbZmDNHhA8IAAjWOUWM+X40BOEAVbxsKwBhG7x2RWdnCl7RKsfETO/ipVWYDgNy7ZtXGw124GXweHVEDMoQ6r0JHkwpVtzyfr2fB4EWphnIgABmLAR0mpi60iKIVwdxLXK4ZroFUeU/SO4OMI6W0/FjWr7Akdy0a6j8KyXb4zjm8lQfL/Otf2Bsqtp8oAkj8K1fTH9lb9Lbf2a0Ot4fJHqp+jL9/wD/AFt+K1ZfS+37HDj/AN0n4Ifzqr+jMn6xqP8Ay2/Favwvt6mK7TV68EBJ2FAmLUgmYgwZrDenzQVCv8aw6e1etj1dfzqsv9ssEv8A5yt/dBb5gRQ1oK4RWWuduMP9gXLnkqE1GHbG6893gr+mxcZAfTQ/Orico15FEKxa8Z4i+2GS0ORLh592ZYpp7fFXj9vatDnCgn3SDFMqc43Jagd9KxQ4Hi39vHXP8KgfMEfhUbHdnLFsDv8AE4i4TsveGWPpVxObbPjrYYIXXOdQsjMesDeny1eP4jD/AFe9bezbVGRjcAPiJ8M+InmR02r0TgvE0xKZhow0ZCdVaNvTzphPJbu9OKZFZPjXEc5azb008T/9I8/Oq3gXGTY/Y33YWxpbfXTojR8j7ulE5N9XaxGMvHE5jbZlQHwkGGYjUN1EHatbwl3NpDcILxqRoCescqLPLUoGimK7mFdmjQd6ICmruKRIDMBmIAk7k8hT4NAJpEGiNcNA2VoStOmm2oGMVgkuKVcZlO4Ox9ay2O+j/DtiLd5dMrDMm692EdAiD7I1XTyrXZ6Fnqy4lmmbNhEVVA0UBRryAgUqLNSppjMWOP33nLZvkqYIU2mg/wA9Nt21CHK630aQIa0DqdvZNWFyyk+wnrApr/ZtltWtoZ5wJrHTntAnbRdP3mvLuLs/IVKwPbSy1xbbOAzEKFKurEnQaMKi/Vbds5gGmYBDEFQeQ12pu9wqy10X2Ba6hBVyxYgr7O55Vel5Vmu3jTjbv+Af8ArcdhP3J9R+ArzrtReL4q63OVHvCqK2vZvHdzZLOrBAJLaROmkb/wCtavo3tB+mB/Dhh/G5/wCEfnUT6NLii4SSPZPyis52w43cxt4NlKW00RTvBiWbzMD0p7DXWtYYuDBDINN9WH5Vfi16Vx3ilso1vOVDCMy6MP7vn51gsfhrRkBrz9S1wty+FVt7GljmuZz+uQJqdgOK21Glh282ZRUxm6awfZ17p0BAHMkmtNwzs7ZsfZVm6kA1QYvt3cTRMOo9WP8AQVW3e3mJJ0S0vuY/1p2Za9GFwjQCPSiVyeRrzW92vxUe0qnyUf1mqzE9qMYf/UOB/DlX8BU40njXsQY9PfRhupAryPBXL122GuYi+SZ07xuR8jSxGCXKZZ205sx/E1Z4rj0ji3HxblLQ7y4ImPZWebH+lUaiD3t15uEjxkwB/CByFLhmBPcpkVvZ3118yedWFvh10qPC/mP1tTGLVWbtu66tmzNBI9w3qvu33tk3bbZWa7btNByyrkr+Rq/4XgHa0CqzObpG5FRH7PYhxBVf3tt9WGyNmqkqXaQDQHQSPPzn30K2BcgbjTU8qdx2Ht4ZDcuuFnX2tWMzAEGZ9OdTODWsOq92txwZJIuETLawGiCPKomDsKo9mKHAYk4e5ldptOdDyRj+Ck/Anz0n8L7Oi0uVbhYZnbUD7TFuvKabHZlouAuGDuziR7IIAjfy+dGpLF8lsc6pONcUFqS7afZRdC3r0FUeL4XjrVy0gvBlLstoZmWFFptGMaxGm/8AWo+O7N44jMwFw7GGkx6GJ91Mat1A4jjbl9sznloo2X0/OtZ2R7R5/wBhdP7QDwk/bX/urImw4JDqVPQgimHwjZgVOVgZDAkEHcEVcSV7EDXGrMdk+0XfDurkC8o1/jH3h/UVpc1ZdJSzULmha+o3IpLdU7EH30U0wNMsxqTcur1Hxquv8SsKfE3X5b0S0ealUE8ew/KT50qrGlbwV4mGUAdZmnThWkCKax99s6Z8zXGnLYtsQFWN2aRJmJbYbDzat8LBuDvO9clWkLccKsFfChzA6czz+QziXD1zBMzAFZ/pR4fhFwbkQTPuNVPHb+Cw4IZ8Qtzki4i6z7/dFzT31k+JdpHf/wAO16yvVr913PxcqvzqyLPFs+NcLsWlL3WRJM+KJPoOZ0rF8W7WMDktAMgBguIE/eA3J9YqqzM7F7jNcc7s5LH4n8BTGIQTVkXjDOHulnLsZgFzO0+gpXLS6HnzM11LYyt5kD3DU03cEfrettJmGxB2BmOTa/A71IGNbMFCgZiFknwiTEny1qkLQdxTti95yPOiWNkOw166AWu28vIiT/TWur9HcGTeHwNZ/hnFrtgnunK67bry+ydK1fC+3aaLiEK/xp4l96nUfOs22M2eTg+j1W3un0C//qnl+jrD87jn3CtRhOIJdXNZdHE7hp093PyNSXepyqMtZ7B4caZ7sdM0R8Kn8O7JYay+cIWI2Z2LR6DarS4Ty38+lJ2Makn9dKbU0812Bp7h+tqZ79ue/QcveaFcQi7qxPu/QqFicZmOwA6DaoWonBMUq2ASYALzqAPbaao+OdvUSUw0O3NyfAvp940XDLn9nQn7zfN2qzyTuqn3Cqm480xmLN1i924bjkaExp5AbCtdwntDbxAA0t3I1Q8wOanmPnV29tQDNtT/AIQf6VQcS7M28Sq3EHcXiA3h0XNE6jdTPMVeltlWq8Re0Cbb5TyEiD7tqrl7cY9QpJw7THIg6+hqvt8Su4dhaxq5eSXwPA3kx2nz+IqFevJbsqxy6XNADqwmSQPSmRqLrGdu8Tnsu9u0cjswCk6nKUg9PaqysfSe5EthxvGjxrtzFedY7iTXWmMiqSVA9oEmZLddBWk4J26NuFxS96vJ1AL/AOIHRvWrYvbXL9ICXfC+GnULq6kAnqSNKHENYuDMlkgnUFL1tlPpLV592h7TXMWSAotWuSKBmPm7Df0GnrVfwjjN3DR3Z8J3Q6qfdyPmKmJZrc8JwyjHI1zMkI5WSNIgboxGzH41pb/avAK2V8ZaBG4LSR7htWQ4V2gt4m9aiUYJcBVupNsjKftTlPwrGdt0jG3vVf8AkWntJPlewjtvwlf/AFNtj6OfwWmbvb7hbb31j+5c/wC2vBGFCy0byPaMf2m4Y/sYsKehS5Hxy6VXpcRxmturqdmWYPx1rydFr0HgoYWLYj7OnpJq4zxxdLfA0pVD7tuYrlXE6Q1GJQNct3We6fDdvG5K2hrMDN4yJOsZQep2p8ZxXFDKlq/iDp7XePmed410WrBsQt8sqLbS0qs2qicg9kZtxyrKtiGWSDBXwz5bVjI3BZ3BOZiTz8RmfOuG8epj1pprvi5cum9Dnk+ulVTzO20mPj0ptnPU13E3PEfIkfr4U0zUBuWABn2hPzimWuN1PxqfjwA4X7qIPfAJ/Gmfq8mB0nTpQRO8bqfjRC8/3j8TUpcKJgtHWpfD+DC4f3kdNAZ5wAG3gHergO3grv3495pwYC798fGatsbhwyOu2mrGGXcaac4jSlgMEEkC7ZILk5RMwQIjpEbHWqmq/gvETYvFC7W3Iyi8rkQdIkEEEetWHE+P4yw4F3E4jKxIUqbZ8PX2YnXaq7jPAHN5iXtopAys7ZQ0ATUhMEe6CXL2FaAMqtmnLtMj2d+VRLlL/e65DzjMVuotwbWYj7RYZYHkai4jtVis3hxeIy8iSsx5gD8Keu9n+7WWsWrg1/d32VoiQfESAPy5VR3cHdzQLTgfZBE+XtaTrTCYs249iCQDjb2u5Ow/lpqxxe4faxt8GNhnPi10JnbbXzquxPDr1sZntOg2kiB89/dXDw67A8Da6xBn4Gmf4vTQOc6mOIG2uii2e81IjXwHQHeaX+08Wg8OMzIugMLMSQDD+IjTf0qos8AxTJnFlsvUxJ9BMn3CoOIsMhyurLzhhBjrBpYdNbhuKY5pnFBNNJFsy3JdOvXlTl7inErX729k3OqJBVRJIJGtY1cTl5+nkaHvy25nkJProPnUMbtuK4u5YLPct3bZ0a33K3D5HKNx58qzrYYrILEsD7IVtF8iT8qqLd0jUEg+VFcxbsApYwNAOQmrDFpZUMSBm2lYAMnkCAdz5U7h8KS8N4BzYgkARMmAdPzqmD6bmf1qKM4ttTJB5md6qra9bC5tQQATI2MGCBMSeek8qj5kyFhct6fZmH9QCNR5imH47iPEDeuENBIzFQYA5DbYfCuWOO37bl1uEEtnIgZS3UjY8qmo7eYCCHHUQYiuYi1cJljmYgHVgWI2EyZ5VExuOuXGLOxYkyTpzM8hUc3CdSZ9daaqYuFdhmCMRMSASJ6UmwbgZijBdNYMa7a+dRkxtwABXKgdDH4Uyp+FNE8YZgdVIjqIr0PgvEltYW1LmY9kKJGp6/rWvMkukagkHSPdtUjFcSYqoHhIGsE6kaSQdifL1pqWa9NbtGv3296Uq8ztcUYDVnnyiPmKVMTjF/gLLW8RlIaco8IiTI8jAp/Gdni5YqpUZuZkZtyBzj41qbXZyyhLKXLAbux8tRPLSnFwpgRcEx6emo351NNef3eBNMl1AJ57++hbhRQyWGUGcx0+XKvSTaK+3l6DUGTv0FRyxZiBAI5EIdBz5nqKvRyeW3vC2pmZ1oFbMQOpA+NepYzhth/atIeeZlmQZEz1qtxfA8PIypZkHQq2WPcW13qHJhcZezXHI6n4DQUNhhqdo199aq/2VDCERkMTnDZxtzAOvu61n8Xwe9Zczaa4o00VgfWOVXF0xfxIMAjw6mBEz1JPpTljH5SSgyCQQsk6j9GoT2rk/u3k8srfhFctiCQ+ZdOak/I7etRUy7i2uNA0kwAPwqRhccqQSSTtlkou5GYld9IM9dKqGJHIj1pZp3gR8aCyv4tbjmSSseEc5GwMwI5zTuDxHiBHgO2aQqL1IA9ox+IqqzwZnX409bIMqYbWc2snyE8ue1BaY/jdwlfExABMEx7W+bKdOsDrUXFcXe42Y78jymBUa4RvOsxHOgZxl1OpJ6frnQX/APt64lqM2pB0gbTvvvVPex1xiSzEkxqTJgba+6o2ctGYk6xJJPxnanrCjOFEsSQPCJ57QYmgt+EcVuqpAdtpiZ2iAOhk+Wk1Ju4si2A1oMx1LkFjOhgMZiJAIAHrVASoJGxDDkYBE9DyOlEXLySxEDQSdR5dPfVRoOGceUSHshiD91JjkNuv41dY7iVi5bJuKCB7KuimG88reW+wrFpZtg+24BWWYgT1I3PSjTEaa8h7U5idI56E004xJu4nD6EWszTu0hSvLwAgTMjQip3DsLYcQ9hNNdLmUmZ6kmNNgTVA6oSYaBGnPQnoB50fD7htsT7YMSpOhPKROsTVMW/EOE2VOdGFuHI7piGO4jKAPZ8zvQn6pbYG7ZLkanu3j+ZPsnXQaA1AxfFS6RlCmfEAIHRRHlHv51Be7ImAJBBO2o5+sae+ppja8NbhrnKLACvqA4zEGSMrMGlT/d0HWoHHuAYcoz2P2fdsEZS0KwgEsC51aSRoTOmgqmw+OlLaAiQ8CdIU6kE7Rm1p3F4xbgZAM76Q5kE+HWJ+zA57701MMPh8MJMX3ggQpWAY0DNEb9Kn8OXBvmFy0VYD75LseYyiAPdtA99A13XKcwSQWAiT1PSYqU11RDW7JKLqLjySYj2ssKNSNqKs8Z2fsuW7m4UYJm7toMtJ0UjQLEQSZ6xWeOGYHUaczyHvrQvxQuLZbKJGUAQfDGrdRMAwddap8ZiMzOdY1yg6ayNTHv0oQsFZUOAxRgdxJAjrmjSKHiOHT27RbLMZWjMPOV8JGnr5VGZhymPn57ct6mWrkTBywPDIklWERG3XWkVXTSq4uYRXMg2U5EarqNzEmlTimtkOJyBmZj1nlryIEb+VShxMAaNPKN+g0blvVCGU6EHLyA1Op15aQaJbgnWduccvnUwxenGQdxEEkZix6z5dPdUlOJmfCGb7x2j0WNY84rKraUHRoEz+v11omLkSWLHkVLEx0JnT3TvVxMahMeTO519CD7hXXvkrqdIiDsefMb786y7Yp28TF52A39+/61pXOIXQQSSNdJAEgdQZn486YcWlR15RrzyGQdyTrr6U+skEgMZMe0wH8pJArKWsSytJUkHUCW89qnWcax2tD2dWgSNjJnmOop2li+S2wEFyrdAoggdTvzpi4IJzZTsACgiepIO2k1XpjywOaB/jB94AMnzPnpRICGLCGA0y5synqSWPSoYmtg7ZGltWMT4DoBGoMn8t6i4jg9jxL3YEiSNIOh2g+fy0plsa3SVjXIPD5AkelAL8rAYk+g0E+n6ir2YZfs5Yc5WDCNsuYGQDudRVZj+y0N4bgzAZSrAMZGkaEbaCr6zjFWVVyZkEsIA3mDBJ6Cl9dBkyWIGsaSNIUn+ulTVZd+zF4CFNpp5mQ2vMiSBUDEcCxC6ZASsmQyyfPU6+6tziLtkgSoWN+voJH6mm/wCzHxSPDEQ0n1An8qprCXMJd1L2bu+hgmP+Go924YjIVE7ka+hJr0nPyRnA08M+86EaTQWi3NtNwYnXz2nlWdaec2b5XSBrzIMjzHSidliVaTO2u3XavRFwq6yqMCPaMSW6QRp/rTGI4JaMA2QDqJAUx5wOVaTWA7wDbWnbKFgY5elbj/YdkH/w4mJ5sI15g+lRLnAsOdMuTclmZgNBIAPx3phrKMmQ+IfZzAHnzHupv62STmJKscxGwnrtoPKtMnBLR1U2zrsCXEfzjy360jwa2NWsyDzDERE7LPXnNMNZpzGs5hInp6a8xTd0wTEgEmPSta3D0GkDw7Lm2nXQTvUK9we3cMy0+Wke4imGqCziYB0EwRPMelAqmGMcp+f+dWTcGUzDMIE6xEbb0C8PdZAKkEeYJHTSmKrSfxoSdug5cvOp+I4VcnwryBiTsdt9xodahNh2GhR59DUBEljMCAvIQIED38tfOum6DBIOb1pu3I3BHLb86TROp+RFATuDyj30KmuLrXG3/CgftgRqSPd/nSo7YWBKknmQ0Cu0GtQgCCInbTWfxApw4ZmOWAx/uifiKr0JMKEuecAnQ89RUq2jopgakRtD6+Q11HXSqiRYwtwfZVYP3lBn0J6c6tuCYTNcYXTayiATdMqCSIypmhmjToJ1rOm0U6E6ARPh30gjWhJImQBPOAY+O3+XKoYtOIj9o7LaW2vesuUahSD7OnkJ0EVpOH4Z8PhhdK2EDqr23IDhs5C93cBE6A5gRtrNYrD3YIfLnZYgkSsdCsQRT1/j7n7FjaBNm3AJ5+z15VUsal+yxzfs3MZ8upQhUAnO2Xmx9lRvTg7IHLbyXbod2AuW8oLpmkqzhSAgiTrrtvWSwXaEo6s1rDuqmchtW1zeUqsiu4vtPcd2dktFmI1yW9hso0kgAATrtU0yrPjeCtYdfHdZrzQ3dlMpFskgZzOjQAYPUVacIwOHtoVxSZ74BxBSSAthVIAYgx4jGnOV6VkG4yTJNuz77aGfM1Iw3aG7ZbPbFpTG4tWwQCOsR7qmmXG4wHBHIceyt422y2hlRCVLlhlOqqvhG0kmsbjb+e86qjqrNlRGVmbQjwwftGR6SKhW+N3Jz5LWYmSRbAJMyNR5yZp3/eTEDLlCIoYsAqDckFjmJJkkTvVlqTxsa7/dyy1gLb0upmFw+IgZGAuZQoliGPdgDeD0quHZJluMDetqQwVQwYZjk7xwcoMFV1PIVQWe0N1WzKEXTLoCujGYlSNJ1OlPY3tG9wrmW2YGWGZzG4MEtqIPOrpJV5a4Mqy1y6ChtqyMoc5nuEi0DKkxoTsdIpHs5eByMwzZkzKAxVVYsAwfQSAhYgCYqgw3HryDwnKsQMrGOeijNI3OtAeLOAp70+E5rag3BlbXVYYAGN/WszVsXuE4bcJUC6qzba9r3gy2lMB4KnRgJEiacwWFFy+1rOrW0GZivjzSQoynQeIsAOWmtUOI45iHHjuXGtmQRNyCCZgyx5gGo9vizo6sjFWChVIJWFiMu+0VTK0XE7nc3siKCe7UjOGzL4dFZdp/WlMW+LGCXILRvIEmOQiRrOnrWfv4y9dZmLZnZpY5SwJPoRHr5CmXW+hgwDzU5gI6HxdDsTTFxqzxbSNIG+pkwPQk7fKmF4ktxShkq05oPhyHwnUajca+tZa8MUV1yZRroVPPcxttSTE4gbPb10jWB+VUyLdOGYZgSiEbjQuo0G8kzE9RrUjB4dpOXve6AUbMdRzEe0NdZ61QXMZi1GbvtNJICHLy1kelSTi8UlrP9ccEx4NGnXckaLr+BoLTiFhgBKMzDxCXKkjcHY+enKaG4TBmzuBADzl0mVI6TBnQ+6s8eKYog+PMOegO/M6aUR4lixqHgRGgB06ezQxfdwRlnICQYUq06AE6rJ+Qim7iuxYIAY6OS4kTGsaa1QHilwmSTHUqp1nkculEOLXc4Ks0aAQF016skUtMXtvCMvtW7oOkNry1gGdqi3lCsCpKjo2bnvMdPnUV+M3ttDv4ZBk9fM6bxrQHjGKgDWN9F8+YjWmmH7quTqyHyJAjpuacXBExnRcpzGYBG20jUDbrUNeJuVIcvJBhsiqqyRplgyJnWfcKescUskftAjNGpAiSOewn/KqHBw5cwYZF10JOg2ieZ6bVXXcBa3kDU9QND11/UVcjimHYGA6mRkAaeWs66bDrUfEY60dnZW1kNJgzy02/KnQpvqAbUER/eFKtNYwqkScQgJ8xr56MP0KVXIabwmLuFi5M5UYtM6yCoXfXUga7AmkmI8OoJiY9nfTfTWu0qwoHukwNNJiBEE7+ulJrsdemvTmYpUqBq5cUDQtHvhidNp0rl20IkyBt1k9OUUqVBHOixuNND74n9c6G7lVjsR5Dn6EbTSpUAHy257D4anrXDfMiRpoIGg9Y61ylQH3uo2mY57+elMNip3+NKlUDqY0sYDMeQGkeQHQUFy8VJmfXSfjSpUUIdifWZJ1nryp8IFUMWkEnaYkepBrlKiO/WpAOVmA1Iz6STAIBmNSOtGccynKEtjLpGWY384NdpVRGuY+4DqTqOsaH0ptsQDzy9d5pUqglWcWFRwEVs0S7akAawAdjvrTN3E24KwZnXePKP9KVKmiWuPQKCYjQZSpeR5yQBUe7bYkSTB15CAB5c4rlKroYK75SYInUCY3111/W1RzeOskzyP6NcpUDasRrv66/jRDHsoiF67a7czOo8utKlUHVxZOvv/ofM9d6ca42YAgSNDGm+usHWuUqsDjYhAIA5+0dQQPLcUaXrTaFWD9UhVPuNKlQA19CMpkj7OigzzzGJNJ7FoBcpYk767Gdtq7SoDw/Cr1wE2llZIBLAHTrrSpUqrOv/9k="/>
          <p:cNvSpPr>
            <a:spLocks noChangeAspect="1" noChangeArrowheads="1"/>
          </p:cNvSpPr>
          <p:nvPr/>
        </p:nvSpPr>
        <p:spPr bwMode="auto">
          <a:xfrm>
            <a:off x="155575" y="-1219200"/>
            <a:ext cx="3829050" cy="2543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72612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45910"/>
            <a:ext cx="8543925" cy="777924"/>
          </a:xfrm>
          <a:solidFill>
            <a:schemeClr val="accent6">
              <a:lumMod val="40000"/>
              <a:lumOff val="60000"/>
            </a:schemeClr>
          </a:solidFill>
        </p:spPr>
        <p:txBody>
          <a:bodyPr/>
          <a:lstStyle/>
          <a:p>
            <a:r>
              <a:rPr lang="en-GB" b="1" dirty="0" err="1" smtClean="0">
                <a:solidFill>
                  <a:schemeClr val="accent6">
                    <a:lumMod val="50000"/>
                  </a:schemeClr>
                </a:solidFill>
              </a:rPr>
              <a:t>Reassemblage</a:t>
            </a:r>
            <a:endParaRPr lang="en-GB" b="1" dirty="0">
              <a:solidFill>
                <a:schemeClr val="accent6">
                  <a:lumMod val="50000"/>
                </a:schemeClr>
              </a:solidFill>
            </a:endParaRPr>
          </a:p>
        </p:txBody>
      </p:sp>
      <p:sp>
        <p:nvSpPr>
          <p:cNvPr id="3" name="Content Placeholder 2"/>
          <p:cNvSpPr>
            <a:spLocks noGrp="1"/>
          </p:cNvSpPr>
          <p:nvPr>
            <p:ph idx="1"/>
          </p:nvPr>
        </p:nvSpPr>
        <p:spPr>
          <a:xfrm>
            <a:off x="681038" y="1624084"/>
            <a:ext cx="8543925" cy="4824013"/>
          </a:xfrm>
        </p:spPr>
        <p:txBody>
          <a:bodyPr>
            <a:normAutofit fontScale="92500" lnSpcReduction="20000"/>
          </a:bodyPr>
          <a:lstStyle/>
          <a:p>
            <a:pPr marL="0" indent="0">
              <a:buNone/>
            </a:pPr>
            <a:r>
              <a:rPr lang="en-GB" dirty="0" smtClean="0"/>
              <a:t>Initial responses focused on finding alternative uses for cane sugar; i.e. attaching the components to a new assemblage</a:t>
            </a:r>
          </a:p>
          <a:p>
            <a:endParaRPr lang="en-GB" sz="1100" dirty="0"/>
          </a:p>
          <a:p>
            <a:pPr marL="514350" indent="-514350">
              <a:buFont typeface="+mj-lt"/>
              <a:buAutoNum type="arabicPeriod"/>
            </a:pPr>
            <a:r>
              <a:rPr lang="en-GB" dirty="0" smtClean="0"/>
              <a:t>Attach to another sugar mill’s assemblage</a:t>
            </a:r>
          </a:p>
          <a:p>
            <a:pPr lvl="1"/>
            <a:r>
              <a:rPr lang="en-GB" dirty="0" smtClean="0"/>
              <a:t>Some cane transported to </a:t>
            </a:r>
            <a:r>
              <a:rPr lang="en-GB" dirty="0" err="1" smtClean="0"/>
              <a:t>Maryborough</a:t>
            </a:r>
            <a:r>
              <a:rPr lang="en-GB" dirty="0" smtClean="0"/>
              <a:t> (150km north)</a:t>
            </a:r>
          </a:p>
          <a:p>
            <a:pPr lvl="1"/>
            <a:r>
              <a:rPr lang="en-GB" dirty="0" smtClean="0"/>
              <a:t>Only economical in times of higher world sugar </a:t>
            </a:r>
            <a:r>
              <a:rPr lang="en-GB" dirty="0" smtClean="0"/>
              <a:t>prices and only for growers in north of Moreton district on bitumen roads</a:t>
            </a:r>
            <a:endParaRPr lang="en-GB" dirty="0" smtClean="0"/>
          </a:p>
          <a:p>
            <a:pPr lvl="1"/>
            <a:r>
              <a:rPr lang="en-GB" dirty="0" smtClean="0"/>
              <a:t>10 cane-growers in </a:t>
            </a:r>
            <a:r>
              <a:rPr lang="en-GB" dirty="0" err="1" smtClean="0"/>
              <a:t>Nambour</a:t>
            </a:r>
            <a:r>
              <a:rPr lang="en-GB" dirty="0" smtClean="0"/>
              <a:t> district supplying </a:t>
            </a:r>
            <a:r>
              <a:rPr lang="en-GB" dirty="0" err="1" smtClean="0"/>
              <a:t>Maryborough</a:t>
            </a:r>
            <a:r>
              <a:rPr lang="en-GB" dirty="0" smtClean="0"/>
              <a:t> 2014</a:t>
            </a:r>
          </a:p>
          <a:p>
            <a:pPr marL="457200" lvl="1" indent="0">
              <a:buNone/>
            </a:pPr>
            <a:endParaRPr lang="en-GB" dirty="0" smtClean="0"/>
          </a:p>
          <a:p>
            <a:pPr marL="514350" indent="-514350">
              <a:buFont typeface="+mj-lt"/>
              <a:buAutoNum type="arabicPeriod"/>
            </a:pPr>
            <a:r>
              <a:rPr lang="en-GB" dirty="0" smtClean="0"/>
              <a:t>Attach to the global ethanol assemblage</a:t>
            </a:r>
          </a:p>
          <a:p>
            <a:pPr lvl="1"/>
            <a:r>
              <a:rPr lang="en-GB" dirty="0" smtClean="0"/>
              <a:t>Introduction of new components (processing plant, capital)</a:t>
            </a:r>
          </a:p>
          <a:p>
            <a:pPr lvl="1"/>
            <a:r>
              <a:rPr lang="en-GB" dirty="0" smtClean="0"/>
              <a:t>New exterior relations</a:t>
            </a:r>
          </a:p>
          <a:p>
            <a:pPr lvl="1"/>
            <a:r>
              <a:rPr lang="en-GB" dirty="0" smtClean="0"/>
              <a:t>Still required cane to be crushed</a:t>
            </a:r>
          </a:p>
          <a:p>
            <a:pPr lvl="1"/>
            <a:r>
              <a:rPr lang="en-GB" dirty="0" smtClean="0"/>
              <a:t>Growers cooperative sought to buy </a:t>
            </a:r>
            <a:r>
              <a:rPr lang="en-GB" dirty="0" err="1" smtClean="0"/>
              <a:t>Moreton</a:t>
            </a:r>
            <a:r>
              <a:rPr lang="en-GB" dirty="0" smtClean="0"/>
              <a:t> Mill</a:t>
            </a:r>
          </a:p>
          <a:p>
            <a:pPr lvl="1"/>
            <a:r>
              <a:rPr lang="en-GB" dirty="0" smtClean="0"/>
              <a:t>Owners refused to sell</a:t>
            </a:r>
          </a:p>
          <a:p>
            <a:pPr marL="0" indent="0">
              <a:buNone/>
            </a:pPr>
            <a:endParaRPr lang="en-GB" dirty="0"/>
          </a:p>
          <a:p>
            <a:endParaRPr lang="en-GB" dirty="0"/>
          </a:p>
        </p:txBody>
      </p:sp>
    </p:spTree>
    <p:extLst>
      <p:ext uri="{BB962C8B-B14F-4D97-AF65-F5344CB8AC3E}">
        <p14:creationId xmlns:p14="http://schemas.microsoft.com/office/powerpoint/2010/main" val="3404079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32263"/>
            <a:ext cx="8543925" cy="832514"/>
          </a:xfrm>
          <a:solidFill>
            <a:schemeClr val="accent6">
              <a:lumMod val="40000"/>
              <a:lumOff val="60000"/>
            </a:schemeClr>
          </a:solidFill>
        </p:spPr>
        <p:txBody>
          <a:bodyPr/>
          <a:lstStyle/>
          <a:p>
            <a:r>
              <a:rPr lang="en-GB" b="1" dirty="0" err="1" smtClean="0">
                <a:solidFill>
                  <a:schemeClr val="accent6">
                    <a:lumMod val="50000"/>
                  </a:schemeClr>
                </a:solidFill>
              </a:rPr>
              <a:t>Reassemblage</a:t>
            </a:r>
            <a:endParaRPr lang="en-GB" b="1" dirty="0">
              <a:solidFill>
                <a:schemeClr val="accent6">
                  <a:lumMod val="50000"/>
                </a:schemeClr>
              </a:solidFill>
            </a:endParaRPr>
          </a:p>
        </p:txBody>
      </p:sp>
      <p:sp>
        <p:nvSpPr>
          <p:cNvPr id="3" name="Content Placeholder 2"/>
          <p:cNvSpPr>
            <a:spLocks noGrp="1"/>
          </p:cNvSpPr>
          <p:nvPr>
            <p:ph idx="1"/>
          </p:nvPr>
        </p:nvSpPr>
        <p:spPr>
          <a:xfrm>
            <a:off x="681039" y="1624084"/>
            <a:ext cx="7098186" cy="4552879"/>
          </a:xfrm>
        </p:spPr>
        <p:txBody>
          <a:bodyPr>
            <a:normAutofit fontScale="92500" lnSpcReduction="10000"/>
          </a:bodyPr>
          <a:lstStyle/>
          <a:p>
            <a:pPr marL="514350" indent="-514350">
              <a:buFont typeface="+mj-lt"/>
              <a:buAutoNum type="arabicPeriod" startAt="3"/>
            </a:pPr>
            <a:r>
              <a:rPr lang="en-GB" dirty="0" smtClean="0"/>
              <a:t>Construct a new assemblage with a new product for new markets</a:t>
            </a:r>
          </a:p>
          <a:p>
            <a:pPr lvl="1"/>
            <a:r>
              <a:rPr lang="en-GB" dirty="0" smtClean="0"/>
              <a:t>Locally developed process to turn cane into </a:t>
            </a:r>
            <a:r>
              <a:rPr lang="en-GB" dirty="0" err="1" smtClean="0"/>
              <a:t>stockfeed</a:t>
            </a:r>
            <a:r>
              <a:rPr lang="en-GB" dirty="0" smtClean="0"/>
              <a:t> for cattle, marketed as ‘cow candy’</a:t>
            </a:r>
          </a:p>
          <a:p>
            <a:pPr lvl="1"/>
            <a:r>
              <a:rPr lang="en-GB" dirty="0" err="1" smtClean="0"/>
              <a:t>Biocane</a:t>
            </a:r>
            <a:r>
              <a:rPr lang="en-GB" dirty="0" smtClean="0"/>
              <a:t> identified markets in Japan and South Korea</a:t>
            </a:r>
          </a:p>
          <a:p>
            <a:pPr lvl="1"/>
            <a:r>
              <a:rPr lang="en-GB" dirty="0" smtClean="0"/>
              <a:t>Used some machinery from </a:t>
            </a:r>
            <a:r>
              <a:rPr lang="en-GB" dirty="0" err="1" smtClean="0"/>
              <a:t>Moreton</a:t>
            </a:r>
            <a:r>
              <a:rPr lang="en-GB" dirty="0" smtClean="0"/>
              <a:t> Mill but not site</a:t>
            </a:r>
          </a:p>
          <a:p>
            <a:pPr lvl="1"/>
            <a:r>
              <a:rPr lang="en-GB" dirty="0" smtClean="0"/>
              <a:t>Capital investment required for new plant – government funding replaced by Chinese investment</a:t>
            </a:r>
          </a:p>
          <a:p>
            <a:pPr lvl="1"/>
            <a:r>
              <a:rPr lang="en-GB" dirty="0" smtClean="0"/>
              <a:t>Technical difficulties drained capital reserves and production and supply hit by two wet seasons</a:t>
            </a:r>
          </a:p>
          <a:p>
            <a:pPr lvl="1"/>
            <a:r>
              <a:rPr lang="en-GB" b="1" u="sng" dirty="0" smtClean="0"/>
              <a:t>The components did not behave as they had been coded</a:t>
            </a:r>
          </a:p>
          <a:p>
            <a:pPr lvl="1"/>
            <a:r>
              <a:rPr lang="en-GB" dirty="0" err="1" smtClean="0"/>
              <a:t>Biocane</a:t>
            </a:r>
            <a:r>
              <a:rPr lang="en-GB" dirty="0" smtClean="0"/>
              <a:t> went into administration in 2010</a:t>
            </a:r>
          </a:p>
          <a:p>
            <a:pPr lvl="1"/>
            <a:endParaRPr lang="en-GB" dirty="0" smtClean="0"/>
          </a:p>
          <a:p>
            <a:endParaRPr lang="en-GB" dirty="0"/>
          </a:p>
          <a:p>
            <a:endParaRPr lang="en-GB" dirty="0"/>
          </a:p>
        </p:txBody>
      </p:sp>
      <p:pic>
        <p:nvPicPr>
          <p:cNvPr id="3074" name="Picture 2" descr="http://1.bp.blogspot.com/-bvZwihQBh2w/TZxfbRYBJVI/AAAAAAAAABs/13ADgF2z8q8/s1600/DSC018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4059" y="2337750"/>
            <a:ext cx="2014561" cy="15109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edia.apnarm.net.au/img/media/images/2011/11/27/9000FACAD-SCN271111FIRE08_ct140x1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058" y="4010689"/>
            <a:ext cx="2014561" cy="15109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5.googleusercontent.com/-uPteapF9qTU/UuGbkka5_MI/AAAAAAAAdbk/JY1cdH1b9is/w691-h302/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2937" y="191069"/>
            <a:ext cx="2995682" cy="130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733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7" y="491319"/>
            <a:ext cx="8543925" cy="857108"/>
          </a:xfrm>
          <a:solidFill>
            <a:schemeClr val="accent6">
              <a:lumMod val="40000"/>
              <a:lumOff val="60000"/>
            </a:schemeClr>
          </a:solidFill>
        </p:spPr>
        <p:txBody>
          <a:bodyPr/>
          <a:lstStyle/>
          <a:p>
            <a:r>
              <a:rPr lang="en-GB" b="1" dirty="0" err="1" smtClean="0">
                <a:solidFill>
                  <a:schemeClr val="accent6">
                    <a:lumMod val="50000"/>
                  </a:schemeClr>
                </a:solidFill>
              </a:rPr>
              <a:t>Reassemblage</a:t>
            </a:r>
            <a:endParaRPr lang="en-GB" b="1" dirty="0">
              <a:solidFill>
                <a:schemeClr val="accent6">
                  <a:lumMod val="50000"/>
                </a:schemeClr>
              </a:solidFill>
            </a:endParaRPr>
          </a:p>
        </p:txBody>
      </p:sp>
      <p:sp>
        <p:nvSpPr>
          <p:cNvPr id="3" name="Content Placeholder 2"/>
          <p:cNvSpPr>
            <a:spLocks noGrp="1"/>
          </p:cNvSpPr>
          <p:nvPr>
            <p:ph idx="1"/>
          </p:nvPr>
        </p:nvSpPr>
        <p:spPr>
          <a:xfrm>
            <a:off x="681038" y="1825625"/>
            <a:ext cx="6907117" cy="4351338"/>
          </a:xfrm>
        </p:spPr>
        <p:txBody>
          <a:bodyPr>
            <a:normAutofit fontScale="85000" lnSpcReduction="10000"/>
          </a:bodyPr>
          <a:lstStyle/>
          <a:p>
            <a:r>
              <a:rPr lang="en-GB" dirty="0" smtClean="0"/>
              <a:t>Dismantling the sugar assemblage and attaching components to alternative assemblages</a:t>
            </a:r>
          </a:p>
          <a:p>
            <a:r>
              <a:rPr lang="en-GB" dirty="0" smtClean="0"/>
              <a:t>Converting cane land to new uses</a:t>
            </a:r>
          </a:p>
          <a:p>
            <a:endParaRPr lang="en-GB" dirty="0"/>
          </a:p>
          <a:p>
            <a:r>
              <a:rPr lang="en-GB" dirty="0" smtClean="0"/>
              <a:t>Land suitability study undertaken by CSIRO to identify alternative agricultural uses = recoding land</a:t>
            </a:r>
          </a:p>
          <a:p>
            <a:r>
              <a:rPr lang="en-GB" dirty="0" smtClean="0"/>
              <a:t>Individual farmers converting to turf, farm forestry </a:t>
            </a:r>
            <a:r>
              <a:rPr lang="en-GB" dirty="0" err="1" smtClean="0"/>
              <a:t>etc</a:t>
            </a:r>
            <a:r>
              <a:rPr lang="en-GB" dirty="0" smtClean="0"/>
              <a:t>, but for many no real alternative</a:t>
            </a:r>
            <a:endParaRPr lang="en-GB" dirty="0" smtClean="0"/>
          </a:p>
          <a:p>
            <a:r>
              <a:rPr lang="en-GB" dirty="0" smtClean="0"/>
              <a:t>Sale of land for housing development</a:t>
            </a:r>
          </a:p>
          <a:p>
            <a:pPr lvl="1"/>
            <a:r>
              <a:rPr lang="en-GB" dirty="0" smtClean="0"/>
              <a:t>Still restricted by zoning to protect cane land</a:t>
            </a:r>
          </a:p>
          <a:p>
            <a:pPr lvl="1"/>
            <a:r>
              <a:rPr lang="en-GB" dirty="0" smtClean="0"/>
              <a:t>Reaffirmed by SE Queensland Regional Plan 2004</a:t>
            </a:r>
          </a:p>
          <a:p>
            <a:pPr lvl="1"/>
            <a:r>
              <a:rPr lang="en-GB" dirty="0" smtClean="0"/>
              <a:t>Limited exceptions, e.g. Cutters’ Ridge estate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660" y="1443962"/>
            <a:ext cx="1924837" cy="26776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7342" y="4517408"/>
            <a:ext cx="2635155" cy="197636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50000"/>
          <a:stretch/>
        </p:blipFill>
        <p:spPr>
          <a:xfrm>
            <a:off x="7804321" y="4285397"/>
            <a:ext cx="1898176" cy="711816"/>
          </a:xfrm>
          <a:prstGeom prst="rect">
            <a:avLst/>
          </a:prstGeom>
        </p:spPr>
      </p:pic>
    </p:spTree>
    <p:extLst>
      <p:ext uri="{BB962C8B-B14F-4D97-AF65-F5344CB8AC3E}">
        <p14:creationId xmlns:p14="http://schemas.microsoft.com/office/powerpoint/2010/main" val="1461421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59558"/>
            <a:ext cx="8543925" cy="736979"/>
          </a:xfrm>
          <a:solidFill>
            <a:schemeClr val="accent6">
              <a:lumMod val="40000"/>
              <a:lumOff val="60000"/>
            </a:schemeClr>
          </a:solidFill>
        </p:spPr>
        <p:txBody>
          <a:bodyPr/>
          <a:lstStyle/>
          <a:p>
            <a:r>
              <a:rPr lang="en-GB" b="1" dirty="0" err="1" smtClean="0">
                <a:solidFill>
                  <a:schemeClr val="accent6">
                    <a:lumMod val="50000"/>
                  </a:schemeClr>
                </a:solidFill>
              </a:rPr>
              <a:t>Nambour</a:t>
            </a:r>
            <a:r>
              <a:rPr lang="en-GB" b="1" dirty="0" smtClean="0">
                <a:solidFill>
                  <a:schemeClr val="accent6">
                    <a:lumMod val="50000"/>
                  </a:schemeClr>
                </a:solidFill>
              </a:rPr>
              <a:t> as an assemblage</a:t>
            </a:r>
            <a:endParaRPr lang="en-GB" b="1" dirty="0">
              <a:solidFill>
                <a:schemeClr val="accent6">
                  <a:lumMod val="50000"/>
                </a:schemeClr>
              </a:solidFill>
            </a:endParaRPr>
          </a:p>
        </p:txBody>
      </p:sp>
      <p:sp>
        <p:nvSpPr>
          <p:cNvPr id="3" name="Content Placeholder 2"/>
          <p:cNvSpPr>
            <a:spLocks noGrp="1"/>
          </p:cNvSpPr>
          <p:nvPr>
            <p:ph idx="1"/>
          </p:nvPr>
        </p:nvSpPr>
        <p:spPr/>
        <p:txBody>
          <a:bodyPr>
            <a:normAutofit fontScale="85000" lnSpcReduction="20000"/>
          </a:bodyPr>
          <a:lstStyle/>
          <a:p>
            <a:r>
              <a:rPr lang="en-GB" dirty="0" smtClean="0"/>
              <a:t>Mill, </a:t>
            </a:r>
            <a:r>
              <a:rPr lang="en-GB" dirty="0" err="1" smtClean="0"/>
              <a:t>canefields</a:t>
            </a:r>
            <a:r>
              <a:rPr lang="en-GB" dirty="0" smtClean="0"/>
              <a:t>, trains and sugar all key components in the place-assemblage of </a:t>
            </a:r>
            <a:r>
              <a:rPr lang="en-GB" dirty="0" err="1" smtClean="0"/>
              <a:t>Nambour</a:t>
            </a:r>
            <a:endParaRPr lang="en-GB" dirty="0" smtClean="0"/>
          </a:p>
          <a:p>
            <a:r>
              <a:rPr lang="en-GB" dirty="0" smtClean="0"/>
              <a:t>Material role of these components included generating employment and income</a:t>
            </a:r>
          </a:p>
          <a:p>
            <a:r>
              <a:rPr lang="en-GB" dirty="0" smtClean="0"/>
              <a:t>1970s: 2,300 people employed at peak season and AUS$4m generated for local economy</a:t>
            </a:r>
          </a:p>
          <a:p>
            <a:r>
              <a:rPr lang="en-GB" dirty="0" smtClean="0"/>
              <a:t>“The economy of </a:t>
            </a:r>
            <a:r>
              <a:rPr lang="en-GB" dirty="0" err="1" smtClean="0"/>
              <a:t>Nambour</a:t>
            </a:r>
            <a:r>
              <a:rPr lang="en-GB" dirty="0" smtClean="0"/>
              <a:t> presents a fairly diversified picture but with a heavy dependence on the sugar industry” (</a:t>
            </a:r>
            <a:r>
              <a:rPr lang="en-GB" i="1" dirty="0" smtClean="0"/>
              <a:t>Field Study of </a:t>
            </a:r>
            <a:r>
              <a:rPr lang="en-GB" i="1" dirty="0" err="1" smtClean="0"/>
              <a:t>Nambour</a:t>
            </a:r>
            <a:r>
              <a:rPr lang="en-GB" i="1" dirty="0" smtClean="0"/>
              <a:t> and District </a:t>
            </a:r>
            <a:r>
              <a:rPr lang="en-GB" dirty="0" smtClean="0"/>
              <a:t>1971) </a:t>
            </a:r>
          </a:p>
          <a:p>
            <a:r>
              <a:rPr lang="en-GB" dirty="0" smtClean="0"/>
              <a:t>Viability Report 1989: 550 direct jobs, 1100-3300 indirect jobs, direct value of production of up to $25 million p.a.</a:t>
            </a:r>
          </a:p>
          <a:p>
            <a:r>
              <a:rPr lang="en-GB" dirty="0" smtClean="0"/>
              <a:t>“The sugar industry makes major contributions to the output, income and employment in the region. It is vitally important that this contribution be maintained” (Viability Report 1989)</a:t>
            </a:r>
            <a:endParaRPr lang="en-GB" dirty="0"/>
          </a:p>
        </p:txBody>
      </p:sp>
    </p:spTree>
    <p:extLst>
      <p:ext uri="{BB962C8B-B14F-4D97-AF65-F5344CB8AC3E}">
        <p14:creationId xmlns:p14="http://schemas.microsoft.com/office/powerpoint/2010/main" val="4138336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2.gstatic.com/images?q=tbn:ANd9GcTGT_h5KdCy0a1SewsY9UoLcAgNp8P7uv6tYrgPhvLMdnCnZCPE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14" y="201872"/>
            <a:ext cx="45339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1430" y="201872"/>
            <a:ext cx="2929720" cy="21972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7715" y="2952431"/>
            <a:ext cx="5070948" cy="38032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0678" y="4682108"/>
            <a:ext cx="2764712" cy="2073534"/>
          </a:xfrm>
          <a:prstGeom prst="rect">
            <a:avLst/>
          </a:prstGeom>
        </p:spPr>
      </p:pic>
    </p:spTree>
    <p:extLst>
      <p:ext uri="{BB962C8B-B14F-4D97-AF65-F5344CB8AC3E}">
        <p14:creationId xmlns:p14="http://schemas.microsoft.com/office/powerpoint/2010/main" val="515965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935640"/>
          </a:xfrm>
          <a:solidFill>
            <a:schemeClr val="accent6">
              <a:lumMod val="40000"/>
              <a:lumOff val="60000"/>
            </a:schemeClr>
          </a:solidFill>
        </p:spPr>
        <p:txBody>
          <a:bodyPr/>
          <a:lstStyle/>
          <a:p>
            <a:r>
              <a:rPr lang="en-AU" b="1" dirty="0" smtClean="0">
                <a:solidFill>
                  <a:schemeClr val="accent6">
                    <a:lumMod val="50000"/>
                  </a:schemeClr>
                </a:solidFill>
              </a:rPr>
              <a:t>Questions</a:t>
            </a:r>
            <a:endParaRPr lang="en-GB" dirty="0"/>
          </a:p>
        </p:txBody>
      </p:sp>
      <p:sp>
        <p:nvSpPr>
          <p:cNvPr id="3" name="Content Placeholder 2"/>
          <p:cNvSpPr>
            <a:spLocks noGrp="1"/>
          </p:cNvSpPr>
          <p:nvPr>
            <p:ph idx="1"/>
          </p:nvPr>
        </p:nvSpPr>
        <p:spPr>
          <a:xfrm>
            <a:off x="681038" y="1592317"/>
            <a:ext cx="8543925" cy="4584646"/>
          </a:xfrm>
        </p:spPr>
        <p:txBody>
          <a:bodyPr>
            <a:normAutofit fontScale="85000" lnSpcReduction="10000"/>
          </a:bodyPr>
          <a:lstStyle/>
          <a:p>
            <a:pPr algn="just"/>
            <a:r>
              <a:rPr lang="en-GB" dirty="0" smtClean="0"/>
              <a:t>Why </a:t>
            </a:r>
            <a:r>
              <a:rPr lang="en-GB" dirty="0"/>
              <a:t>it was the Moreton Mill that closed out of the 31 sugar mills operating in Australia at the time (and out of the eight sugar mills operated by Bundaberg </a:t>
            </a:r>
            <a:r>
              <a:rPr lang="en-GB" dirty="0" smtClean="0"/>
              <a:t>Sugar)</a:t>
            </a:r>
          </a:p>
          <a:p>
            <a:pPr algn="just"/>
            <a:r>
              <a:rPr lang="en-GB" dirty="0"/>
              <a:t>W</a:t>
            </a:r>
            <a:r>
              <a:rPr lang="en-GB" dirty="0" smtClean="0"/>
              <a:t>hy </a:t>
            </a:r>
            <a:r>
              <a:rPr lang="en-GB" dirty="0"/>
              <a:t>the closure happened at the end of the 2003 </a:t>
            </a:r>
            <a:r>
              <a:rPr lang="en-GB" dirty="0" smtClean="0"/>
              <a:t>season.</a:t>
            </a:r>
          </a:p>
          <a:p>
            <a:pPr algn="just"/>
            <a:r>
              <a:rPr lang="en-GB" dirty="0"/>
              <a:t>H</a:t>
            </a:r>
            <a:r>
              <a:rPr lang="en-GB" dirty="0" smtClean="0"/>
              <a:t>ow </a:t>
            </a:r>
            <a:r>
              <a:rPr lang="en-GB" dirty="0"/>
              <a:t>far </a:t>
            </a:r>
            <a:r>
              <a:rPr lang="en-GB" dirty="0" smtClean="0"/>
              <a:t>can the </a:t>
            </a:r>
            <a:r>
              <a:rPr lang="en-GB" dirty="0"/>
              <a:t>mill closure </a:t>
            </a:r>
            <a:r>
              <a:rPr lang="en-GB" dirty="0" smtClean="0"/>
              <a:t>be </a:t>
            </a:r>
            <a:r>
              <a:rPr lang="en-GB" dirty="0"/>
              <a:t>attributed to global </a:t>
            </a:r>
            <a:r>
              <a:rPr lang="en-GB" dirty="0" smtClean="0"/>
              <a:t>factors</a:t>
            </a:r>
          </a:p>
          <a:p>
            <a:pPr algn="just"/>
            <a:r>
              <a:rPr lang="en-GB" dirty="0" smtClean="0"/>
              <a:t>What was the influence </a:t>
            </a:r>
            <a:r>
              <a:rPr lang="en-GB" dirty="0"/>
              <a:t>of national, regional and local </a:t>
            </a:r>
            <a:r>
              <a:rPr lang="en-GB" dirty="0" err="1"/>
              <a:t>actants</a:t>
            </a:r>
            <a:r>
              <a:rPr lang="en-GB" dirty="0"/>
              <a:t>. </a:t>
            </a:r>
            <a:endParaRPr lang="en-GB" dirty="0" smtClean="0"/>
          </a:p>
          <a:p>
            <a:pPr algn="just"/>
            <a:endParaRPr lang="en-GB" dirty="0"/>
          </a:p>
          <a:p>
            <a:pPr algn="just"/>
            <a:r>
              <a:rPr lang="en-GB" dirty="0" smtClean="0"/>
              <a:t>Examining </a:t>
            </a:r>
            <a:r>
              <a:rPr lang="en-GB" dirty="0"/>
              <a:t>the mill closure not as a single-point impact of globalization, but as part of an ongoing restructuring of locality in the context of globalization, thus asking questions about the impact of the mill closure on </a:t>
            </a:r>
            <a:r>
              <a:rPr lang="en-GB" dirty="0" err="1"/>
              <a:t>Nambour</a:t>
            </a:r>
            <a:r>
              <a:rPr lang="en-GB" dirty="0"/>
              <a:t> as a place, and about attempts to replace the economic function of the mill in the local economy</a:t>
            </a:r>
            <a:endParaRPr lang="en-GB" dirty="0"/>
          </a:p>
        </p:txBody>
      </p:sp>
    </p:spTree>
    <p:extLst>
      <p:ext uri="{BB962C8B-B14F-4D97-AF65-F5344CB8AC3E}">
        <p14:creationId xmlns:p14="http://schemas.microsoft.com/office/powerpoint/2010/main" val="2083508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1" y="327617"/>
            <a:ext cx="4751909" cy="6528827"/>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242" t="8684" r="13585"/>
          <a:stretch/>
        </p:blipFill>
        <p:spPr>
          <a:xfrm rot="5400000">
            <a:off x="4567287" y="1109046"/>
            <a:ext cx="5568290" cy="4796860"/>
          </a:xfrm>
          <a:prstGeom prst="rect">
            <a:avLst/>
          </a:prstGeom>
        </p:spPr>
      </p:pic>
    </p:spTree>
    <p:extLst>
      <p:ext uri="{BB962C8B-B14F-4D97-AF65-F5344CB8AC3E}">
        <p14:creationId xmlns:p14="http://schemas.microsoft.com/office/powerpoint/2010/main" val="3844705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32263"/>
            <a:ext cx="8543925" cy="777922"/>
          </a:xfrm>
          <a:solidFill>
            <a:schemeClr val="accent6">
              <a:lumMod val="40000"/>
              <a:lumOff val="60000"/>
            </a:schemeClr>
          </a:solidFill>
        </p:spPr>
        <p:txBody>
          <a:bodyPr/>
          <a:lstStyle/>
          <a:p>
            <a:r>
              <a:rPr lang="en-GB" b="1" dirty="0" err="1" smtClean="0">
                <a:solidFill>
                  <a:schemeClr val="accent6">
                    <a:lumMod val="50000"/>
                  </a:schemeClr>
                </a:solidFill>
              </a:rPr>
              <a:t>Nambour</a:t>
            </a:r>
            <a:r>
              <a:rPr lang="en-GB" b="1" dirty="0" smtClean="0">
                <a:solidFill>
                  <a:schemeClr val="accent6">
                    <a:lumMod val="50000"/>
                  </a:schemeClr>
                </a:solidFill>
              </a:rPr>
              <a:t> as an assemblage</a:t>
            </a:r>
            <a:endParaRPr lang="en-GB" b="1" dirty="0">
              <a:solidFill>
                <a:schemeClr val="accent6">
                  <a:lumMod val="50000"/>
                </a:schemeClr>
              </a:solidFill>
            </a:endParaRPr>
          </a:p>
        </p:txBody>
      </p:sp>
      <p:sp>
        <p:nvSpPr>
          <p:cNvPr id="3" name="Content Placeholder 2"/>
          <p:cNvSpPr>
            <a:spLocks noGrp="1"/>
          </p:cNvSpPr>
          <p:nvPr>
            <p:ph idx="1"/>
          </p:nvPr>
        </p:nvSpPr>
        <p:spPr/>
        <p:txBody>
          <a:bodyPr>
            <a:normAutofit lnSpcReduction="10000"/>
          </a:bodyPr>
          <a:lstStyle/>
          <a:p>
            <a:r>
              <a:rPr lang="en-GB" dirty="0" smtClean="0"/>
              <a:t>Mill, sugar and trains also played expressive roles significant to the identity of </a:t>
            </a:r>
            <a:r>
              <a:rPr lang="en-GB" dirty="0" err="1" smtClean="0"/>
              <a:t>Nambour</a:t>
            </a:r>
            <a:endParaRPr lang="en-GB" dirty="0" smtClean="0"/>
          </a:p>
          <a:p>
            <a:endParaRPr lang="en-GB" dirty="0"/>
          </a:p>
          <a:p>
            <a:pPr marL="0" indent="0" algn="just">
              <a:buNone/>
            </a:pPr>
            <a:r>
              <a:rPr lang="en-GB" sz="2600" dirty="0" smtClean="0"/>
              <a:t>“The dark plume hanging over the town was not the only smoke in the air as bush fires were raging all around the district, but the mill stack was pumping out carbon, oblivious to the housewives’ cries of frustration at having their washing blackened. It was all in a good cause, they were told. The ash from the stack, and the heavy sweet smell of molasses, were the symbols of prosperity not just for the farmers, but for the whole town.” (Richardson 2013, in </a:t>
            </a:r>
            <a:r>
              <a:rPr lang="en-GB" sz="2600" i="1" dirty="0" smtClean="0"/>
              <a:t>Sunshine Coast Daily</a:t>
            </a:r>
            <a:r>
              <a:rPr lang="en-GB" sz="2600" dirty="0" smtClean="0"/>
              <a:t>, 26/10/13).</a:t>
            </a:r>
          </a:p>
        </p:txBody>
      </p:sp>
    </p:spTree>
    <p:extLst>
      <p:ext uri="{BB962C8B-B14F-4D97-AF65-F5344CB8AC3E}">
        <p14:creationId xmlns:p14="http://schemas.microsoft.com/office/powerpoint/2010/main" val="96165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1.gstatic.com/images?q=tbn:ANd9GcSuDDcReRGE4cydCcwTE49CyB5UIVWSBqqfn_Tjc7ol-Ld8_G7I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85" y="433885"/>
            <a:ext cx="9008830" cy="606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676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library.sunshinecoast.qld.gov.au/library/images/heritage/merchandise/last_crush_dvd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74" y="365646"/>
            <a:ext cx="26384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362" y="365646"/>
            <a:ext cx="3227254" cy="2410480"/>
          </a:xfrm>
          <a:prstGeom prst="rect">
            <a:avLst/>
          </a:prstGeom>
        </p:spPr>
      </p:pic>
      <p:sp>
        <p:nvSpPr>
          <p:cNvPr id="3" name="TextBox 2"/>
          <p:cNvSpPr txBox="1"/>
          <p:nvPr/>
        </p:nvSpPr>
        <p:spPr>
          <a:xfrm>
            <a:off x="6960357" y="464024"/>
            <a:ext cx="2593075" cy="923330"/>
          </a:xfrm>
          <a:prstGeom prst="rect">
            <a:avLst/>
          </a:prstGeom>
          <a:noFill/>
        </p:spPr>
        <p:txBody>
          <a:bodyPr wrap="square" rtlCol="0">
            <a:spAutoFit/>
          </a:bodyPr>
          <a:lstStyle/>
          <a:p>
            <a:r>
              <a:rPr lang="en-GB" dirty="0" smtClean="0"/>
              <a:t>The Last Hurrah </a:t>
            </a:r>
            <a:r>
              <a:rPr lang="en-GB" dirty="0" err="1" smtClean="0"/>
              <a:t>Nambour</a:t>
            </a:r>
            <a:endParaRPr lang="en-GB" dirty="0" smtClean="0"/>
          </a:p>
          <a:p>
            <a:r>
              <a:rPr lang="en-GB" dirty="0" smtClean="0"/>
              <a:t>by James </a:t>
            </a:r>
            <a:r>
              <a:rPr lang="en-GB" dirty="0" err="1" smtClean="0"/>
              <a:t>Fearnley</a:t>
            </a:r>
            <a:endParaRPr lang="en-GB" dirty="0" smtClean="0"/>
          </a:p>
          <a:p>
            <a:r>
              <a:rPr lang="en-GB" dirty="0" smtClean="0"/>
              <a:t>(</a:t>
            </a:r>
            <a:r>
              <a:rPr lang="en-GB" dirty="0" err="1" smtClean="0"/>
              <a:t>Nambour</a:t>
            </a:r>
            <a:r>
              <a:rPr lang="en-GB" dirty="0" smtClean="0"/>
              <a:t> Library)</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8575" y="3076149"/>
            <a:ext cx="2228850" cy="31623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200" y="3076149"/>
            <a:ext cx="2085975" cy="13811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1200" y="4657299"/>
            <a:ext cx="2085975" cy="1381125"/>
          </a:xfrm>
          <a:prstGeom prst="rect">
            <a:avLst/>
          </a:prstGeom>
        </p:spPr>
      </p:pic>
      <p:sp>
        <p:nvSpPr>
          <p:cNvPr id="7" name="TextBox 6"/>
          <p:cNvSpPr txBox="1"/>
          <p:nvPr/>
        </p:nvSpPr>
        <p:spPr>
          <a:xfrm>
            <a:off x="163773" y="4457274"/>
            <a:ext cx="3425589" cy="1477328"/>
          </a:xfrm>
          <a:prstGeom prst="rect">
            <a:avLst/>
          </a:prstGeom>
          <a:noFill/>
        </p:spPr>
        <p:txBody>
          <a:bodyPr wrap="square" rtlCol="0">
            <a:spAutoFit/>
          </a:bodyPr>
          <a:lstStyle/>
          <a:p>
            <a:r>
              <a:rPr lang="en-GB" dirty="0" smtClean="0"/>
              <a:t>“Whatever happens to the cane farms, </a:t>
            </a:r>
            <a:r>
              <a:rPr lang="en-GB" dirty="0" err="1" smtClean="0"/>
              <a:t>Nambour</a:t>
            </a:r>
            <a:r>
              <a:rPr lang="en-GB" dirty="0" smtClean="0"/>
              <a:t> and the Sunshine Coast will never be the same again”</a:t>
            </a:r>
          </a:p>
          <a:p>
            <a:r>
              <a:rPr lang="en-GB" dirty="0" smtClean="0"/>
              <a:t>ABC 7.30 Report, 15/07/03</a:t>
            </a:r>
            <a:endParaRPr lang="en-GB" dirty="0"/>
          </a:p>
        </p:txBody>
      </p:sp>
    </p:spTree>
    <p:extLst>
      <p:ext uri="{BB962C8B-B14F-4D97-AF65-F5344CB8AC3E}">
        <p14:creationId xmlns:p14="http://schemas.microsoft.com/office/powerpoint/2010/main" val="719647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45660"/>
            <a:ext cx="4300182" cy="322513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45660"/>
            <a:ext cx="2420203" cy="181515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3589361"/>
            <a:ext cx="4163705" cy="312277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4828" y="3179928"/>
            <a:ext cx="1975513" cy="263401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1374" y="3827534"/>
            <a:ext cx="2163454" cy="2884605"/>
          </a:xfrm>
          <a:prstGeom prst="rect">
            <a:avLst/>
          </a:prstGeom>
        </p:spPr>
      </p:pic>
      <p:sp>
        <p:nvSpPr>
          <p:cNvPr id="9" name="AutoShape 2" descr="data:image/jpeg;base64,/9j/4AAQSkZJRgABAQAAAQABAAD/2wCEAAkGBxQSEhUUExQWFRQUFxcYFRcVFxQWFRQUFRcYGBYXHBgYHCggGBolHRYaITEhJSkrLi4uFx8zODMsNygtLisBCgoKDg0OGxAQGywkHyY4LiwtLCwsLCwsLCwsLC8sLSwsLDQsLCwsLCwsLCwsLCwsLCwsLCwsLCwsLCwsLCwsLP/AABEIAMABBwMBIgACEQEDEQH/xAAbAAABBQEBAAAAAAAAAAAAAAAFAAEDBAYCB//EAEIQAAIBAwIDBQUEBwcEAwEAAAECEQADEgQhBTFBBhMiUWEycYGRoSNCscEUUmKCstHwByQzcpLh8RU0c6LC0uJT/8QAGwEAAQUBAQAAAAAAAAAAAAAAAAECAwQFBgf/xAA1EQACAQIEAQkIAgIDAAAAAAAAAQIDEQQSITFBBRMiMlFhcYHBBiMzkaGx0fAUQuHxUlNy/9oADAMBAAIRAxEAPwCgRSipIpiK645sjimipIpopQI6UV3FMRQBxFKK6ilFAHEUoruKaKALGg0Jul8Sq4IXJckJtGxIBiZ8qrNwY6fcKVt3Ce7HeF1gROKndPaAg+Qoib/c2VSBnfY3GB//AJWjiin/ADOxPuQ1b4sJ0mlbzN6fVi4JPzrJzynilL+qeX6O/wBTS5uMMNbi1f62AONNFdxSitYzTiKaK7ilFIBxFKK6xpY0CnEVqOylpL9lrF3lMeoPNWFZqKKdmtR3d8ftfiP6+lc/7SYZ1cJzkd46mpyTVy1sn/IN3f7PLCsrZuQXAMKDt6wRA9elZfiWkNq69s/dYj3joflFerJqC5OMYrBY+pAJUfDefUVi+3+ixvLcHK4sH/Mm34EVz3sxyhP+U6NR9ZaeK1+1y9ypSvSzdhlIpAV3FKK9BOeOaVd0opQOYpRXUU8UAcxSxrqKVFhTmKbGu6eKALvZtf7zb/e/galUnZwf3m3+9/A1KsrHfEXh6suUOqVopoqTGmitQoEcU0VJFCeLasKwE8g2QmCVKztHuqGvXjRjmkPpU3UdkEaUUN4VrCzEMN3GQPTYBZnrMTRE3VE77rzHMjryptDEwq08+wtSlKEso0UqkiljVgiI6k09guyovNiAPeTFKKKcKHd27t/kVGFv/wAj7SPcN6ir1HTg5Lfh48CWjDPNJ7cfAD6wh9TecewuNm1/4rMrPxcuaM67/stN6PeH1FB7dsKAByAAHuFG9SP7ja9Lr/Uf7VWdJUo049/1syfnXUlOXd6oBEUoqTGmxq+U7kcUoqTGlFApFFKKkilFAEcUV7O21e4Vcb4juio3DgtOW+85D3YihsVd4Jcwv2mJxAdcjMDGd5PlWdyrh1Xws49za8UW8FWdKtFo2uj47aVl09ub10k5C3jCHrkSYEflS7aaPvNMW+9aIb4cm+hn4UDHa7R6fUXVsh7j3CCVRIGRJ5Fj1JJ2EeVa1gblpu9U2w6nJSZIB5zAAmPx615hQlLDYmnVUWrNb7vt0OorwVSDj2nlMUorvXFLTohdS1wZADy3g/Q00V65TqxqK8WchOEoOzRzSrqKUVKMuNFKK6ilFAXGilFdRTxQFzilFdxSigUv9nf+5t/vfwNSrrs8P7xb/e/galWVjviLw9WXKHVICKUVJFcsQOdaV7blArapioJAkRvHMesdaz3aG00j9piyDlPhGQPUCPxolrNZDwQWRwQBymRuDQy4xYRJK7E8pI3yB9YG+3Sufx2MhO8Ytv8AfszTw1GUbNgNNawZAp8S+GTJBgnEeu9GdRqTLKdp2O8r4RuZ233j3igGqD2WyIIkh1nyk+nWIqbQOHzBYYSOfhBBM+//AIrMd90XXFGmHFPEGB8B8OJ5zsNh57j+jRW3fVog+0JHwj+dYvGEkKVZjzPQh8VO/tc/SiOhuOhtnwc4OIiNt9vfG/urQw/KU6btPVMqVcJGS6O5pyKIcSbFbdkckGT+tx9/oNvjQrstea/ftT7ILM6nnikEGfXID4Vd1N7vHczPiIPw2/KtaNeFepFLZa/grc3KjSk3x09X6FeKMEToR5rfP1WheNGLKzoX9Ly/VRUuK2j/AOkRYf8At4MBxSipMabGrJXOIpRXeNLGgUjimipCKWNAEcUgK7ilFDV9xU9S1wfRour0lyB/hZHlzQlEH7o5e6vQ+PIzae7h7WDRG5Mjl8eVeeC5j+jv+qWU+7M//cV6JYvsyAIqkkb5MQB5cgZ+nvry72gouhjU47cPI63B1OcoKT34ni/BdCVEu2TIzqnKVRtyuX3l3n30Wxohxbgr2NRePtWmIYEfdy5AjpvInrVOK77kivCthYzj5+Jz/KEHCu09uHgR40oqSKUVplI4xpY13FKKUDiKeK6ilFAHMU8V1FKKAL3Z8f3i3+9/A1KuuAD+8W/3v4Gp6ysd8ReHqy7h+qRY1U4m0J5eZ9wq094BsSI8jIg+fy/OgPGL7AsMiVPLbw5ATPPpRyhiMtJxju9PAiw1Juab8TPX9cFukqxKNkJXchoMjfoZnY+dcplcAwMZEL7M5CdiAOZ8yecmrlhVu2TncjME7QsMCBmYEtvznnFNZsC2cQx8amCpbFd94ggAALz6n6802vM2bCvcKtPaAZoKQJWZYgCRvsJHX+VVb+nFgj7MKIGbA5QJI5xt1357iilhlW3JKKu+JLMGgTB25yQdtvpVTUst0gM0KyjwLzbKPOZ2EzHXlTIt312AqaLUi+sHHMQo2gnmFOQ9T+O1dvplybEliCRGQEkkLkdtiYn41RscPtoysW2nLxQSF6bR4iYmjfCeGi7qEGQuNcwCrEAZEATBIO2+4HsmpHZbBbsNT2VJsC2W9rUd5j1ixZRpO3LJo/0UN4C8582JORbEAT+rPXr8vWrj3++1t9k2s6XTXVtHoVVe7BjruSf+RWd4DrWEMQAWZEjaBJJOw2k+Ik+6r/J9Tm6ilIjxsHKllRrYotoFnS3x5Mh/r5UOAorwn/B1I/YU/Imugxb93fvj90Y+F69u5/ZgQimxqcrTYVZK9yKKaKmwpYUBchilFS402NAXI8aaKlxpFaBTi/bmyo/auj4kW2FbXsnrM7aHzEH+vh9ayCj7M+l0f+1v/wDNFeyN/Fnt+RyHx3H1ri/avDZqKrLg2vmdByTV1dN8Vf5Gi45pMyQBtcRl/eAlfqo+defla9O4naL25XdhDL6kbisHxnTYXnEQJkDyDbgfWPhUfshirqdFvsfp+BOV6d4xqeQNiljUuNNjXcGERxSipMaWNAHEUoqTGljQBHFPFdxT40AW+Aj7dP3v4GpVJwIfbp+9/A1KsvG/EXh6su4ddEE8cxVcmyIBAIBAC7jf3+lZ0WluN494xIPhExuJnlOx91FuK6VowJR1mWk7l99iBykfh1oNpwPai2XQbkEETGy4nkf5msrHVFzuuj+ZZw0bQINbfaJXESpEEGekxPuHOOYqFHtd2jC4wIaFk7S08x90Hbz6VDeDuxCXAGglpPtyDI2HQRz86EmdplSo6jqRuYqkoJrRltXIzbu3bhVQWYSfLw8yd+nX40QHDL5AulAAp5sYXwxsZ9Ty9aucJ1tuBNpTyllkmeu3OeRietQDjjWrhR/GqnHnECB90gjoPrQ3JuyQpbtad5yaJAxXFpyIBhhtAUGPpRPgWVlb+pYrkoxtxENfvAqCCP1QHO3mKA6rjAJPhCgQRiZAU77zPnJFH+0F4WbViyi4nAXLgPW5qAAJ/wAqKP8AXTGnsx0VbUl7H6Flt6rIR3ysux9pLVp5KkgfevIN6ztm0YW2cTmInYKqHGWZzE+19K2vBL+K6ddj39w7jrn3mXuACWjH7VY5uGsPs2JBHhBUHHEGN99hAqzTkrrMFaPRRv8AQqO7UAggCJAgeHbYfCjfBR4b487RoXo9PhbRJnFQsxEwImKM8DSTcHnbb8q6LFaYd+X3Rg4bWuvP7MDY0samiljVu5VIcabCpsaWNLcCHGmxqfGmxouBDjTY1NhSwouBEi+F/wDNaPzzX8664fd7vUI363hPvG4/OuDcALg9VQ/6XJ/Ca51a7Zjcp4h8Oe/urK5SorEYarTW+/y1NHB1HSrU5Pbb5npFkB7ZU8iCpgkbEeY3GxrNdsNNDI/mCp967j8fpRjgOoLKJIMiRHTz/Kn7SWM7Dfsw3y5/SvPOQsQ8Nj4X2bs/PT8G/j6WejJefyMKRTY1MUpsa9YOSIsabCpsaWFLcCLGnipMaWNLcCOKWNSY0saLgWeCD7dP3v4WpVJwUfbp+9/C1KsvGv3i8PVl7DPonn3FdUXPd4CTzABMzzG0wQZ36TQ/RO63CIHeEKpBkAkTBO/Lfn7vLchZvIzgocQW+8dyV32IEMPKurmnImMT4jlccywWBsY36Rz6x1rmZVW3qaaVkB7XeNc7wAbND4FOR6jrHTmavHRW++QMC7uWU9cSiyVgQSdmPvmpm0NoOVVYld3HUSCQATL7RMCr5RQ0gKscjuMWIj4E+GffTXUXAUz+p4dckmw2Xd7YnZgd49IAIMkiYoFe07Jl3iMLrEEAjfn4tunPy6dK1Oh07I6ySxcSxkqZjaJEx4+o6HereiFlrhuFAl63Cjc+GdgcYIIjy8+lPVRx7xQBwbs1cuX7AurjauP9pzlbajJyR93wqfpT9pdat+/dunkTO3RZO3LoBHuitmSNNp7+puszZKLePh2Fw+MgbcwAvl4qyOg12i1Fzu3tNaDDBGz8PopxAjn61JFylqybLpYL6zWnTXNHaU/4aWnYkQJYqGHoYtf+1ccVRbWpvCWeXZiJkKJmY9MxVriOu0D6q4L6OYJts05gqgCqEUGFmNzuecelri9nQ6nxm53V25BUsSJT2VEEwJxO/TrNDabsx1SnN3stOAV4TxVHwtquJgiOgCjmK1XAB9oR5o35GsX2Y0ttX9li3iCOGDpj4ZXJdp5RO/OtrwYRdHqGH0rezynhJXaej2MNQ5vExVmgXjSxqw9vc++mwrQjK6RSkrNlfGlhU5Wmxp1xtiHCljU2FLCi4WIMaYpVjCmKUXCwNe0pvqHEqywY5xJ/nVhbYxjpEfCmYRqLB9enPZl/nVhV2/rpVen8WaLE/hRYQ7H6iECnmjYn4eH85rU3lyBU8iCD8axHB3w1DL0cBv8A4n8PrW3RpUH5+/rXlnKVF4bGSiuD0+6OspTVWlGfajBXbRBIPMEg/CuMaL8dsY3T5NDfPn+FD8a9UwldV6MKq4pM5CvTyVJR7CDGljU8U2NWSIhxpY1NjSxouKQ40samxpsaLgWODL9sn738Jpql4Ov2yfvfwmnrMxnXXh6su4fqnnX/AFJZ2HjIxIXpP3STvP5j3UMTi4tFlYShLEbycjsZ848q60vD7QyJXNyAyAr7Kz4di0mdh8PWg2v1Ya4HWEVW25zG2xIMn31zUYJ6GqzSWNeW37tmTYLufaUsecAQZ6/WroRAPFirGcgWDBY8M+QjcRHQ1mtFw+61vMOIM4JJUmZHPzPl7t96p8VuOlwDYldxifDuZ6e+Yo5pN2TEDvGdI6MGa4VgEZTAJIlRPTl8yOUVQ4JeJbGR3zMqg/rgmAOew3U/AVc4Yov2wbtzcEeAlQpgbQAwxG0/DlV5NDa0uV2Gy7srbCMR/iLBMhZBgkDkfns6L/q9ySnFylodcW4nf2fTWxByBzT2rSGR4XJBH2mWW3tgdNqHBuNXbt8W7iWrYgsTZRUydIIJIncdCI5VS7T8W1B1M3nK3E2UrkvhJ6enl7q60HabpdRDlszqAj482JIG/I+XP0qdrQsJpTNMNBj4SsbyQRJJO5Jkbk1W1ujS5caVEKFVRuIAG4EHzNG+EdntK7Fr113LqCkMttMNtgREHYbDzminEOx1vEmxcvW3I8Ml7ifENyHqDtVfo3Lv8paJowl/hDq5u2dQLbwBjcPhciYEk+XmDyra9j+MXM7YvqFYtjGSnmDDAg7qfpFYrjWmV3tafUnAQzC4mLC4yyMufswfIbk1b7L6azacWbRNxrjEFn8KyqM0AA7CAZjffnVqEpKNovfQp1VCcm7aLXz7j0a7BJI3BJj3TXOFSabT4IinGQiziCFmN4BJgelSYV0lN9FHL1F02V8KWFWMKWFPzEdivhSwqxhXJWjMLYgKU2NT40itLcLAbi6wbZ9W+oH8qs6ETbX3VHx1fCh/b/FWqfhY+yX4/iagT98/Ala90iHVeB7b+TYn3N/uB8622guZL/XI/wC81k9balGjmBI943H4Uf7PagMikdR/v/OuH9raGWtGquK+qN7kueag49j+5H2isyFbyMfA8vw+tAsa13E7WVthHSflWZwrd9l8VzmCyPeLa9TN5Tp2q5u0r402NWClNhXSXM6xBjSxqfCmwouJYgwpY1PhTY0XCxNwkfbL8f4TSqTha/ar8f4TSrOxes14fkt0OqeH6XXj7UPdYSwI2ktMzJHWQIk1Bb4C7ziVxnYyuRJ6QOvP5VRNzHxCJ8t/rUqcVIRwAQ782BgACYgfEjnWFla6pq2Lb8RO1koqBYUbEnYxIMSSTzP0qZSIa1a8SuygMd8iJPLoJqPQa7vdroD4IwCqg5CPdsADz+FEdDq1yVUtqqo3MsJy6jl5Eb01ruHQjmkkF2SzorQvXFBuQBMeJ35xv19elDND22Rrk3bbKPNXZgv7sCi3G9LYvW1OobDDkxbEqW5+hmKAY8PsjEkX1byCll9c1xI+tOjZouTzQdo2sWuJdlreqm9pbwOUyrbrPlI3X3EGsvruFvpwe9lGnZcZVx1IcGPhWj0XBrBIuabWm0fJscvQHxL+BrWKk217x1uRzcCFb1iTFLnykapZn2GL0Hai/o1ayCtxVICZAFcRJmOe4IjfYVy3ahG9vThpmVW7eRN/2ciPhXfbPhhVu8W3CHmUG3LmY5e+suD0pyjGWo2blB5bhDifEW1F7OAigBLayAtu2oIVZgAASfnW9/s1Npc2+ya4BOWbOUAAyyUgQrRJIPQdKwXBuEPqrmCQIBJJ5AD862vDOyjaZbrI5N1rbIvIDI8mDbEbjl686fmUNEJCOaWp6FwPV99bymWnxmSQWYBtp5CGG3T0ogFrE9m9TqUSbyqtwbHEgi6vmQORra6HULdTJfcR1VvI/wBdRWnhcQpRy8UZmOw7jLnOD+4+NLGp8KWFW8xQsQY02NTlaWNGYLEBWmxqfCmxpcwlgNx+1NsRzzX6mPzqlw/ilm3Fu5cC3C5UKdzJjbbl7Q5+dE+0N4JZP6xIx9BIyb3bgfEVm+x/DUuXHvFZFvcMG8LuY8JXzE8/X0qlWrThNyir8PFlylSjKFpP/RrCQDEjbmJ8+nv9PUedN2ZY22e2fuNtP6vMfQ15h2nF3SaoBGZ+9ILNcUByTcOQJGzDmZhefLavQtWt7TBrlru3tofte9DBuQ8CEMPZB5nmTHSsLliNXF0lSaWZa/k0sJGnQbkm7PQ3Dj+vfWZv2cWI8jFaHS3iySeYkGNxt9aH6vSl2yXcED03rL9mcZHDVZ06skk+16XQcoUXUgsqu0CsabGp9RadGAKHEyS3RYpY13tOvCorwaa7jDlTlHdWICtNjU+NLGpMw2xBjTY1PhSxpcwWOuGj7Vfj/CaVTcPX7Rfj+BpqoYl9Ms0V0TwHiPDtOmjs3A939IuElge67oW5IgQxcNy3IAMnlQEgjfp/X869S41rrd63xBkQNcu3EVGIBKaeQCcjy5D/ANa821mnh4B5/DfrWSr8TVlZNGm7MWLZUWu/7s3PG7qj3iiKCdrKCWI67j6UKEW79xQ4cc0dRiGWSZx5rz5HcV6p/Z3wDRDQfaqly6/jut4e8tnmLYnfwiJgc5rz7t9pLNjVp+j2xbttZt3AqtPMuAZPLIKDHrTcurRJFKKzFTjfGBdtCyUBYb5HmPKI6+dCNbw42gpbIZcskKj/AFTBqO6xDho8iPh/xWwPaHG8yPH2ZwDxuO7XxlvPfoB1NL1diRWqPVgDhPZa9qIIxVD99twR6Rz+lbPS6fT8OtHJzvuS3NiP1UHL4fGp7XE++tt3Tqt3GVDcgSPCSPKsFxXheqDF71u45JjMAuCYnmuwGx29KRNy3HSiqSute80mh7SWr90Wwty0HMDxDFp81iBPxopx63bs287/AHl1JCxtAnkdo22rI9j7OnvXO6ugrcYE27quQUcbjw8jHP4Gt8bY1FgpcHMFHEkQ6mGAPoRzpJaMSn0kwBoeGaPUKf0e89q5+y7A+gKE7j40L1/BNfZJxuO6frLcYfNWMj61D/0ezdLdy72rlv2rN0BmBHPF1ifSQJ86uaDiXENO4ttbe6DyDKTI9LiyI+dKNun3eBV4dd4gjZobjqpGYyFwATvKgkgeteq9n72Opw6XUMj1twQfkxoDq2uAhsFDfdYt7EjfkDkfQHeqWn44rXmIum3iuCsNgzOZIymB7Pn1paVRxmnYWtS91KLd7np+m1SXCwRgxWA0bgE9J5dKnxrydrl7TtlmrBpYMjeEL5kgcvpXoHZrtAuoWGI7xR4o9k+oNXqONUnllozGqYdx2C+NLGq+v4kttSVHeMDGCkT8fLb8RQnVcfuYDCyyuRuSVIVjIA57nkasSrxjuRKlJhRtdaDFc1yGMiRtkYH1qW+6orMxhVBYnyAEk/Kgek7O6dlLE3C8QzKWxLDmRKbLvyq9d0vcYKLxuo4w7twuyhWYmeuwPTyrOjyqlLLOLW/Ds7fQtywL/q7mY7XajU3IFmyzWroQK0c1yDNvIxJJxPXw9Kqazi93hyW9Klpe87s3XUyQbjlgqBgd8cdz+0PKiOpuFcAVQokNbDiXhjluwSefMTuRyoR2s0i6i53yXLQv4KVV/DDsFByY81wClY5EnzqnTxtaVWLqaR12Xy+n1Lrw0YxaWoY4N9pY7/WWGv3HV5JxXTpbEeALO8sI67xRx+GalbTJev2LitIOVu4k5TtIuGWkzsPhWP7EJqs/0XUtOnaGtvKtbF9HFxVLiPCxU7ecQelen8LDE3Ge2VIcqjsQTcSB4gB/hqTICyeUnnWdyrjqlKpnpPTjs7ktKmnBKS22Mce0+ptkK1kIBBKnJSxLMFkgMRIUGInf5R3eOcUsMiPYsm3in2tpbtwLPVgSsGBuANpFbptAhui7HjAifl/IfIVYUc6xP5lL/rV+P7+3LVjJcL7WXHZBdS0geILXDafKSIFplJO4AG4kmgvFLmqF68VZoRzA2nGctkI8UAgfStJ210dtrQZkUspJVicGDR0IG/urG6IuyAh9w7bsSTjMRKjpt74ro+RYac8tE9LeDKWMaaymk4Vxe3eIQFhcAkq64MfMxRTGsvZuMpDTLr97nvEdaN8CuM63Cxk5n8Aa6ilVb0Zj1aSjqi5jTYVYwoU95luSWGAHmANvrPKp8xDlCmgX7Rfj+BpVWsaoi9bxEo0yYnEhWO5y93SnqliJLOWaUXlPIOzVpsg11RckGVLBQNjEzsSJ68pNFtVohg8pbhiqsVYGVnkYbkDi3XpXFjQP3rFw8b+IiOs7SI5D6jep7nFW7k2VRgHkQWDEFzBkYiTsD8ayq0ryOlw1NKm7a6gbiOtQ3XW2ndWy2QJbLu1J2nqY57VnuJ2Eu6pltOTbJxtsyQSg5EgHb/irfF9NcRrttwVcuAUIOQgnaPdE++uLeguo6FkgZATt13iJnlU1WbsUqNJOWpd4H2fPeo94hkR0ACGGdyxgGdgqwWbnIgdaE3eFXsbjlfYDFm2gl2UbQTPOtLotWRJPJPHy++BiPrB901A94RHwPw5fMVUdaXE0v4VPaLsZhXKtkOjEiPJAINafhPavUWNK8OSSAqAn790RcY9SccQN9t/Ogmo4eVDd3yIO3UTzHr/tXHZ4tcv2rDjJGuKzqdtrYJb1EqN/cKmUk9SjOEoPK0aXQ9qQt0M1m2+LlfEAZCrLkkid+kcvOjHE+2VglSluDhk+MYkmAvQeI8j6id6w7izswzXriYO7Dx7/ADA8o69KXE9Ur3GgHEhV6bgbsfSTvG8Tz2pUtLBKetzc2+Nae7dUPbBJbHIqpYACWI93lO/pVK72uxWFVQAOQ6HHIx8I+VZPSNbORuvcU+MrggbIspEElhh93eDzPlU3DDpxIvqzl0MMCy/o7kMoJWIvAbNEj2QJG9GQY62uiD1zU6nVWSUlxLz0CqoUZE9A0ERyJXYUU7M2WW0vc5EupZjHtZQW6yIC0ZtcMbTaRhZUj9IUWba3QRgIZnYiZJcXD18PiiedW+y/CHRbi6fC9at5WZZymZABDEBdwCR4dt13O1Rzr0ILpyt/gLTk1bzM1xTTtcN9wZuOxdZAg77gDpIHXzon2d0yfo9y3cItszWmnD2mS3vIHSWYTRi72avr9wGBJgjoPWhV5+5JFyVgZyd1x8wRO21PlzGJp5YS0027dyCk69KedLVamgv8DGJxtMzQcSJienTrNSG3ce2tq9Zwt2gIZUIbbbdt+hJoAO22gjFzdkSpIQuDsVJBJyPox3qe52x0JR8bxyKMFU2mUksrCAZIHtbTWe8fjFK3N6eD/JL/ABqTV8wT1HD8LZtWyUa4DjmwCkkAAkjl7+m1C+09+7odHYW0wu3c3ZyGY7Nt7QMxuBv5GrH6aAyMxF4L9261o5BuQ8CgFRj5TyoRx3WJev21Sytod2zNgSQQGECYHMx/prSqUJVKsaje3AijXcKTpLZu5J2b4nc1mmu3rqC3bsKzm6XcyqDdVCgER5zzMdKHD9Hvf4OsUMeQNy2+/TwXlyPuDVdS2AMfu8o6R5RUT8Ptn7if6V/lVlxIM9gZquBav9WzcXzXO2T8pWodJ+mWpxtatFHtNYY3AJmPYAjlWx47wi1awu6dVti4CCg8D27ibXFMeRI+dUhxm7YUsL1xVHOCSY6c+dRulGotUTSlKnLKzR8K7f6fufF3692sM9xMyCo3ZsTPSTtRez2q0NzEnUWwW3XObZI9Mo61R/6fbcMb5Nu5gV1aklhfs3FJDpPLLlA6mK8c43obNlmPcX7KZMEYrKsoYhWkEEA+41jS5FoN3g2mXJTlDrL9/dT2TtlxOwliyFvEm+xS2FcnxGDBKg7b/e2rCWu0Ni0WS5dxcO0yG8/MCPlWDvaa1vN7F5xYPBIjluYld/OpuHqLZSWtuouId8YZFIyXrMj1rVowVGFo8CpUtN6np+kud8VNssUI9ru7hQ7bGQpPMeVHeFXO6Dh/BJyBZWAKwBkMgNtq0WkuKiY2kAtR4RbxCw28gbADevPu1ukzvXJZlC4vG5BAUE7H48vKquC5UlVm1ZKyb/fmFfCwUUENf2qtgspYYBlxZchPIkzyjpFT/wDUtPHikk7yy+fOY/rlWH0+L5hwGhjiInwABht8TTNqe5tSN9/CzEyd56ch6fzq88dUTsVf48DScK4t3mqtoqlhk5HgMKvdtv6eW+/OmrIdj+IFuIW53DtcO87EWrn5D60qjbk3dk0YpKx606229u0pPKe7XlHp6TT8O4XpmvW2CQytM+LbASec9BWZHbKylzuQz3XjlaUv8JHlWg4b2iPdX7vdaj7JAAptgMzXWxGIy5iCelMS1LTlbZlPjHZaxqLjXYMsWJyVj7W5IIYQZ36/QVUudkUGMXX8EQCWIBAI6yeRPOprHai85P8Ac7yx1dkWfhuat6jXaxx9nZtdJy1MGOvK1sdqSWu4qbWpm+J9k5VoYD77GBuVBiRI2AJ6dSazPDuzF6+oNsiGAALSAtzEuFJjbbmYPMDrXoPEbetu2Wsm3Ztm6jLIuPcKgiCQAgnnz2FWuH6RtPbt2lAKoZYwRJ5k+11JqNq2xap1m1Zs8v4v2d1WlGV20cQVAdGW4GZ5gAbNvHlVDhDzduXAuJtafUESCPEyi2u59Xr29dc0CbfLcb9R12B3rJcc7OWxauGwhRnQKQZ8R7zvCxJ3jwxy5RTXJW2H6y0zHl3D9K5P2iq4PIhkbz6KfNjzohZ0tu3ftG5pzjkpyyKIIM7yCrAevxq7ruyt9GgJ3ikkKwGzALkWg8l6b9RQ8cHusAosuR4SBidu8MKY6SRUymr3IHT6OUlXs/pjZa4XvW2UEhBc010ECIJJKkSSREHlRjgHZzStatSzG7eR3h1XcZ3EUjEsZATkqyTBy2xoDxfgV7TWhduobas2IJImd+kz050Tu32W9wwIxUjS2WLDYgNdvMxnp4amUm4toqyjklZmo492obTa2wty2p06u5Qw4fFxgS2UAkTt051quy3F7Fx9Q9t1Fu5cUpMJJCBXAB6grvFZLtD2Z19xVfvxqsQThcULiSAfBvBmI5jkKq9iO262R+jahFUZNDRspJ3VgZPOfSszFYLn43Ss+Nn33JoVMujPVeJMe5cqJlHxiTJg8o3PwryAdq0wukWLOdu2+L93uTjihdzu0hpjnI516Ff4RauvbvI72ygYp3LBUJeZYqBDGYPwoYnYtAxZLmLEAEgPJxMiftIJnyAqTBYeOGi0ne4lVqZ4rrOLNdZmdVJYliRsJPkN4odbsuUa4AcEKhiOSl5x+eJ+Vetca/szd1bue6yPKThv8LZ/H4iq3Z3sJq7Gl1lu7ZRzeUgAFGBKabUd2RlyIuvbI5GRV6NmQO/E8/4T2lvacriLbBZIW4uSyZkkSJ59auDUPfdr3jDsZfus1UMdyBjyrrU9jbttPGt5HAkhtPcKz5Z28hHrU3ZzjljT2u7vJdDSWkAQQQANiQehosmK6k8qjfQo67iV1AMLryCZ8TSIA2M/GvbOH9nbd3T22tMWcqGZgxM7eIQeQBMV4PxO6ru7KQQWJHmQTt8YrS8C7dXrOmewgUErj3gH2hSIxJ6wDAPlTZwcnFqVrfURNK90XNTxG8yXbt57jXFICsTGQYCGI5NtuD60cvcD1FvTq5uhme13kY+JTEgEkEEHl0j1rM8V1ik37PVSigefdW7ax/6EUf03bNRojYCG5fdO7UnFsBESkDIHntvuedOkpOSyvTiJprcPcG7Tk6a1+kWXvXbEstzwwBuVD+YUgH4VgNXp71/vNQd/vEQYKT5+7p5UX4bwXUG23IIFZRJCFjcRh4pO8MRzrRDi1qzwg2b6hb4svbtqGDZFiRl4do3k785pzvdWXiLnclZsxd/h9ixp7Qt2luXLwnK4FZgIEwG2XnHwNZLWaTBmUiOsdRzEV6V2TuINZpUuAMpstbgwQHJBJg+n41mP7SltLrbotHJAQARyJVFDfI7Uik81reYltA5quMNqlstpdVft3LFi2joiEKbhZ2ZiSwDCTHLp61rE4wdRpMb7ql/unQjBp7yCA4cAgBtpHqaxX9lWmN+9fsIwUvbRpIG+Djb09qfhRe3r7Qe8l24lkWXdCzMPEUJGyjxGY22qGvQpVEnJtNcULCc4vRXKOhstnLyVUQoYnl5V1e0CXbiCQEchWjbE/rCZ8/L511a7Q22e2mEEnEFTOeTeEtuPOPT4Vq9Pqm02buuVq86g2VIU2yM+THk6lZBn+YlVFN5ou5FHV2loee9kVA4lZXoj3lkHYxauiRtSrR2NCtziSau1eS4rXG722Awey36O6+I+ywJG5UxLD30qc4tDgzpdBbsqTp0S3MSAgluXJxIgfn8zouYaUSWl3LMeuNtQAIG3NjyoCukgkBgJ+QPrPM/KrFsssZODG3hG/wCNV7lpouWtWQxDKSB1OOxnYbEn1mry3AfumYmOsVDpNQoHKOfvnzofrrzhgbdwgcnBtG4reUEEY89zvy8xusct9RJ3toGhpcN1QjrsIphxJxzDD/NifdvWcfiOsWApsPvtK3U29ZJiknH9ap/7ey4H6t9hz67of6NS2pdpDeqaZ9Vkeakxv0MTzrk3FYwG3G+0Hn8duVBNLxq7dbG9pWt5QQ4dHUE9CfCR74NXBpArM4MlgBvG2M8oE7zUUkr6EsW7ahDuEmc9+cTtPu5VKbQIkGZ9Yobcb0+Mbj12rvuTyB+YG0eXvpB2o+v4St1QtxD4WDKxmVYdQw5Hc++ai4h2ctl7bgEOlpLassKQFWOagcpO3L3VKM16ke41zZSNpO5JJ8yfjRewjV3qCdV2cZyGFy24ncXrWU+5rTpB980E4h2AN68XzsWLcRhaRv8AV4jE/wC1bNNOoHhkf5eX8q6Fth5Hznbb4bfSlzCOKZZ0ttLSKinZQAJJJgbDfrT2YUkyxy33k4+g9Ki7yOakfUfSnF4HkfrTbi2LDak9Afia571zseUzt5iN6iz896bv7Y9ohfKSB8pouFi73h/3NV9T4tmVGHky5CuVug7ggjzHKna6B5/18aULFDU8I0t7a5prLx521n4GJFQaLs7pLBYppbX2gAZWGQgHoG2HM9KIPfHQE+4jb4V0WHWmvpKzBKwMTgWkdjcvaWyLjOWm2oHWRJ+8Z3Jq1qOH6dQXUup2BwU5EE/sCWFT5KeX/BpiPP8ALao3Td7qT+Y664or3uCXCvhuqRG4Kgn51mtb2JzYNCjeTjADHzKkQfpWuBFMfeaX3y/t9P8AIlodh5/f/s+vYju7pJU7d6ABEDkVLTvtvHKurHY4i2Vv6NLzmftV1LB1G8RbKBes8+YG+1b4Oa5n3fKnxlUW7X75iOEeB49w7s5xHS3hctWbgKyA6FCcW2MgHbavVOyWquWLFrTNasvDiTdDo32jSxGSkMwYmB19Kusg/omo7JwdWyMB1J5+yCCalU2MyEmuOm73K9woe3tdtiyW57Odw3rUPG+PaZWu2Ta7wMMlJwPdX/GhgEyCCA0j9b4VCl28DksSR7QO8bkDfp6U2r4jcac4O87qpjeeoNIqs09kxXCLLPZThWgF8XLRuKzoyvbcg2yYUkwd13UEb9CNoilVXhLob9v7K2D4t1UKfYbypU9VG+AzIlx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8" name="Picture 4" descr="http://media.apnarm.net.au/img/media/images/2014/07/19/SSS_20-07-2014_EGN_03_SCN190714SCULPTURE_t46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4047" y="1066337"/>
            <a:ext cx="2722965" cy="19889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1352" y="2808667"/>
            <a:ext cx="2081851" cy="1561388"/>
          </a:xfrm>
          <a:prstGeom prst="rect">
            <a:avLst/>
          </a:prstGeom>
        </p:spPr>
      </p:pic>
    </p:spTree>
    <p:extLst>
      <p:ext uri="{BB962C8B-B14F-4D97-AF65-F5344CB8AC3E}">
        <p14:creationId xmlns:p14="http://schemas.microsoft.com/office/powerpoint/2010/main" val="1769151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45910"/>
            <a:ext cx="8543925" cy="777923"/>
          </a:xfrm>
          <a:solidFill>
            <a:schemeClr val="accent6">
              <a:lumMod val="40000"/>
              <a:lumOff val="60000"/>
            </a:schemeClr>
          </a:solidFill>
        </p:spPr>
        <p:txBody>
          <a:bodyPr/>
          <a:lstStyle/>
          <a:p>
            <a:r>
              <a:rPr lang="en-GB" b="1" dirty="0" smtClean="0">
                <a:solidFill>
                  <a:schemeClr val="accent6">
                    <a:lumMod val="50000"/>
                  </a:schemeClr>
                </a:solidFill>
              </a:rPr>
              <a:t>Conclusions</a:t>
            </a:r>
            <a:endParaRPr lang="en-GB" b="1" dirty="0">
              <a:solidFill>
                <a:schemeClr val="accent6">
                  <a:lumMod val="50000"/>
                </a:schemeClr>
              </a:solidFill>
            </a:endParaRPr>
          </a:p>
        </p:txBody>
      </p:sp>
      <p:sp>
        <p:nvSpPr>
          <p:cNvPr id="3" name="Content Placeholder 2"/>
          <p:cNvSpPr>
            <a:spLocks noGrp="1"/>
          </p:cNvSpPr>
          <p:nvPr>
            <p:ph idx="1"/>
          </p:nvPr>
        </p:nvSpPr>
        <p:spPr/>
        <p:txBody>
          <a:bodyPr>
            <a:normAutofit/>
          </a:bodyPr>
          <a:lstStyle/>
          <a:p>
            <a:pPr marL="0" indent="0">
              <a:buNone/>
            </a:pPr>
            <a:r>
              <a:rPr lang="en-GB" dirty="0" smtClean="0"/>
              <a:t>Insights from an assemblage approach:</a:t>
            </a:r>
          </a:p>
          <a:p>
            <a:r>
              <a:rPr lang="en-GB" dirty="0" smtClean="0"/>
              <a:t>Illuminates the </a:t>
            </a:r>
            <a:r>
              <a:rPr lang="en-GB" dirty="0" err="1" smtClean="0"/>
              <a:t>microprocesses</a:t>
            </a:r>
            <a:r>
              <a:rPr lang="en-GB" dirty="0" smtClean="0"/>
              <a:t> and connections through which global processes impact on localities</a:t>
            </a:r>
          </a:p>
          <a:p>
            <a:r>
              <a:rPr lang="en-GB" dirty="0" smtClean="0"/>
              <a:t>Global restructuring involves the addition, removal and mutation of components in global assemblages</a:t>
            </a:r>
          </a:p>
          <a:p>
            <a:r>
              <a:rPr lang="en-GB" dirty="0" smtClean="0"/>
              <a:t>External pressures from re-coding of assemblages and components</a:t>
            </a:r>
          </a:p>
          <a:p>
            <a:r>
              <a:rPr lang="en-GB" dirty="0" smtClean="0"/>
              <a:t>Re-territorialisation that changes how components relate to each other</a:t>
            </a:r>
          </a:p>
        </p:txBody>
      </p:sp>
    </p:spTree>
    <p:extLst>
      <p:ext uri="{BB962C8B-B14F-4D97-AF65-F5344CB8AC3E}">
        <p14:creationId xmlns:p14="http://schemas.microsoft.com/office/powerpoint/2010/main" val="2756644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45909"/>
            <a:ext cx="8543925" cy="805219"/>
          </a:xfrm>
          <a:solidFill>
            <a:schemeClr val="accent6">
              <a:lumMod val="40000"/>
              <a:lumOff val="60000"/>
            </a:schemeClr>
          </a:solidFill>
        </p:spPr>
        <p:txBody>
          <a:bodyPr/>
          <a:lstStyle/>
          <a:p>
            <a:r>
              <a:rPr lang="en-GB" b="1" dirty="0" smtClean="0">
                <a:solidFill>
                  <a:schemeClr val="accent6">
                    <a:lumMod val="50000"/>
                  </a:schemeClr>
                </a:solidFill>
              </a:rPr>
              <a:t>Conclusions</a:t>
            </a:r>
            <a:endParaRPr lang="en-GB" b="1" dirty="0">
              <a:solidFill>
                <a:schemeClr val="accent6">
                  <a:lumMod val="50000"/>
                </a:schemeClr>
              </a:solidFill>
            </a:endParaRPr>
          </a:p>
        </p:txBody>
      </p:sp>
      <p:sp>
        <p:nvSpPr>
          <p:cNvPr id="3" name="Content Placeholder 2"/>
          <p:cNvSpPr>
            <a:spLocks noGrp="1"/>
          </p:cNvSpPr>
          <p:nvPr>
            <p:ph idx="1"/>
          </p:nvPr>
        </p:nvSpPr>
        <p:spPr/>
        <p:txBody>
          <a:bodyPr>
            <a:normAutofit fontScale="92500" lnSpcReduction="10000"/>
          </a:bodyPr>
          <a:lstStyle/>
          <a:p>
            <a:r>
              <a:rPr lang="en-GB" dirty="0"/>
              <a:t>Material and discursive nature of components constrains the capacity of local assemblages to respond to </a:t>
            </a:r>
            <a:r>
              <a:rPr lang="en-GB" dirty="0" smtClean="0"/>
              <a:t>external changes</a:t>
            </a:r>
          </a:p>
          <a:p>
            <a:r>
              <a:rPr lang="en-GB" dirty="0" smtClean="0"/>
              <a:t>Globalization impacts on local places by cutting external links, removing or changing the role of key components</a:t>
            </a:r>
          </a:p>
          <a:p>
            <a:r>
              <a:rPr lang="en-GB" dirty="0" smtClean="0"/>
              <a:t>Local responses need to replace lost components to hold assemblages together</a:t>
            </a:r>
          </a:p>
          <a:p>
            <a:r>
              <a:rPr lang="en-GB" dirty="0" smtClean="0"/>
              <a:t>Dismantling of assemblages with components detached and attached to other assemblages</a:t>
            </a:r>
          </a:p>
          <a:p>
            <a:r>
              <a:rPr lang="en-GB" dirty="0" smtClean="0"/>
              <a:t>The expressive role of industries can continue in rural localities even once the material role has been lost</a:t>
            </a:r>
            <a:endParaRPr lang="en-GB" dirty="0"/>
          </a:p>
          <a:p>
            <a:endParaRPr lang="en-GB" dirty="0" smtClean="0"/>
          </a:p>
        </p:txBody>
      </p:sp>
    </p:spTree>
    <p:extLst>
      <p:ext uri="{BB962C8B-B14F-4D97-AF65-F5344CB8AC3E}">
        <p14:creationId xmlns:p14="http://schemas.microsoft.com/office/powerpoint/2010/main" val="419427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431" y="5390963"/>
            <a:ext cx="4875542" cy="523220"/>
          </a:xfrm>
          <a:prstGeom prst="rect">
            <a:avLst/>
          </a:prstGeom>
          <a:noFill/>
        </p:spPr>
        <p:txBody>
          <a:bodyPr wrap="square" rtlCol="0">
            <a:spAutoFit/>
          </a:bodyPr>
          <a:lstStyle/>
          <a:p>
            <a:r>
              <a:rPr lang="en-GB" sz="2800" b="1" dirty="0" smtClean="0"/>
              <a:t>GLOBAL-RURAL project</a:t>
            </a:r>
            <a:endParaRPr lang="en-GB" sz="2800" b="1" dirty="0"/>
          </a:p>
        </p:txBody>
      </p:sp>
      <p:grpSp>
        <p:nvGrpSpPr>
          <p:cNvPr id="15" name="Group 14"/>
          <p:cNvGrpSpPr/>
          <p:nvPr/>
        </p:nvGrpSpPr>
        <p:grpSpPr>
          <a:xfrm>
            <a:off x="682300" y="180926"/>
            <a:ext cx="9087460" cy="5112567"/>
            <a:chOff x="15565" y="926722"/>
            <a:chExt cx="9128435" cy="4799670"/>
          </a:xfrm>
        </p:grpSpPr>
        <p:grpSp>
          <p:nvGrpSpPr>
            <p:cNvPr id="14" name="Group 13"/>
            <p:cNvGrpSpPr/>
            <p:nvPr/>
          </p:nvGrpSpPr>
          <p:grpSpPr>
            <a:xfrm>
              <a:off x="15565" y="926722"/>
              <a:ext cx="9128435" cy="4799670"/>
              <a:chOff x="15565" y="926722"/>
              <a:chExt cx="9128435" cy="4799670"/>
            </a:xfrm>
          </p:grpSpPr>
          <p:pic>
            <p:nvPicPr>
              <p:cNvPr id="4098" name="Picture 2" descr="http://wiki.alternatehistory.com/lib/exe/fetch.php/blank_map_directory/world_map_blank_black_lines_4500px_monochrom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65" y="1196752"/>
                <a:ext cx="9128435" cy="45296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4283968" y="926722"/>
                <a:ext cx="1188132" cy="540060"/>
              </a:xfrm>
              <a:prstGeom prst="wedgeRectCallout">
                <a:avLst>
                  <a:gd name="adj1" fmla="val -45411"/>
                  <a:gd name="adj2" fmla="val 7615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Norrland Sweden</a:t>
                </a:r>
                <a:endParaRPr lang="en-GB" dirty="0">
                  <a:solidFill>
                    <a:schemeClr val="tx1"/>
                  </a:solidFill>
                </a:endParaRPr>
              </a:p>
            </p:txBody>
          </p:sp>
          <p:sp>
            <p:nvSpPr>
              <p:cNvPr id="4" name="Rectangular Callout 3"/>
              <p:cNvSpPr/>
              <p:nvPr/>
            </p:nvSpPr>
            <p:spPr>
              <a:xfrm>
                <a:off x="6516216" y="3858019"/>
                <a:ext cx="1440160" cy="468052"/>
              </a:xfrm>
              <a:prstGeom prst="wedgeRectCallout">
                <a:avLst>
                  <a:gd name="adj1" fmla="val 33443"/>
                  <a:gd name="adj2" fmla="val 908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Queensland</a:t>
                </a:r>
                <a:endParaRPr lang="en-GB" dirty="0">
                  <a:solidFill>
                    <a:schemeClr val="tx1"/>
                  </a:solidFill>
                </a:endParaRPr>
              </a:p>
            </p:txBody>
          </p:sp>
          <p:sp>
            <p:nvSpPr>
              <p:cNvPr id="5" name="Rectangular Callout 4"/>
              <p:cNvSpPr/>
              <p:nvPr/>
            </p:nvSpPr>
            <p:spPr>
              <a:xfrm>
                <a:off x="6876256" y="5142279"/>
                <a:ext cx="1080120" cy="540060"/>
              </a:xfrm>
              <a:prstGeom prst="wedgeRectCallout">
                <a:avLst>
                  <a:gd name="adj1" fmla="val 77479"/>
                  <a:gd name="adj2" fmla="val -713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Hawkes Bay</a:t>
                </a:r>
                <a:endParaRPr lang="en-GB" dirty="0">
                  <a:solidFill>
                    <a:schemeClr val="tx1"/>
                  </a:solidFill>
                </a:endParaRPr>
              </a:p>
            </p:txBody>
          </p:sp>
          <p:sp>
            <p:nvSpPr>
              <p:cNvPr id="6" name="Rectangular Callout 5"/>
              <p:cNvSpPr/>
              <p:nvPr/>
            </p:nvSpPr>
            <p:spPr>
              <a:xfrm>
                <a:off x="3423768" y="1615067"/>
                <a:ext cx="955626" cy="270030"/>
              </a:xfrm>
              <a:prstGeom prst="wedgeRectCallout">
                <a:avLst>
                  <a:gd name="adj1" fmla="val -20833"/>
                  <a:gd name="adj2" fmla="val 10073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Wales</a:t>
                </a:r>
                <a:endParaRPr lang="en-GB" dirty="0">
                  <a:solidFill>
                    <a:schemeClr val="tx1"/>
                  </a:solidFill>
                </a:endParaRPr>
              </a:p>
            </p:txBody>
          </p:sp>
          <p:sp>
            <p:nvSpPr>
              <p:cNvPr id="7" name="Rectangular Callout 6"/>
              <p:cNvSpPr/>
              <p:nvPr/>
            </p:nvSpPr>
            <p:spPr>
              <a:xfrm>
                <a:off x="1187624" y="1615066"/>
                <a:ext cx="1800200" cy="349045"/>
              </a:xfrm>
              <a:prstGeom prst="wedgeRectCallout">
                <a:avLst>
                  <a:gd name="adj1" fmla="val 19935"/>
                  <a:gd name="adj2" fmla="val 10599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Newfoundland</a:t>
                </a:r>
                <a:endParaRPr lang="en-GB" dirty="0">
                  <a:solidFill>
                    <a:schemeClr val="tx1"/>
                  </a:solidFill>
                </a:endParaRPr>
              </a:p>
            </p:txBody>
          </p:sp>
          <p:sp>
            <p:nvSpPr>
              <p:cNvPr id="8" name="Rectangular Callout 7"/>
              <p:cNvSpPr/>
              <p:nvPr/>
            </p:nvSpPr>
            <p:spPr>
              <a:xfrm>
                <a:off x="3361521" y="2758499"/>
                <a:ext cx="1080120" cy="540060"/>
              </a:xfrm>
              <a:prstGeom prst="wedgeRectCallout">
                <a:avLst>
                  <a:gd name="adj1" fmla="val -23564"/>
                  <a:gd name="adj2" fmla="val -9589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South of Spain</a:t>
                </a:r>
                <a:endParaRPr lang="en-GB" dirty="0">
                  <a:solidFill>
                    <a:schemeClr val="tx1"/>
                  </a:solidFill>
                </a:endParaRPr>
              </a:p>
            </p:txBody>
          </p:sp>
          <p:sp>
            <p:nvSpPr>
              <p:cNvPr id="9" name="Rectangular Callout 8"/>
              <p:cNvSpPr/>
              <p:nvPr/>
            </p:nvSpPr>
            <p:spPr>
              <a:xfrm>
                <a:off x="2555776" y="4593070"/>
                <a:ext cx="1080120" cy="819239"/>
              </a:xfrm>
              <a:prstGeom prst="wedgeRectCallout">
                <a:avLst>
                  <a:gd name="adj1" fmla="val -69989"/>
                  <a:gd name="adj2" fmla="val -46735"/>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Rio Grande do </a:t>
                </a:r>
                <a:r>
                  <a:rPr lang="en-GB" dirty="0" err="1" smtClean="0">
                    <a:solidFill>
                      <a:schemeClr val="tx1"/>
                    </a:solidFill>
                  </a:rPr>
                  <a:t>Sul</a:t>
                </a:r>
                <a:endParaRPr lang="en-GB" dirty="0">
                  <a:solidFill>
                    <a:schemeClr val="tx1"/>
                  </a:solidFill>
                </a:endParaRPr>
              </a:p>
            </p:txBody>
          </p:sp>
          <p:sp>
            <p:nvSpPr>
              <p:cNvPr id="10" name="Rectangular Callout 9"/>
              <p:cNvSpPr/>
              <p:nvPr/>
            </p:nvSpPr>
            <p:spPr>
              <a:xfrm>
                <a:off x="4932040" y="3916451"/>
                <a:ext cx="1080120" cy="409619"/>
              </a:xfrm>
              <a:prstGeom prst="wedgeRectCallout">
                <a:avLst>
                  <a:gd name="adj1" fmla="val -69989"/>
                  <a:gd name="adj2" fmla="val -46735"/>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Tanzania</a:t>
                </a:r>
                <a:endParaRPr lang="en-GB" dirty="0">
                  <a:solidFill>
                    <a:schemeClr val="tx1"/>
                  </a:solidFill>
                </a:endParaRPr>
              </a:p>
            </p:txBody>
          </p:sp>
          <p:sp>
            <p:nvSpPr>
              <p:cNvPr id="11" name="Rectangular Callout 10"/>
              <p:cNvSpPr/>
              <p:nvPr/>
            </p:nvSpPr>
            <p:spPr>
              <a:xfrm>
                <a:off x="7236296" y="2348880"/>
                <a:ext cx="1368152" cy="819239"/>
              </a:xfrm>
              <a:prstGeom prst="wedgeRectCallout">
                <a:avLst>
                  <a:gd name="adj1" fmla="val -86518"/>
                  <a:gd name="adj2" fmla="val -16131"/>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Hebei</a:t>
                </a:r>
                <a:r>
                  <a:rPr lang="en-GB" dirty="0" smtClean="0">
                    <a:solidFill>
                      <a:schemeClr val="tx1"/>
                    </a:solidFill>
                  </a:rPr>
                  <a:t> and Shandong provinces</a:t>
                </a:r>
                <a:endParaRPr lang="en-GB" dirty="0">
                  <a:solidFill>
                    <a:schemeClr val="tx1"/>
                  </a:solidFill>
                </a:endParaRPr>
              </a:p>
            </p:txBody>
          </p:sp>
        </p:grpSp>
        <p:sp>
          <p:nvSpPr>
            <p:cNvPr id="16" name="Rectangular Callout 15"/>
            <p:cNvSpPr/>
            <p:nvPr/>
          </p:nvSpPr>
          <p:spPr>
            <a:xfrm>
              <a:off x="2115895" y="2348880"/>
              <a:ext cx="1080120" cy="540060"/>
            </a:xfrm>
            <a:prstGeom prst="wedgeRectCallout">
              <a:avLst>
                <a:gd name="adj1" fmla="val 80210"/>
                <a:gd name="adj2" fmla="val -986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West of Ireland</a:t>
              </a:r>
              <a:endParaRPr lang="en-GB" dirty="0">
                <a:solidFill>
                  <a:schemeClr val="tx1"/>
                </a:solidFill>
              </a:endParaRPr>
            </a:p>
          </p:txBody>
        </p:sp>
      </p:grpSp>
      <p:sp>
        <p:nvSpPr>
          <p:cNvPr id="17" name="TextBox 16"/>
          <p:cNvSpPr txBox="1"/>
          <p:nvPr/>
        </p:nvSpPr>
        <p:spPr>
          <a:xfrm>
            <a:off x="385395" y="5805265"/>
            <a:ext cx="4719523" cy="646331"/>
          </a:xfrm>
          <a:prstGeom prst="rect">
            <a:avLst/>
          </a:prstGeom>
          <a:noFill/>
        </p:spPr>
        <p:txBody>
          <a:bodyPr wrap="square" rtlCol="0">
            <a:spAutoFit/>
          </a:bodyPr>
          <a:lstStyle/>
          <a:p>
            <a:r>
              <a:rPr lang="en-GB" dirty="0" smtClean="0"/>
              <a:t>European Research Council Advanced Grant</a:t>
            </a:r>
          </a:p>
          <a:p>
            <a:r>
              <a:rPr lang="en-GB" dirty="0" smtClean="0"/>
              <a:t>2014-2019</a:t>
            </a:r>
            <a:endParaRPr lang="en-GB" dirty="0"/>
          </a:p>
        </p:txBody>
      </p:sp>
      <p:sp>
        <p:nvSpPr>
          <p:cNvPr id="18" name="TextBox 17"/>
          <p:cNvSpPr txBox="1"/>
          <p:nvPr/>
        </p:nvSpPr>
        <p:spPr>
          <a:xfrm>
            <a:off x="4931543" y="6309320"/>
            <a:ext cx="4301087" cy="369332"/>
          </a:xfrm>
          <a:prstGeom prst="rect">
            <a:avLst/>
          </a:prstGeom>
          <a:noFill/>
        </p:spPr>
        <p:txBody>
          <a:bodyPr wrap="square" rtlCol="0">
            <a:spAutoFit/>
          </a:bodyPr>
          <a:lstStyle/>
          <a:p>
            <a:r>
              <a:rPr lang="en-GB" dirty="0" smtClean="0"/>
              <a:t>www.globarlruralproject.wordpress.com</a:t>
            </a:r>
            <a:endParaRPr lang="en-GB" dirty="0"/>
          </a:p>
        </p:txBody>
      </p:sp>
      <p:pic>
        <p:nvPicPr>
          <p:cNvPr id="20" name="Picture 14" descr="https://encrypted-tbn1.gstatic.com/images?q=tbn:ANd9GcQKao9gPMQm9W707LzESir-WHdZIVFxYRu9P7P49dzQH52SQmwV"/>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05295" y="5431362"/>
            <a:ext cx="1052444" cy="8524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www.bitterwallet.com/wp-content/uploads/2014/05/Twitter-Logo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24419" y="6381679"/>
            <a:ext cx="297566" cy="27467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773202" y="6309320"/>
            <a:ext cx="1623672" cy="369332"/>
          </a:xfrm>
          <a:prstGeom prst="rect">
            <a:avLst/>
          </a:prstGeom>
          <a:noFill/>
        </p:spPr>
        <p:txBody>
          <a:bodyPr wrap="square" rtlCol="0">
            <a:spAutoFit/>
          </a:bodyPr>
          <a:lstStyle/>
          <a:p>
            <a:r>
              <a:rPr lang="en-GB" dirty="0" smtClean="0"/>
              <a:t> @</a:t>
            </a:r>
            <a:r>
              <a:rPr lang="en-GB" dirty="0" err="1" smtClean="0"/>
              <a:t>globalrural</a:t>
            </a:r>
            <a:endParaRPr lang="en-GB" dirty="0"/>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784" y="5436316"/>
            <a:ext cx="1751006" cy="766820"/>
          </a:xfrm>
          <a:prstGeom prst="rect">
            <a:avLst/>
          </a:prstGeom>
        </p:spPr>
      </p:pic>
    </p:spTree>
    <p:extLst>
      <p:ext uri="{BB962C8B-B14F-4D97-AF65-F5344CB8AC3E}">
        <p14:creationId xmlns:p14="http://schemas.microsoft.com/office/powerpoint/2010/main" val="2497380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59558"/>
            <a:ext cx="8543925" cy="777923"/>
          </a:xfrm>
          <a:solidFill>
            <a:schemeClr val="accent6">
              <a:lumMod val="40000"/>
              <a:lumOff val="60000"/>
            </a:schemeClr>
          </a:solidFill>
        </p:spPr>
        <p:txBody>
          <a:bodyPr/>
          <a:lstStyle/>
          <a:p>
            <a:r>
              <a:rPr lang="en-AU" b="1" dirty="0" smtClean="0">
                <a:solidFill>
                  <a:schemeClr val="accent6">
                    <a:lumMod val="50000"/>
                  </a:schemeClr>
                </a:solidFill>
              </a:rPr>
              <a:t>Assemblage approach</a:t>
            </a:r>
            <a:endParaRPr lang="en-AU" b="1" dirty="0">
              <a:solidFill>
                <a:schemeClr val="accent6">
                  <a:lumMod val="50000"/>
                </a:schemeClr>
              </a:solidFill>
            </a:endParaRPr>
          </a:p>
        </p:txBody>
      </p:sp>
      <p:sp>
        <p:nvSpPr>
          <p:cNvPr id="3" name="Content Placeholder 2"/>
          <p:cNvSpPr>
            <a:spLocks noGrp="1"/>
          </p:cNvSpPr>
          <p:nvPr>
            <p:ph idx="1"/>
          </p:nvPr>
        </p:nvSpPr>
        <p:spPr>
          <a:xfrm>
            <a:off x="681038" y="1607127"/>
            <a:ext cx="8543925" cy="4569836"/>
          </a:xfrm>
        </p:spPr>
        <p:txBody>
          <a:bodyPr>
            <a:normAutofit fontScale="85000" lnSpcReduction="20000"/>
          </a:bodyPr>
          <a:lstStyle/>
          <a:p>
            <a:r>
              <a:rPr lang="en-AU" dirty="0" smtClean="0"/>
              <a:t>Emphasises the relational, heterogeneous and contingent nature of social, economic and environmental formations</a:t>
            </a:r>
          </a:p>
          <a:p>
            <a:endParaRPr lang="en-AU" dirty="0" smtClean="0"/>
          </a:p>
          <a:p>
            <a:pPr marL="0" indent="0" algn="just">
              <a:buNone/>
            </a:pPr>
            <a:r>
              <a:rPr lang="en-GB" dirty="0"/>
              <a:t>“assemblages are composed of heterogeneous elements that may be human and non-human, organic and inorganic, technical and natural.” </a:t>
            </a:r>
          </a:p>
          <a:p>
            <a:pPr marL="0" indent="0" algn="r">
              <a:buNone/>
            </a:pPr>
            <a:r>
              <a:rPr lang="en-GB" dirty="0"/>
              <a:t>Anderson and McFarlane (2011) in </a:t>
            </a:r>
            <a:r>
              <a:rPr lang="en-GB" i="1" dirty="0"/>
              <a:t>Area</a:t>
            </a:r>
            <a:r>
              <a:rPr lang="en-GB" dirty="0"/>
              <a:t>, p 124</a:t>
            </a:r>
          </a:p>
          <a:p>
            <a:pPr marL="0" indent="0" algn="just">
              <a:buNone/>
            </a:pPr>
            <a:endParaRPr lang="en-GB" dirty="0"/>
          </a:p>
          <a:p>
            <a:pPr marL="0" indent="0" algn="just">
              <a:buNone/>
            </a:pPr>
            <a:r>
              <a:rPr lang="en-GB" dirty="0"/>
              <a:t>“The term is often used to emphasise emergence, multiplicity and indeterminacy, and connects to a wider redefinition of the socio-spatial in terms of the composition of diverse elements into some form of provisional socio-spatial formation” </a:t>
            </a:r>
          </a:p>
          <a:p>
            <a:pPr marL="0" indent="0" algn="r">
              <a:buNone/>
            </a:pPr>
            <a:r>
              <a:rPr lang="en-GB" dirty="0"/>
              <a:t>Anderson and McFarlane (2011) in </a:t>
            </a:r>
            <a:r>
              <a:rPr lang="en-GB" i="1" dirty="0"/>
              <a:t>Area</a:t>
            </a:r>
            <a:r>
              <a:rPr lang="en-GB" dirty="0"/>
              <a:t>, p 124</a:t>
            </a:r>
          </a:p>
          <a:p>
            <a:endParaRPr lang="en-GB" dirty="0"/>
          </a:p>
          <a:p>
            <a:endParaRPr lang="en-AU" dirty="0" smtClean="0"/>
          </a:p>
        </p:txBody>
      </p:sp>
    </p:spTree>
    <p:extLst>
      <p:ext uri="{BB962C8B-B14F-4D97-AF65-F5344CB8AC3E}">
        <p14:creationId xmlns:p14="http://schemas.microsoft.com/office/powerpoint/2010/main" val="2012399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32263"/>
            <a:ext cx="8543925" cy="805218"/>
          </a:xfrm>
          <a:solidFill>
            <a:schemeClr val="accent6">
              <a:lumMod val="40000"/>
              <a:lumOff val="60000"/>
            </a:schemeClr>
          </a:solidFill>
        </p:spPr>
        <p:txBody>
          <a:bodyPr/>
          <a:lstStyle/>
          <a:p>
            <a:r>
              <a:rPr lang="en-GB" b="1" dirty="0" smtClean="0">
                <a:solidFill>
                  <a:schemeClr val="accent6">
                    <a:lumMod val="50000"/>
                  </a:schemeClr>
                </a:solidFill>
              </a:rPr>
              <a:t>Assemblage approach</a:t>
            </a:r>
            <a:endParaRPr lang="en-GB" b="1" dirty="0">
              <a:solidFill>
                <a:schemeClr val="accent6">
                  <a:lumMod val="50000"/>
                </a:schemeClr>
              </a:solidFill>
            </a:endParaRPr>
          </a:p>
        </p:txBody>
      </p:sp>
      <p:pic>
        <p:nvPicPr>
          <p:cNvPr id="1026" name="Picture 2" descr="https://encrypted-tbn1.gstatic.com/images?q=tbn:ANd9GcSM5ksuUXrg2nYLkGOIhqazMKmjdc1yIsjQEWpVfMxaSbSCESvZ"/>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6506" y="1484784"/>
            <a:ext cx="3822425" cy="497958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wgHBgkIBwgKCgkLDRYPDQwMDRsUFRAWIB0iIiAdHx8kKDQsJCYxJx8fLT0tMTU3Ojo6Iys/RD84QzQ5OjcBCgoKDQwNGg8PGjclHyU3Nzc3Nzc3Nzc3Nzc3Nzc3Nzc3Nzc3Nzc3Nzc3Nzc3Nzc3Nzc3Nzc3Nzc3Nzc3Nzc3N//AABEIAKAAZwMBIgACEQEDEQH/xAAbAAACAgMBAAAAAAAAAAAAAAAFBgMEAAECB//EADwQAAIBAwMCBQIEBQEGBwAAAAECAwQRIQAFEjFBBhMiUWEUcTJCgaEVI1KRwbEkM2LR4fAHFjRygpLx/8QAGgEAAgMBAQAAAAAAAAAAAAAAAQMAAgQFBv/EACcRAAIDAAMAAQMDBQAAAAAAAAECAAMREiExEwQiQRQykRVCUWFx/9oADAMBAAIRAxEAPwCPwx4Lnl3mu3TdoEo4/ML00HQi17YXHtrVRsm7S1ZmFBPH5lSslkcXs2Ddr3VbAXtmwsOun6Wrp4lDPPEAQCLyAcvbroYu7+WAs1RQmTF/9oRRaw+ffl+2vN/1C+z+0df9nSFSp+fZ51XeGPEbVUIg2qZvKlYCSSrEoI9wSbgHsLf8tHG8K18ezJHTUoEokV3jJAN7ZOTbqSLDOOvYNM24R1VHURvLSAtBIvBahG5Eiw7/ADqNZnNUn0MsCI0aBo45UZ2Fm9YW9rC65vkX9hc/q7iPAP5g4D/M88pPBW8Gd4auiqRGbv5ySKrXuAFByQLAkn5vm1jFU+EPEDVCRfwsmFnImUShkAB9J5Nk472/TXpsNTHTPVKPKDST+YSJo19NkBPX4OoF3GpWMNJWwebwF0aaILfy8nB/rH/Y1f8AX374IPgWJFL4V3Snp65KShJkd1MU3IAi340ZbkdCQM9fjQDd6qvp6f6appXKQDi9gB+G4OV6ffXrEG4xRTIFqoFR52dudTFcqSfY/b+2vOvFs/0VTXoahKqKsJMy2OE8y4W/Y+nqOo0/6a97bMcCB04poinu9XWblVCUvIoa6Q0wk5WS5woAGP8AU3/TvaaeTaZ6bcHmWGtinXyqdk5MP+Jl/pt2/caaqGqiqoqalhp3lqXdQiB7logPwHtj/ONZPRCsSSoUL9VTSvTS07SljDcn1AnoOg/yOmuh848yZviMqbjW1giiQUKKEv8AUzxxnhc/hJ7dM2+Rpk8RSPHtkctPCVXi8fP+JcL8ScBTgmxB42xcDOqlLQK+2VcFSlOXiQETyQtJzCq2Lg4OevfF+g0l73urVFNDTLLC8MZ5qvlKx5FQpN7XyFH9tKSpbexHNY1fUr7TuMFJUzLUIXimHq5HjZgT7ddZoVFfzLmIuAMi3bWa1tSrHTM4sIE9Q3On3HZqaiTeOMSinCq7nMVh+a1yMDtnAGLnSnV7eazfHaqV4jDETUDywrqykC/G+L8lIz366Z9+betyqaykWBTFUyF5EjUFhyIUKtwfcXIzjXFX4Xbwdt0zV5iqt0qgIY4uZPBABc2HwRbPYDWarAmr7HW6Xw/iAJIK6OKpanqnmNMFDhAWR+4JufewsBqfa6Vtvr6arlgmgljJLxIwIcEZCgA8fkE+x0ZpYTt1bt71fl0NK6q8lVf0ydGFh75THwdQ7nUNDF9dL5U8UJ8hIyoZWuCSSAbjrfPv8aBck8c9gC4AQZxLPURUy7hJIiipk8qCYZjYgH0OrL6lPJeTXxe3bQl69ZJzM8LeRCVJpwL+UTcGO/bINj7fbXO0bKK2mjq5q4wwE+RJ3JBuTxXpb03P/uHfRGo2dIdoeakimkggqOLytIWSYsDY8emLWuPc6LCpTxllawjRCMslXtm3tNTTz0sHFI1VqAeRy48mW/4mU3w3TSwxlmqm86JArRkxQxjiqi5yF62vfWRtuDb5DT86qPz2VZFYtYggZIBscDA1c8VVCQqIhYNxSyJIzKl0BF0kHOM26EGx0fjw9QfKSPuMovtdZNGqkmT8Ii4W4snYqWYXPQ2HS/XRCOn82kqJX5rWxyDzmlPllrpi/I4N1J/+XzofHUtFslTSVNHHLLKsSROx/BwblYgHupt/fTHR0ksfh+lDJHIZvOVIOpjFlu374vnVmbiN9i+PIy14f3qm3PbJNokV5KuIF4okYLDMoW58xrjobm186TW2uGfexTI4b6hQ0XBSiMxNjxB6rhre5GsejqKyreXb4CFpo1MvMBgzg5uLWtkYz867Rtyh3uLc62aU1lPJHLGUAuwzawwLYA7DRrVU3j1DY7Mfuhml2OmpAsjzTtLMt/5DC9/Yj/H21vW9gjodzqo13AtAi3awsO3z9xrNY3sYHGJmpKuQ0COfhuSei8MVO+xRvPU0/wDJp2lFxGpJ9VrG5yP76DRbutXWTz7zVK5SoaGaU1axILKbDictfoOwuL++j2wSJD4Ll2YicVFVKzQFFI5BRcD1DF+JHtpR3uDb02Kdoihq6pVqViTjJ5j2CyKXJt6WP5c2t86dWRy4gxNg+3SI7b6IN62bZJJ4qdHjWZ/Leo8u4UKBZhdc3UXOLkaQodvjL1tLaeaQusjo6qGW1wb2JB69R76H0W41dftn0lJVyeRTjg1LPPdArMOIUHBzfsLak2iMUlS8tRKEMRaKWEelihx6Wz0Px/pplu9jYurNGwttFHV0pLU7tZiVKCPBW3Tla17kDVjcDK1C/wBM9RVQsrxtPFx8mMj8XqPt7DOq1QKmt82to4o55oAt0RDLKwGOcUfMWUG4va/cYwB+5eJJTtX+zQwTmKb1GojV0g43C+WhAABByTc3+2krQSeRjz9SACqy0viHbJ1au3CilasDD0I6cXIAUgr+Lrc4v19uqrR0ss+800khEfKVSzOeXAj3+MDro7sdPVChrKiqYQNPKktKC6r6+RJLA5AIvY41LHBx32T64hizozyG6pcm/L09emLW1pe3NEzpX+RGyn2h4YK2Kop4a+Wrfm8EUXLyrEgMDcBc3yeuhviOWokrKnCxQwUrL5BYBY41GQlvkHrc3027FL4frKeWGLxDCtTLxFRGSEdlA/BxObHPQ9znrpP8e7QPDqjboniipqizUqRozedHyHPzHPU3Km3x86z1UuN5mOttQ5xECeDqb6yhneCWWORSU8uIci4tc4OO4ybaySZ4KsGnbz2K8WQyJI2Af6SbY7aPUm3HaduEETTTl0WaJEYlXZTyswA6HN/tpe3zdoIpom22UMCiSCNKVFSGQ4ZCSAzd89wR1OdGsCxyQYXYogBHcGblI4l82CQ0pQAx/lCg4YE9e4/fWa6pqikk4VElP5ka/wDqI4+WCbgdSbjHbW9OB4jOOxHHl3sftzraZdpatFU6QRqohKoyy4FvQBcWBPHsLDXn+7V0FdVyLLMQkzszLTWK+Y1rkkmx6AkD7fOrBqquE0slXOrKb2CtyVh7gYyPb51Ybeo98hfbZPLu3Fo5XVUtxt3GT9up0uqrh2BG2XFgFJ6lnw0KCOol2+VfKjmssrxH/eFCSCOV857fOpp56WlpKiIVcVTNWJhUNvKcfhvizZGR0tqisEdNvUNFTKKhoyFnMjiNWDDoDfp6gc9dGIqWarioaKKrh86KeSKeOi295Y8FcfhFrXN76DJ92kwrYAuZBWzzJ9HT1UocLFJ/KnZrCJr5HTGcg366PUlBt+7+JY6hZENT5qzhGWyt/X0xgjlg569jrqKlji29aKKKEgxtPJEaUxTwxi/H0NlxcEenv20Lo61Y/ErV7so+jgaWOIx/71kIGQMC9z/9dDk/ejqQqgAIOxg3Y7fW+XTU6ytxp+LqadUCsb/lAuLAaGUE23c54KiOCsp3j9E5cxxIFvdiRmxtgWtnOoTviNV7rDPLEwlom4TUll4OymxU9rE2OlbahSwQN5pLp5o4xyQB7+9ri1xZcH36aldZw77JZYCft8km4JWVFYtXSt56gDzJ0UJECtzZGNr2Fxf41JOlbXz+ZVz8xGSqxSylhGD6rXtbPxa9td1ktZWTL5Ks6wRyNZlHM+jIHH0cQLYFuvc6CfVSxMHYSKjcDyZSL8RYkf3OtBDEYIhSAdM9agoKehgG4zVELXiWJlmkIja4yVCkWBuQLEnSe23LLBuo22KOcQOjOJJCjwRm4DK5GUIIBDdCvzk/4Z3pW2icmGhX+XJBJW1U4XjKgJiHE9Vtw6A98aSt6q6j+J01X9b9S068JJIUaKOUK1+I6clyB+n66zfT12Ix0x99lbqMEqRRVEVcElpeBjBVY0u1x73F7/fpjW9N/wBBV01FT1G6M0rzAmNoWMjW6jA9xc598a3qzXafJZfpTnRgqr2gCtrEqBEkiIALO0vmNdVcn2wR8aub5tAhq/DsqMY5qqKQyFkCYRltxAyRe9ji/bQnZIJq8Q1qRzSTljFhybv15DvnN+2n+bw5/EzTT18MktVBGrAREhipIAFh7WJtf9BfRe4V9ExSVFyCBB1N4Yj26lp+VXTxfUANURyn8IP4Xxmx+BjXG4+Ht4jSHdppHmWOndRCZ2EciBSoKsp6nr75Htov45imiHKrjeAQq/GJEiKusYupOCw9Bc9fy99cbP4n2yv8KVO11k8qSUtvLmNwrEWsrdgSSM9/76qmnuFuI6HkTK7xlum5VklS8MbzeWVMLqCIE4gemQm4BGSD30HE9NT1NMkrFomiJaTiCGJJxbNxgYN829tENzpKOWpMTTLF9N+P0ci4zf8ACelr9c4N9c09TSV24QtLAtVBSqyRGRyqkj8JtYG17YI6e2tJOD/UQo3qBN4ni+pmjpAY4ZCHaIJwCnOLX+dG/CEs1Rt9VSAl282OSCN7ccA8/npwwOvzbRqTZTVKCu201KzIWaaQGQyN8f0n/n20I8P0v0lWysJI6hiyqAwFpCLKLnoB730o3LYhCx3wtWQWEN7bDPuUdbFSx+VVRSIYEUcCpvZ2HI/03GOx1Wj2mpjr4K6SSWJwA0PlNyWJhlAAbki9sEnHbGoNxpPLFBNDLTGqEbGaSFGcqR+TkMMSOpHW5GdNT7k0e1Q1P1VHDFHHH/JaK/EdVY8fUuTYf69tLL8Otllr+TyDKJITs1W9Ptwp93DGSSWriMiz3Ny6814jiP7Z7HSZWJuG476kG4PNUSCwBSQdD0sbEAfp76ddo8Yrs251MdXEk9JIyvEAXjZQ17IQwtxNu4B+dF/EknhOnp037w9LRw7lTzJJJBEDwmv2IGO+SLd9agwA5TMQdyV91rP4ZW0+309UoZaJHrWqg3IRkkxRhUybE3JB/bGs1qqi8J7lT/8AmDxBPWw1U78GeHkykKAq8Qosq2Fhf99ZpXEN2saWK9N7BfhqqO0bQ0cYJngkf1xqAQ3L37CxB+dFIvF/l0wiqqqeacxmKd+KqrLniOQOSASOnfPbStt77lRQqaWcJV2VCqcr5v26XwLmw1eg8I7rS0S7pU1ECyE8+EhVje3dSM/P/TWWylGJLR6WOAAJW3zdNxr0WaMiJZWSPz5AWBPHj1tYEKc4761QQNsrTwyVMNIQGAeqiNRzZwLlFAySoNu/+RHiHnwvI8oCRcuZZiJHPcY//LaLw00O31UFPTw1C+pcu/NeDKPUvYE3NiBjtrQGVUEQVYsZa8LbVTVE30k1TypZIXVKmdFCuTbjhr2PpIvixtnUFbsteNzFDUrHDIymEGNejAG2B36fOjscGzx7B4iip0uVqIxFT1DeqwUErZj+IXbqT21HTVUaxJuFEpqJ4HamnVyfVwxy5HoPt/bFtUs5fuEtWF3DK9G09btkcFQUWop4ywDQipmcLcuqxsbKFFs2zfQ6BYq6qrdr8uQ1Lx/UUZa0V2IsykXsLgAjPb7jUe7VtYFq5xM6fWxcgYX4E2HEtbsrWC8T+K366VdkqWoN5o5kRy8LjioGT26H9dXrqUqSJHsPLCeo37zvkcNFBTQLVyIkZikWILEquAeS4Fz+IZ64GdG/CVe82wBeUkMj0jxFKSiaScumQ7OBYXAwD1I0EO5RR00tBGXheaoDzMrZ+xPa4zbvodXPWlqsUMhpad1JaISlQwHRT0JJLAC/v7X1VSGOZIylRuyPdIXn8SRxSfUM5iCXrmRpLlibNxwP8asbTRpFDOtWqmCSoVI0EmL4But82v8A21uu8PnZKMNXGT6lrkSxeuMD7r0xf20Ng3OOSGCISzRxR8xKQbspb8yE5+dXGOCB4JCpQg/mPlXOPLMNFS1CxIAsiRxlmlI7RqM2GCT0+/bNU6CbilHFBMlNdOFM6SCJxGFv6pCCRc9h9tZrOioBkfc9hbTOIK/b/wCIpT0tM9HUeTJNVVmZDDbqxBNs/buB30c3Q0O3U9JTOY03Jv5vn25RstzxucgkjJB9/fS9vIbw7XVYR/LkkQIGhkWUhb3UlSbFSBazEEgnS5u27yvJNT0Ukj1VU5Mohd2TkxNyqkXBN+nbVz9P8gyKS/4zsN/+I801W8UUyqkyRK8sANhEcC5HYmxuO1x00Y8OJT7p4f2k1FQlE9NalklYC7C3pAwbkZA+x0ublSedVQ1e9VzbfuEnAMkNgV6Am4PqPcjB6nOrNPLHQUjVEW4ziiV7M0J/nICx4m5Fr9iR++muihOEWjty5Q5v3lvLVuS8E9UeckM0YQtIosJY1IuDYHB66Xd7pJm2+l8yvP0FRAJIohFhuJFgG/yPbOpt6r6KQrTwinaod4xGkEhnmlIt6pJTgX9lvkkm2nuu2vbk2+lpZEWNQwCfVSYQEcmIGQTci4ONUZ2rUGWCCxjEGPw7PvlVtqUjzwU1UQ9S5W6wt1JLfIta/Q/cauVlHt23Rz1EL+ckBfgs9vMlDAg8QDkniT8AD+rTHLXnwhUrTUsjVUXmoXQhkj4+/IWF/UD3Gqfiqj8NeIIHrqCGTbtzS/Bgw4swyLgHpcnOCLalb/IBpyGxCnnc85qqmKKcxwyho5PUkxvdkb8jj3UjXez0xrK+inqKgKpqlI5jMtiD0+w6/OuKnw5XU9PHU84mLEm0Z5cQO/8AcEfpq7utC8MFO0KER8laM8rso6/9daCVXoRQ5NCnjjeoaxYXpG9fkpG7w1JS7AXYPBb0m5bppZhRIKF2jQSuFFzf8Lf9nUlFtpn3lIgl45Z7RKer3OAP9NFJaKro6Oeklj3EcQxZUi/ljF8sRc9Ri/bVcCjBJu+yOmrBs9fBJNBzjRGRpJcerOUt2txGfnWaD1M/NRPyu9gGfjdh2GT21vUNSt2RCLHHhgqadpRdnYnv7fGrb7dU0YhlqUkhMsKzxHlbkjX4sLfY6q0qQGojFU7iAkeYYlBcDvYEgX/XR3e97pd1oKRSkgq6aWZQfJVUaFm5IL8r3Ul+35vjLj51Frm9yrU7DXRSwLMOL1FOamFnkXg8QBYsHvboDjroTzZfSzMA3X50yr4hp1pp6GSGWqoWpOEHmKEkppxAIy6WJ9LW9Q7ix6ganm8V0zVsJhSoSgeMxy0yRRo0KtGqERuLk2IDC4AuouNGDYqo4M4JfiLj1NfA+bX/AG021Xhauhlqo6qtiK0T1ELmAtJxljiaXjZguGEZswvoRvu5wb3uBn8uWngJ5eWtmCO55SEC/TkTbIwBozX+J4avxNuG5Co3BaGcVRp4OIDRPLGyBuPO1wWyQb4GhJ3ALL53NamoqITFwDJIrMSSbHHQEDOSL6j3qhk2/ca2lQtKlHO8LyrFxBKsVufa9r6YqrxDS1dDUQyGtLz0dFE7lVbk8J9TN6s46d/trqq8WUL1Mjx086jza5/KZVCT/UA8TJZuq3+bhR01OoSCPYsU8NRxEYjkEkp5RjgbOO9vfXcsE5hDLG5RAeRVGsoHW5/XTHuHimhqaOemEdQkk9MITVJGodSHRr8A/G5CWYjjf04xktVeJrUNHv0P1kcH8YqHSmX8Ey+VBdHN7eohr4N7t+ozYQ2eRQ3LaJNv+jeKSacVFPHOjCMqVLry4jJyM9/nQupM9lMqygA45k2uPvptPiXzKNKLa2r/AKo01DDSjiLLURHJA5Hri2L5zoN4zrBUb5OkSSRQRswWFmxGzMWcD7OzD9BoysCDKdcg/tretBW4XXprejJJxFxwATyGCw1AFGL4W/4hqaU2AuTy+XzrXPzUACAMMk36/pqol2IJ6nMcjQsHTDr3OtSETSs6CwJwNWY4eV0RSccsjrruihCzP6hZBcgjrqScQDI4adrhWFy6njb40zT+HU22mqZtwaCT6emaTy0YkGXzDCqHAwHDH2PA/OleeZmqVkB6HBGLaJbju9RV0Ekc00001QytO8rD8hYqFUdB6yT7n95AT1LnheCl3CeqidaeGsmaNKI1KMabnyzExza4sFJv0OR11KPCFVWVgpoSsNdNTmrSlb8KIZTGEL3/ABA/Frd76CU1fV0MPKjm4qxR2tY2db8WsRhhyNiLHJ1zDutf5Jg+pk4EcbXzx5cuN+vHl6rXtfPXR8g/cYYodmSpnr6Wjro6mqip5FeOekt6hIiekk4J5XDdRm4Gtjw3Qx19XTT7sZWpIalplhguyPF8EgFSb2zfBwL31Rrt53SR55WrHk+oiMUrui3lU5PbqbC56mwzgaik8QbrLVCqlrHeo8to3d1U8wws3IWs1xgk3JsPbUgyWqnbYBsUW4pWF4XSQD+QAfNDAeWfXj0srX9jpfv6QNEarcEfaaehiao/3rz1AkI4mQ4BW3/CO/vqhInErZSARcE/mHvqZITslhqFjTjIlwfjWarm4xrNGDJ3Kqg+gkj5FtdwoOCtkm5vbsNWIqYOrKDd/wAvzquIyvKzXA621XdjCuGFxulHD5RG3QFkFsyElhe45G2TnXf8ZopSPM2pFgBNwjlrZJHtf8R799A2jNlboD01jAgkOCt/jUwSsJUu5QIZENBCY5GYkE5CkAAA2vjPfN/jWpaukm9KUEYNwTwc3IBuc/PTp/roWy27jUkC+rkByt2vb99HBBCke5UhlThtsKJe7R87hjaw7Ytc6krK2l5G1CsZkUqH8wkoCLHFvv8A30InYFx1FvcWOpG5tUD6qwsovf21MEkLybnQoWV9sgcXLRkOTx9hbGOg+371xuVHI383bIvV+blfFrW6fH76HNksD0GAW1xMOJst+JyLjQAEMkhp3rdxipofKjaolCIXbiiljYXJ6AX669E3ug27cPDUdHHWo8+308k1FJUViFlSIhZ6c2wfUOcZ7hrY15xDLLAyvGxVh0Ptq9T71XrLyapY2zkDRgwgwe639IXN7/fWa1MVLkqcX6gW1miJDP/Z"/>
          <p:cNvSpPr>
            <a:spLocks noChangeAspect="1" noChangeArrowheads="1"/>
          </p:cNvSpPr>
          <p:nvPr/>
        </p:nvSpPr>
        <p:spPr bwMode="auto">
          <a:xfrm>
            <a:off x="168540" y="-731838"/>
            <a:ext cx="1062831"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wgHBgkIBwgKCgkLDRYPDQwMDRsUFRAWIB0iIiAdHx8kKDQsJCYxJx8fLT0tMTU3Ojo6Iys/RD84QzQ5OjcBCgoKDQwNGg8PGjclHyU3Nzc3Nzc3Nzc3Nzc3Nzc3Nzc3Nzc3Nzc3Nzc3Nzc3Nzc3Nzc3Nzc3Nzc3Nzc3Nzc3N//AABEIAKAAZwMBIgACEQEDEQH/xAAbAAACAgMBAAAAAAAAAAAAAAAFBgMEAAECB//EADwQAAIBAwMCBQIEBQEGBwAAAAECAwQRIQAFEjFBBhMiUWEUcTJCgaEVI1KRwbEkM2LR4fAHFjRygpLx/8QAGgEAAgMBAQAAAAAAAAAAAAAAAQMAAgQFBv/EACcRAAIDAAMAAQMDBQAAAAAAAAECAAMREiExEwQiQRQykRVCUWFx/9oADAMBAAIRAxEAPwCPwx4Lnl3mu3TdoEo4/ML00HQi17YXHtrVRsm7S1ZmFBPH5lSslkcXs2Ddr3VbAXtmwsOun6Wrp4lDPPEAQCLyAcvbroYu7+WAs1RQmTF/9oRRaw+ffl+2vN/1C+z+0df9nSFSp+fZ51XeGPEbVUIg2qZvKlYCSSrEoI9wSbgHsLf8tHG8K18ezJHTUoEokV3jJAN7ZOTbqSLDOOvYNM24R1VHURvLSAtBIvBahG5Eiw7/ADqNZnNUn0MsCI0aBo45UZ2Fm9YW9rC65vkX9hc/q7iPAP5g4D/M88pPBW8Gd4auiqRGbv5ySKrXuAFByQLAkn5vm1jFU+EPEDVCRfwsmFnImUShkAB9J5Nk472/TXpsNTHTPVKPKDST+YSJo19NkBPX4OoF3GpWMNJWwebwF0aaILfy8nB/rH/Y1f8AX374IPgWJFL4V3Snp65KShJkd1MU3IAi340ZbkdCQM9fjQDd6qvp6f6appXKQDi9gB+G4OV6ffXrEG4xRTIFqoFR52dudTFcqSfY/b+2vOvFs/0VTXoahKqKsJMy2OE8y4W/Y+nqOo0/6a97bMcCB04poinu9XWblVCUvIoa6Q0wk5WS5woAGP8AU3/TvaaeTaZ6bcHmWGtinXyqdk5MP+Jl/pt2/caaqGqiqoqalhp3lqXdQiB7logPwHtj/ONZPRCsSSoUL9VTSvTS07SljDcn1AnoOg/yOmuh848yZviMqbjW1giiQUKKEv8AUzxxnhc/hJ7dM2+Rpk8RSPHtkctPCVXi8fP+JcL8ScBTgmxB42xcDOqlLQK+2VcFSlOXiQETyQtJzCq2Lg4OevfF+g0l73urVFNDTLLC8MZ5qvlKx5FQpN7XyFH9tKSpbexHNY1fUr7TuMFJUzLUIXimHq5HjZgT7ddZoVFfzLmIuAMi3bWa1tSrHTM4sIE9Q3On3HZqaiTeOMSinCq7nMVh+a1yMDtnAGLnSnV7eazfHaqV4jDETUDywrqykC/G+L8lIz366Z9+betyqaykWBTFUyF5EjUFhyIUKtwfcXIzjXFX4Xbwdt0zV5iqt0qgIY4uZPBABc2HwRbPYDWarAmr7HW6Xw/iAJIK6OKpanqnmNMFDhAWR+4JufewsBqfa6Vtvr6arlgmgljJLxIwIcEZCgA8fkE+x0ZpYTt1bt71fl0NK6q8lVf0ydGFh75THwdQ7nUNDF9dL5U8UJ8hIyoZWuCSSAbjrfPv8aBck8c9gC4AQZxLPURUy7hJIiipk8qCYZjYgH0OrL6lPJeTXxe3bQl69ZJzM8LeRCVJpwL+UTcGO/bINj7fbXO0bKK2mjq5q4wwE+RJ3JBuTxXpb03P/uHfRGo2dIdoeakimkggqOLytIWSYsDY8emLWuPc6LCpTxllawjRCMslXtm3tNTTz0sHFI1VqAeRy48mW/4mU3w3TSwxlmqm86JArRkxQxjiqi5yF62vfWRtuDb5DT86qPz2VZFYtYggZIBscDA1c8VVCQqIhYNxSyJIzKl0BF0kHOM26EGx0fjw9QfKSPuMovtdZNGqkmT8Ii4W4snYqWYXPQ2HS/XRCOn82kqJX5rWxyDzmlPllrpi/I4N1J/+XzofHUtFslTSVNHHLLKsSROx/BwblYgHupt/fTHR0ksfh+lDJHIZvOVIOpjFlu374vnVmbiN9i+PIy14f3qm3PbJNokV5KuIF4okYLDMoW58xrjobm186TW2uGfexTI4b6hQ0XBSiMxNjxB6rhre5GsejqKyreXb4CFpo1MvMBgzg5uLWtkYz867Rtyh3uLc62aU1lPJHLGUAuwzawwLYA7DRrVU3j1DY7Mfuhml2OmpAsjzTtLMt/5DC9/Yj/H21vW9gjodzqo13AtAi3awsO3z9xrNY3sYHGJmpKuQ0COfhuSei8MVO+xRvPU0/wDJp2lFxGpJ9VrG5yP76DRbutXWTz7zVK5SoaGaU1axILKbDictfoOwuL++j2wSJD4Ll2YicVFVKzQFFI5BRcD1DF+JHtpR3uDb02Kdoihq6pVqViTjJ5j2CyKXJt6WP5c2t86dWRy4gxNg+3SI7b6IN62bZJJ4qdHjWZ/Leo8u4UKBZhdc3UXOLkaQodvjL1tLaeaQusjo6qGW1wb2JB69R76H0W41dftn0lJVyeRTjg1LPPdArMOIUHBzfsLak2iMUlS8tRKEMRaKWEelihx6Wz0Px/pplu9jYurNGwttFHV0pLU7tZiVKCPBW3Tla17kDVjcDK1C/wBM9RVQsrxtPFx8mMj8XqPt7DOq1QKmt82to4o55oAt0RDLKwGOcUfMWUG4va/cYwB+5eJJTtX+zQwTmKb1GojV0g43C+WhAABByTc3+2krQSeRjz9SACqy0viHbJ1au3CilasDD0I6cXIAUgr+Lrc4v19uqrR0ss+800khEfKVSzOeXAj3+MDro7sdPVChrKiqYQNPKktKC6r6+RJLA5AIvY41LHBx32T64hizozyG6pcm/L09emLW1pe3NEzpX+RGyn2h4YK2Kop4a+Wrfm8EUXLyrEgMDcBc3yeuhviOWokrKnCxQwUrL5BYBY41GQlvkHrc3027FL4frKeWGLxDCtTLxFRGSEdlA/BxObHPQ9znrpP8e7QPDqjboniipqizUqRozedHyHPzHPU3Km3x86z1UuN5mOttQ5xECeDqb6yhneCWWORSU8uIci4tc4OO4ybaySZ4KsGnbz2K8WQyJI2Af6SbY7aPUm3HaduEETTTl0WaJEYlXZTyswA6HN/tpe3zdoIpom22UMCiSCNKVFSGQ4ZCSAzd89wR1OdGsCxyQYXYogBHcGblI4l82CQ0pQAx/lCg4YE9e4/fWa6pqikk4VElP5ka/wDqI4+WCbgdSbjHbW9OB4jOOxHHl3sftzraZdpatFU6QRqohKoyy4FvQBcWBPHsLDXn+7V0FdVyLLMQkzszLTWK+Y1rkkmx6AkD7fOrBqquE0slXOrKb2CtyVh7gYyPb51Ybeo98hfbZPLu3Fo5XVUtxt3GT9up0uqrh2BG2XFgFJ6lnw0KCOol2+VfKjmssrxH/eFCSCOV857fOpp56WlpKiIVcVTNWJhUNvKcfhvizZGR0tqisEdNvUNFTKKhoyFnMjiNWDDoDfp6gc9dGIqWarioaKKrh86KeSKeOi295Y8FcfhFrXN76DJ92kwrYAuZBWzzJ9HT1UocLFJ/KnZrCJr5HTGcg366PUlBt+7+JY6hZENT5qzhGWyt/X0xgjlg569jrqKlji29aKKKEgxtPJEaUxTwxi/H0NlxcEenv20Lo61Y/ErV7so+jgaWOIx/71kIGQMC9z/9dDk/ejqQqgAIOxg3Y7fW+XTU6ytxp+LqadUCsb/lAuLAaGUE23c54KiOCsp3j9E5cxxIFvdiRmxtgWtnOoTviNV7rDPLEwlom4TUll4OymxU9rE2OlbahSwQN5pLp5o4xyQB7+9ri1xZcH36aldZw77JZYCft8km4JWVFYtXSt56gDzJ0UJECtzZGNr2Fxf41JOlbXz+ZVz8xGSqxSylhGD6rXtbPxa9td1ktZWTL5Ks6wRyNZlHM+jIHH0cQLYFuvc6CfVSxMHYSKjcDyZSL8RYkf3OtBDEYIhSAdM9agoKehgG4zVELXiWJlmkIja4yVCkWBuQLEnSe23LLBuo22KOcQOjOJJCjwRm4DK5GUIIBDdCvzk/4Z3pW2icmGhX+XJBJW1U4XjKgJiHE9Vtw6A98aSt6q6j+J01X9b9S068JJIUaKOUK1+I6clyB+n66zfT12Ix0x99lbqMEqRRVEVcElpeBjBVY0u1x73F7/fpjW9N/wBBV01FT1G6M0rzAmNoWMjW6jA9xc598a3qzXafJZfpTnRgqr2gCtrEqBEkiIALO0vmNdVcn2wR8aub5tAhq/DsqMY5qqKQyFkCYRltxAyRe9ji/bQnZIJq8Q1qRzSTljFhybv15DvnN+2n+bw5/EzTT18MktVBGrAREhipIAFh7WJtf9BfRe4V9ExSVFyCBB1N4Yj26lp+VXTxfUANURyn8IP4Xxmx+BjXG4+Ht4jSHdppHmWOndRCZ2EciBSoKsp6nr75Htov45imiHKrjeAQq/GJEiKusYupOCw9Bc9fy99cbP4n2yv8KVO11k8qSUtvLmNwrEWsrdgSSM9/76qmnuFuI6HkTK7xlum5VklS8MbzeWVMLqCIE4gemQm4BGSD30HE9NT1NMkrFomiJaTiCGJJxbNxgYN829tENzpKOWpMTTLF9N+P0ci4zf8ACelr9c4N9c09TSV24QtLAtVBSqyRGRyqkj8JtYG17YI6e2tJOD/UQo3qBN4ni+pmjpAY4ZCHaIJwCnOLX+dG/CEs1Rt9VSAl282OSCN7ccA8/npwwOvzbRqTZTVKCu201KzIWaaQGQyN8f0n/n20I8P0v0lWysJI6hiyqAwFpCLKLnoB730o3LYhCx3wtWQWEN7bDPuUdbFSx+VVRSIYEUcCpvZ2HI/03GOx1Wj2mpjr4K6SSWJwA0PlNyWJhlAAbki9sEnHbGoNxpPLFBNDLTGqEbGaSFGcqR+TkMMSOpHW5GdNT7k0e1Q1P1VHDFHHH/JaK/EdVY8fUuTYf69tLL8Otllr+TyDKJITs1W9Ptwp93DGSSWriMiz3Ny6814jiP7Z7HSZWJuG476kG4PNUSCwBSQdD0sbEAfp76ddo8Yrs251MdXEk9JIyvEAXjZQ17IQwtxNu4B+dF/EknhOnp037w9LRw7lTzJJJBEDwmv2IGO+SLd9agwA5TMQdyV91rP4ZW0+309UoZaJHrWqg3IRkkxRhUybE3JB/bGs1qqi8J7lT/8AmDxBPWw1U78GeHkykKAq8Qosq2Fhf99ZpXEN2saWK9N7BfhqqO0bQ0cYJngkf1xqAQ3L37CxB+dFIvF/l0wiqqqeacxmKd+KqrLniOQOSASOnfPbStt77lRQqaWcJV2VCqcr5v26XwLmw1eg8I7rS0S7pU1ECyE8+EhVje3dSM/P/TWWylGJLR6WOAAJW3zdNxr0WaMiJZWSPz5AWBPHj1tYEKc4761QQNsrTwyVMNIQGAeqiNRzZwLlFAySoNu/+RHiHnwvI8oCRcuZZiJHPcY//LaLw00O31UFPTw1C+pcu/NeDKPUvYE3NiBjtrQGVUEQVYsZa8LbVTVE30k1TypZIXVKmdFCuTbjhr2PpIvixtnUFbsteNzFDUrHDIymEGNejAG2B36fOjscGzx7B4iip0uVqIxFT1DeqwUErZj+IXbqT21HTVUaxJuFEpqJ4HamnVyfVwxy5HoPt/bFtUs5fuEtWF3DK9G09btkcFQUWop4ywDQipmcLcuqxsbKFFs2zfQ6BYq6qrdr8uQ1Lx/UUZa0V2IsykXsLgAjPb7jUe7VtYFq5xM6fWxcgYX4E2HEtbsrWC8T+K366VdkqWoN5o5kRy8LjioGT26H9dXrqUqSJHsPLCeo37zvkcNFBTQLVyIkZikWILEquAeS4Fz+IZ64GdG/CVe82wBeUkMj0jxFKSiaScumQ7OBYXAwD1I0EO5RR00tBGXheaoDzMrZ+xPa4zbvodXPWlqsUMhpad1JaISlQwHRT0JJLAC/v7X1VSGOZIylRuyPdIXn8SRxSfUM5iCXrmRpLlibNxwP8asbTRpFDOtWqmCSoVI0EmL4But82v8A21uu8PnZKMNXGT6lrkSxeuMD7r0xf20Ng3OOSGCISzRxR8xKQbspb8yE5+dXGOCB4JCpQg/mPlXOPLMNFS1CxIAsiRxlmlI7RqM2GCT0+/bNU6CbilHFBMlNdOFM6SCJxGFv6pCCRc9h9tZrOioBkfc9hbTOIK/b/wCIpT0tM9HUeTJNVVmZDDbqxBNs/buB30c3Q0O3U9JTOY03Jv5vn25RstzxucgkjJB9/fS9vIbw7XVYR/LkkQIGhkWUhb3UlSbFSBazEEgnS5u27yvJNT0Ukj1VU5Mohd2TkxNyqkXBN+nbVz9P8gyKS/4zsN/+I801W8UUyqkyRK8sANhEcC5HYmxuO1x00Y8OJT7p4f2k1FQlE9NalklYC7C3pAwbkZA+x0ublSedVQ1e9VzbfuEnAMkNgV6Am4PqPcjB6nOrNPLHQUjVEW4ziiV7M0J/nICx4m5Fr9iR++muihOEWjty5Q5v3lvLVuS8E9UeckM0YQtIosJY1IuDYHB66Xd7pJm2+l8yvP0FRAJIohFhuJFgG/yPbOpt6r6KQrTwinaod4xGkEhnmlIt6pJTgX9lvkkm2nuu2vbk2+lpZEWNQwCfVSYQEcmIGQTci4ONUZ2rUGWCCxjEGPw7PvlVtqUjzwU1UQ9S5W6wt1JLfIta/Q/cauVlHt23Rz1EL+ckBfgs9vMlDAg8QDkniT8AD+rTHLXnwhUrTUsjVUXmoXQhkj4+/IWF/UD3Gqfiqj8NeIIHrqCGTbtzS/Bgw4swyLgHpcnOCLalb/IBpyGxCnnc85qqmKKcxwyho5PUkxvdkb8jj3UjXez0xrK+inqKgKpqlI5jMtiD0+w6/OuKnw5XU9PHU84mLEm0Z5cQO/8AcEfpq7utC8MFO0KER8laM8rso6/9daCVXoRQ5NCnjjeoaxYXpG9fkpG7w1JS7AXYPBb0m5bppZhRIKF2jQSuFFzf8Lf9nUlFtpn3lIgl45Z7RKer3OAP9NFJaKro6Oeklj3EcQxZUi/ljF8sRc9Ri/bVcCjBJu+yOmrBs9fBJNBzjRGRpJcerOUt2txGfnWaD1M/NRPyu9gGfjdh2GT21vUNSt2RCLHHhgqadpRdnYnv7fGrb7dU0YhlqUkhMsKzxHlbkjX4sLfY6q0qQGojFU7iAkeYYlBcDvYEgX/XR3e97pd1oKRSkgq6aWZQfJVUaFm5IL8r3Ul+35vjLj51Frm9yrU7DXRSwLMOL1FOamFnkXg8QBYsHvboDjroTzZfSzMA3X50yr4hp1pp6GSGWqoWpOEHmKEkppxAIy6WJ9LW9Q7ix6ganm8V0zVsJhSoSgeMxy0yRRo0KtGqERuLk2IDC4AuouNGDYqo4M4JfiLj1NfA+bX/AG021Xhauhlqo6qtiK0T1ELmAtJxljiaXjZguGEZswvoRvu5wb3uBn8uWngJ5eWtmCO55SEC/TkTbIwBozX+J4avxNuG5Co3BaGcVRp4OIDRPLGyBuPO1wWyQb4GhJ3ALL53NamoqITFwDJIrMSSbHHQEDOSL6j3qhk2/ca2lQtKlHO8LyrFxBKsVufa9r6YqrxDS1dDUQyGtLz0dFE7lVbk8J9TN6s46d/trqq8WUL1Mjx086jza5/KZVCT/UA8TJZuq3+bhR01OoSCPYsU8NRxEYjkEkp5RjgbOO9vfXcsE5hDLG5RAeRVGsoHW5/XTHuHimhqaOemEdQkk9MITVJGodSHRr8A/G5CWYjjf04xktVeJrUNHv0P1kcH8YqHSmX8Ey+VBdHN7eohr4N7t+ozYQ2eRQ3LaJNv+jeKSacVFPHOjCMqVLry4jJyM9/nQupM9lMqygA45k2uPvptPiXzKNKLa2r/AKo01DDSjiLLURHJA5Hri2L5zoN4zrBUb5OkSSRQRswWFmxGzMWcD7OzD9BoysCDKdcg/tretBW4XXprejJJxFxwATyGCw1AFGL4W/4hqaU2AuTy+XzrXPzUACAMMk36/pqol2IJ6nMcjQsHTDr3OtSETSs6CwJwNWY4eV0RSccsjrruihCzP6hZBcgjrqScQDI4adrhWFy6njb40zT+HU22mqZtwaCT6emaTy0YkGXzDCqHAwHDH2PA/OleeZmqVkB6HBGLaJbju9RV0Ekc00001QytO8rD8hYqFUdB6yT7n95AT1LnheCl3CeqidaeGsmaNKI1KMabnyzExza4sFJv0OR11KPCFVWVgpoSsNdNTmrSlb8KIZTGEL3/ABA/Frd76CU1fV0MPKjm4qxR2tY2db8WsRhhyNiLHJ1zDutf5Jg+pk4EcbXzx5cuN+vHl6rXtfPXR8g/cYYodmSpnr6Wjro6mqip5FeOekt6hIiekk4J5XDdRm4Gtjw3Qx19XTT7sZWpIalplhguyPF8EgFSb2zfBwL31Rrt53SR55WrHk+oiMUrui3lU5PbqbC56mwzgaik8QbrLVCqlrHeo8to3d1U8wws3IWs1xgk3JsPbUgyWqnbYBsUW4pWF4XSQD+QAfNDAeWfXj0srX9jpfv6QNEarcEfaaehiao/3rz1AkI4mQ4BW3/CO/vqhInErZSARcE/mHvqZITslhqFjTjIlwfjWarm4xrNGDJ3Kqg+gkj5FtdwoOCtkm5vbsNWIqYOrKDd/wAvzquIyvKzXA621XdjCuGFxulHD5RG3QFkFsyElhe45G2TnXf8ZopSPM2pFgBNwjlrZJHtf8R799A2jNlboD01jAgkOCt/jUwSsJUu5QIZENBCY5GYkE5CkAAA2vjPfN/jWpaukm9KUEYNwTwc3IBuc/PTp/roWy27jUkC+rkByt2vb99HBBCke5UhlThtsKJe7R87hjaw7Ytc6krK2l5G1CsZkUqH8wkoCLHFvv8A30InYFx1FvcWOpG5tUD6qwsovf21MEkLybnQoWV9sgcXLRkOTx9hbGOg+371xuVHI383bIvV+blfFrW6fH76HNksD0GAW1xMOJst+JyLjQAEMkhp3rdxipofKjaolCIXbiiljYXJ6AX669E3ug27cPDUdHHWo8+308k1FJUViFlSIhZ6c2wfUOcZ7hrY15xDLLAyvGxVh0Ptq9T71XrLyapY2zkDRgwgwe639IXN7/fWa1MVLkqcX6gW1miJDP/Z"/>
          <p:cNvSpPr>
            <a:spLocks noChangeAspect="1" noChangeArrowheads="1"/>
          </p:cNvSpPr>
          <p:nvPr/>
        </p:nvSpPr>
        <p:spPr bwMode="auto">
          <a:xfrm>
            <a:off x="333640" y="-579438"/>
            <a:ext cx="1062831"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data:image/jpeg;base64,/9j/4AAQSkZJRgABAQAAAQABAAD/2wCEAAkGBxQTEhQUExQVFhUWGCAbFxgYGR4cIBwbHh4cIiIeHB0dHCghICAlHB4gJDEhJSkrLi4uGR80ODMsNygtLisBCgoKDg0OGxAQGzQkICY0NzAsMC8vLC8vNzQvLCwsNDAsNC8vLC80LDQsLCwsLCwvLywsLCwsLCwsLCwsLCwsLP/AABEIARYAtQMBIgACEQEDEQH/xAAcAAACAwEBAQEAAAAAAAAAAAAABQMEBgIBBwj/xAA+EAACAgAFAgUCBQMCBQMEAwABAgMRAAQSITEFQQYTIlFhMnEUI0KBkVKhsWLBBzNy0eEkgvAVc7LxFjVj/8QAGgEAAwEBAQEAAAAAAAAAAAAAAAMEAgEFBv/EAC4RAAICAQMBBwMFAQEBAAAAAAABAhEDEiExBBMiQVFhofBxkdEUgbHB8eFCMv/aAAwDAQACEQMRAD8AyuWzvksqiMu8gOnfYE7VXFYveBOgRmSSWeaOHRqD6yoCE8cnfv8A2OJ+peFs1pjMcDFkvbUo7k86se9C/wCH7uzjMRmOzqDsFkP/AE8mvvWPPw9VhjG3JfdHo58cnOkT9cz0OYkkXJyaoYwGZ22GpdvTf1ajvtzWEYajC2jRqIEk5F+WgbSNN7A1v840LeAysq+WpCrySRpsWfSvO/HbfFDqvgrNFGEYaRWYNoJC0RdV6qO3bHH1GFzvUq+p2pKFVuZ/rGakDyx/iFmRNdKvJHAY7c7jHvhrKfmQFmW5Nwp+FYgsPYEWftjT+HendRyepYsvVSkg/lkOjH9Vte3bj98anqPTfxTO8mV8l0CskkWgNIV+pL1cNuBYGzb0Rh7y4KpTj90IipuVtMzMnRfxGTXMRkAa2Ekk/wBbmxoKVdKRfpqhtjH9SynlPakGQIdPtZrgnuBZGPqmQ6fMHltCIdIRI7G6bEAU1Aj37m8ZjxD4RndiIofTdgjSP7FsSR6zHrXeX3RZPp12bfiZ7JZgKi5YTCOTyWLzFNWirYR7bhd925s4zeZzCFAq6yyG9bHc39QA7DgjvjSyeEOoDWq5V6bbUHjBK3wfXwdscdO/4e5sv+dA4jG5Cslt/pU6jRPudsVrqMK3c190QyhOTpIrrpMKjTIxKrpKsECm/wCn9S/Jrezxi8VM0Kw+Y7DLOaLDksBdn+kdu++HHUvDkp2jyUwisFg0yBqAqtYawPt7YsdJ6FnIomrL0pe/JLqxrt6id6G1k9sIydTj02pK/qinHj71S4MZJBIAAumr4AJNfbvhW80qa09Sa1BK/ZrH99x98a7rUOYSTVMgjNAhRVFQeDXyN8LZswkuakzIqNtSlU0hgCKsLfuePYavjFGLJqV7CcuPyM9mstvRJMncBSKvsfn9sT5TpRBDTApFdEkHtyP2/wBsayeNREkit63J8xTuAQdvt32xFNGjMY4ppATG1KF1qzMPWtfpIH6vvjSzJujLwNKxKGjeYoijyhYBrYXw3F37k++LOZys7qI0V2EYBav0k8c127YjbK+WPLAKOp9Xve1X74f9NiSTzA8DySiLSUGwIsHWdwVYber2OOOW6NQjsyPwxOURvzDCRLH5jH9QJ06Cey337Y98SxyJJKr55dSsR5YsgDkKWJ37b4V5gLG8irGyBkI0OxNNWxJJ3F4U9c6o88pleOEMa1GNaBoVx+2BY7d/g7PLpVfkW5iYnbbYk2O5Pz+2HXT820yaQC8t0AzbFa+eKxnjhj0xkBTUxADjWKsFL3Nj2HIw6StEsJUzqbLgE62tv/8APgfF/wDbBhh1npLh9OtCATpdCSrgmxQqgAKFY8xlSXmbcHfB+hMGMhl/+ImUetKzm/8AQv8Af14v9X8TRworTR5hFdSQdC7hRZ2LX/bvj5D9HnutLPT1xq7GkHUkcoBfqVm44CkA2b9yMSrnIzxIh/8AcO9V372P5HvjHZnxdkYyt+epk5ACnSWbXTHUaYk8WdgOKxFF4qyJElJmQFKqxpeRpoD1+yL/AB8nDf0U+dLMdouLNs2bX0hSGLEVRHBBN/agT81hZlI9WazaszlQIqHmOAtq96ab03XbCX/+XZOF0XTPqIBUBVPK6RdN2Ar4vFRvGeUE0hAzuuUDUFVOFsLW9jk7g3jsekyq0ovj+0ceSO2496Z1s20JuSRZpUVt90j0ks2kHddaoaG5323rpp2fN5QkSxhoJmaMuR6laEDUobSa1N/OEKeJcgFQKs8DQEldlVhrvUTqY6wx+q7N0edxai8TZSWSKRWzHmKrRoKS7aiVpibc6Bz7Di8MfTTu1B8P+H+3kcUtuTS9Y6gYI3k0alRGdiWCj076RsbYi6FVtyMVeo9cMRzFRalgiWZjrAtD5l0KPqAjOx2PuMZjN+JMkfOjf8WWVXEq+jUyyUW4athX0kEAV8Y4m8XZB1fUc0RmIRG50p9C6hR32b1tx/V8Csx6OSW8G/v5r18rOvJ5M0PizNeZlM8iKrCOJg+o1RMevYaTZCsp7bkb+zPM58oyKU9LOqAlgCdQ5VaNgHY2R3/fFZnxZ0+SOd2bMokihJQAo8wlSo2BNNpB3GnYAG6AxYzPinJB/wAxs0jt5coVgo4A0sOdio+njckAE3jv6SelJwf2fil+DmtXd/Nyt/xVzpVoo9XpIDV7fWCR99r+wx84jUiQE8XW+3840XjzqqZzMJLEr6EjCHWAPVqY7bnaiMJ5oWkoLSkKKWvqIoc+9Y9vo4dngjGWz8RGRuUrR7JnQH9VsgNlUBo/O53Pzi91HqaLJlpsmGShpYMPVr4o/pII/nfCdcgWQ6EklZG0symh9lWrO974kykggayJV0OjvHIv6VbfTxexI/fFOiNi3OQ8l6zG8gk0DUw9YJJW9qK0bG21A7V840GS6Yip58khiU72GPPsCNya7f5xk+rZJlZyqjTqJ3ZdS3TBSPq2B574YdA8TwJqjzaNKm2nSASpHbft2NYRlwSdODKsHURjamt/AVeKs7K8hm/MaNqW3UC9PG4UD9+cZppGY2TZONz4py76i2bLoCCsUIAC320lWZSq38EnGZ6Llg5aOlLavUGOm1W7AYcEn+cUxl3dyLJG57C14NwLF4Y5ZViYFHDAijrWgT3U7/3xoMl0hRHqFXuNxvfv9qxW65l0kUOkenTQJB9J2o7e99xhfbRb0jP08ox1DnqGUSSODyZKTy7039LHkf2H9sGMzlcwVv0iroVgxjs2uGMeVPwPpfReixQ5uOKNV0xjXK212NWmydjRI/cYWda68k3nieUut+hqBbSCdSgbCzex4rFzJwgrIHcRub1kcEjhF+MZ7P8AQg0sYJ0oxsOTt8nbteFLItdNlkoNY7SMpmM86mdFsxz02l1N82rj2auGG1E4f9L6XIuTd5SFDkOuphZ22P7ji+cazw34ITyHnnJBq0SibVRY1fex6bG39kXi+NZSseWhYQRGrJ2LABS98c7fc4qn3lXBBBODcnuKYcla+crghWCgnb18gC9zsN9sOYJUk1yhaeSQKGoAAKOBWwJN44k8OO2WWVNQqMyOKHIagTv3W6+2Ict1lPw5yoibQPUzlgLbktTCqv57YTkjJ8D8cox5IMw8bZgUdEYKjVzpHc997N4U/jZcvmX/AA8gaRXcK5FkFhWtSdtQGwPzhnnJU/CgxvrLPTWmnTtsB/nCPpwJkokUwo2prkHVYOzDm8MxcNsRmptJHGWldijKC0o1amHq1A7+r553OGGV6dNFl3lCRkONF1qKKfqYDgXdaq27Y1HmrFJI0ETDLudKkDkDgi+55xxkui645mlbSWjPlIfTqPIHt/J5wt9TvsOXSOt9zM5XOtAkwiI1OgFlQdIB3Asc/OCXxC+YoTLExACq+n18UoDe3+2PX6bIySvbARgaqI2JNVVb/t84rdCyhGYjZzQpmDEWNge3/wA5w+lTZNcrSHs2QPlqsaZfMqAS3lPUl3yCTZr7VjNT56mQqXKo4NNsykHcHDTrGcgKwh0RZDEGEuXtdJYk06kkH3Nb79sKMnl3mZma2Cj1t/YE45CNK2dnPU6j8+fuaBoTNBm5jNvCIytMQyhnqgooGx77jFbo+YMkiCV/xCLZUG9mo7Ne/t3xUkyL+UXXV5ZOhjtvW4+dh3GH3gPJAP5xQtHF6pKrYCt6O5HF/fHJVp2NRtz7xT6lGrRK7MGcn1LV0ANhx74RdUypgZexZQwG2wPF/cY0OcQGNpHYKGY6aI23vZavfCnpOSE8w1NQsWx3/ck/xvjmN0vQMit7cs9i6+Apch5M0RQlkYERj/QtfVX6jiv4azJizcE2guFkBI9xwf8AN4av0JWd1Okc03AAG+KGWyrsi6QV0r9QvUQTyb4Haht++NqcZJmJQnFqxmz6mcKSSWOkWRye/wDjDbw70uby7YbMCAxFihyEvb7t/GMtl9UfqLE6b+//AMON14f6uZEjiGjyQtzOxNae6ADcE4kzxklUePMu6aUXK5crw8ygfByzi8tmEOliJFcbK230kXYI9/bBhgnRs1mVD9NkRMuCwCglKN76ifqb5G3AwYoi5JUTyUHJtJ/sVPEc5YxMGozLbuRW/wBJutu3bDbwdklmQNO5KQWdOxtVIP8A4H3xkp+rr5GjTrOohS3IU7k/e/8AOPpH/CeNDHN6CpAAaxWodt/a7/nCFjdrbxH9py78DM+JPF+YmL0GWKwoXji9jW1Hi+fSMUenfhmlRS8rOImZ1I9KDRdijwp3v3GF/iVAYplhYsTP9AtiaZ+K9r5+Mc9Uzmaijy9SLGUiFL6QxDc80SDZvth0G5bsVlWhtH0jonU0n6fmEU6khjKKy7awVNBgbO4Ionm8fOs302JIljqfKyPuv4g6lZRtXpAKm+5GL/h3xdEuVnWbWkrKUYxxKV0sALrbccV++KvU/EblRF6JoAoVVmGtgAACd9wf39sMlewpNMoZbJhInR2WxICNJ1Akjkdqr+5xwuTOoeWfYEngX2x74czIEwUgFXFWRfvVf/PbDljGIxIFd7NrGhqxWxJ5s86R23xNklNSopwwg4W3weZaWVS0TMx0kAKp2JIsV8fPG2JM6oiP5uY0/wBQ3JB7jviODMyoP+UsFqRHcwchjW5F2BzftZxLlMvE0bxIUzc8QMrSSEhAxIBVb9IO92xs1hXZW/n+FH6jSqXvf+sSRdaCnMCyUmGpGC6iJE2sgb7jmtr7c4aHNZFCsqyOxK2YpU9X0EEBtlDfuRvjP+IlI0OZYGfVZEBsIK4JHexxgmy6MsZaVmRmJdarSxq6buK4+1YvUqikzymm5NiKchqIBGwAHO1bWcabwtBOIZDGARJseD+5HYbc4q9QjRZWWN9UX9XGr2JHvh/4RLRll0uEkpdlNNZU70ORRNDkE3heZtwpDenilNNsedIyZykDCcRBZPU3mcr7aaI0nvtZwt6hnVOXSKNmXUzEaFK+YNydS0K3HPDWp9xh9kczDpkzWbA03phVqJQ3zR/WTyewwj6pPmcw8iSxpDl4wbZuLq1dX5ZuCCu2+I8Dm22+PH/hbn7NJKK3/n3Mxny3kHUvpBCjbbbjfm+SR/2x34YyH4m1XZhfxxvZJ+MRdezeqMQKT+WxMgLEjV2KWTa6d7/1Yt+EculOrCUh1DlRpohCSAd79XFHkEYsyJqDrkjxSTyq90Wc9loVf1z624NW39wCMK4c2UYerUACBv8ApP2xoc5mZpY1mEqZSMlvTo017Ba+rb2oCu+EXnReaCcwkoZSGLJpo2Pq5+aP/fGMUHw38+wzPki3cVXz6/0V89MG0kHQpID1ua7n/wAYi6NlJiZfLry9NuWsgpvVhbN7XtxRx3NC9H0ApW7KQy/ewSMOPCjeWmZd2UJNGEpgf0/q29vf5GGSahATFPJMm6t1Mt5aQ5pYIkQBY0DbHvfBuxe474MJMxlI3Ys3mMW3LE2TfckjvgwKSSoHGTd/2yaRNbRkxeXqK+hDzvVC/f8A3x9E8JdZOTy876XdGOpQw0kblSPkKfjCWTpkMqRThGIPpkQ72Rydt6PN4a52flJgw0xBCGFACzpG3Zgav3A98SSzuriuC/F0y1VN7Mr5ldGd0s6pl58uVW6FvIQpYbeptXO+wOMt18RNlRCIR+Iy5WJ2kJL6BwUAOkLd9r4vDDxDLcDRZhi1aTBJV12qxvdbEd6Bxlc8Jp2ZgPgswpmKjj7n274b026TJ+rWmTTIsr1UkskhsuNCvZ9BNAmh9Q+MMcx0gqZFR1YJ9WkFRv7A717+xOKfS+mx2ram81ZFpTpAsEE3uW29q4xrOp5N215tRHpZj6eQfg0RQwzJlUJJCcWFzi2xDkoo9Aayk0dMtbggHfk81/PGGEudaQ2rjVKbmkY6FijUA6FqtOo+1E2B2xL0OEFGjZ44jKtK0iEktZIKmgBvsN/5whyE51lgEUVpZWPpN7Hnm+R7GqxyL1NmpLSl6jHqnRxBomii82FwH89GLMgOzKyhjVGxZ2+cUl6nJPlxCr6dDEmqUyf06yKJYDa98OeiAZadWiYGwaBNhlOzIe3H33AOKXU+g6pJUjXTRLqp7B+ODwDtf2wxyiK0SXBmclkXlbQi9/UdgF+5YgfteNgYQmWjyzSRkK5kWQAbg0NJILbj1d99saDwv0FXjgUZZJj5dlpjShms7bHUf/adu4wo6l00aZdSQ7HSDEAN+AKUDn3IwqeZN0OxdPJb+gm6nktDoEp1Y+khdNkc1ZN717c4cdLz8aAtKpmZXHpaTQB22rY/Y+2KmWWmjTTZJ06WOkWOdR9u/wA0MWOvJlcu4aCV55bAVSAdBrsFFXdji8CbdWddK6Nx0nxb0uYAa3G59Eig89t7vkjUN/c4n8Q+G4M/l1aMmog2mKN6BVQSF70pAoaeDtj4fn9UbsroBZ1V3BP+Pthj/wDXpgqhJjZTSdIKsBxpLAbih2O+KKRNrvZnrZqOeeJxGEFadPah9N+5A/nG1ngEASRLdSbqqDe4H2PfGB6eqqykrek7D3+Mbduiyeaut2oKNcSXqUH9Fg0DXc4j6lbq3SLej4e1soHNDLZlmzMLlJoqeLXtTDlQeBe4G2Mlms47jRSBS1qFQCr2oEC/2xsfGOTjbTJGZYpC3lsslFdJ+nTROwOxJN4z2cMUccaEGHMDWkxAYpIg+lhQO57lf7YowNSimS9TFwm01QsyeZAUoyi2NBjY0+/H++GmVV2YQ8hTQrvde3bCV5lClY9RJ5YgC/su9b9ycavwJAjSqDuy/SK2Nc/7/wAYM70wcg6Za5qI3yXS29SMiNo2tXUfO/ud6v4x7iTOZZ0kk05Yspc0dQHG3Ax5jzG293/K/J7MYxSpfw/wU+idRcRzQq9N6iu9UKJNfwcXsp1vyk8x3R5JAUkEy6wIwNhXck18Ywiv5jPp2I+gmx39Q2HtiZ4JAgEopq1Kb5Wzi7sUnf3PMfUOUarjgYplc1OzOiiV2GoEkAxr7qCwF8bAYU9T6XPCVaUHcjk9/nFp+oKF/MNsLFaAdwBp0nYEbm/bbFuLOtm4/KALsm4LndOxo3Wn/GHLUvAQ9MvHcoZibWxck8Ab81/jD7LdTYRIqxh21kqq70VVRqkJ2sDj2vC7ORR5dQGJaWiTpX0qtDgsQGP2v2GJOj5bNtl2jRY00tr85iq+k8qzn5IIHP8AGMTinHcbiyOErRe65Nm5NLS6RcYIB7L7AYTZLJucwRobSPqAF8jgdt8MesZZGTLl89GhCaX/AOY9kMbKte/I9sM+mxQrLpXPeWYqstH6WsD6hZ2Aobn3xl9xOv7NJrJJOV7fQpZzJTQyIioWDbMjiv2NGj9wcQTdQmy7r6iHUaShNhht6Sf6SAB+2GvUJnpzml0jWAjoQVkJ39B99O9jjGdzDefPFrek8xYtZoEqTWo+9AY5i1/+kbz6F/8ADN3m9RhgmhDLGFZU2C+mzpB1f6TpFc4R5XLERl3/AC41UlnNUCBtVEG79t7rBns1JIJY0l/Kyq+ijQIDUNN8bnbFDo/VFOVzEcqh1dW06v0uADqGMKDvU/M3LMq0LmhWvW2zLN527sdRIAAoCrHye/vd4ZQ57MmIRZeJo40stJIQApblgaFX8WcZ7p8cfmKSdC6hbG2AB2N1vWL6TITpMbTPdAeYyggcGrF7e/bnFUlvsRRltuzyXp8KvGHMkpc7vuqE8kC927Cgdr3xWecItqqowfcAbD43xyUaaRGEjui7IrMSyr/SgPAvah7jFGaW9Qa9Rezfar2+/wD2xqrF3Roos0okoKGIoqGF2COP578jH0LpfUS7eVDGT5m7OQVj1MNXPLGyBtZx8fys1yruKO25ocULP3rGz8NdYzhyqpkwGaJiH2W/UxKsGY7Ctv8A24kz9PqSLcHVaW0MOtZLMyRP5roiEFfL0adztuzG7v4xmsp1uNsmYZwTmIm/JJXUCP6WPaqK37Eeww48ZZVGzLTS5lUUhT5QJkcPQ1LzQGr9sYiVtM5MZOz2p2v3+14bgx6YtX7UK6nK5yUq97Hme6dE9ujRAhgDpvTRFljsCa4oDnF/wvkbcFXYHjVQULQJq6O9fbEvQegzENNaVRIJYMRfPPf3PbFzp2aVpVCCRrpZJV49viyAbvthU58w5RTjw8ZOH5GizfQg2l26i0Tso1LfsAAR6h/vgxg+r9daOVo5I45tBIBkG4BJNfO55wYfGCpd0mnmak+8QZ3pVKJI7RTaga924JJ+DttiLqUUo/LIKpIwMUQZWNfcYfZfpCmdEmJ0E3YOwBurN9+NsUJVghzAmHqVXC+rZSO5vkV7/fGYZL2QTxad3sL8t05Gdg9kqKVQT9X/AFAj7d+TsaxVTKCHNGNwSBIBR/pPqFj5GnGu8O5VzmFaFYkbzSA7bxqoBYuTe4Uf/lhf1aWKTqs7hw6agFZRpBIRVOnfgEED7Ya5VFsSoXNJC/ypZPLknDNGlKgNDYkk6K5X574bxBFvkwOQsiM2nWCRYHsVG99qGNT0iCGGAyOmsZgaSoq1pmAZfYk0b9yMKYmyjhoArnzPplWlfk2pBsbHYr27e2J9TmV9no5M+nUzHmIooYYo4teldY8wlS3qOpxfb9qxrM712Jcm7ZlctNNKxiLQaS5hIsOSo27bH2/bDDq/hNERHf1xBVYSAU2qtye4BCg+xI+cfKc3C0EzMh72unfY/wBXt9jhkUpPjgTO4K72Zo//AKhFHlXjinZwraowwFqDue1arrf7YzxthG5tjqOkEbEg3Q97PP8A5xXpaMjtTBrCKOD838jFnriSBYWdSuxqxXe+3HvhvkhLt2yxnoNYaVpWDlqKeWd27hCKU0KO9YVSZ2kCptYtvk3sR7YvJ1WXRqH0qAK3IL1RO4+qvVhKxJO/2GOpGJPyG/hzMqZ1V4/MEnopdm9W1r21Dt78HnDsZCMNKregqxpasmiRR9iPYe2Mx0hykyODpaNtQNX6lO398bDMZVXiaZD6rNl30kMf8m+2FZnTQ/BHUn6EMMYKM8ZAky48zWP1jWoKfYg4oZuQFWeOOIvMxJQKbiJO25FG/wBhxhh0DOwhXgmmMZmAX0LaijYtr7nYmuDhkvTItcwRmcJQur239Vdx7HHFKu7Rpw1d4zvScsqOZJ4BLH6gDekh2oKX0mqB7fJw46F4Wk8lp3kAik/5sUVFvKDUWXmmVu1XscSHprqrw7aGXW+sadVA0Rf37HkYk8M5SeJ/yzBMr36dXqBNWFvvsLGxHONwdtpi5RUaaE2ZzOTgP5OXeZhxJmHDD7hEAU/c4z0jyTzEgFpHN0ABZA7DgbD+2NR4m6QkGsSrImo6vMCen1D6RvX12DW3thD0DpryyIq0CSKvf+3fGopIxK26N10rW2T8or5SxKJXkH9LMLFns4N7bbfBGKvU8y2ajdskY4kVgkyikoNZ12T9JI+kcYt+MczJlumZSAE1KWGiQepI0v8ALYj6lDEfbSKOEDFJowkTRQZVKaRSWLlj71u5sc2BhU4JO/n+lEc0pRq/n48yhnsoshHlFpio0yPpJBb3FCwK9+awYiPW2jATLkxxrf8A1Mf6nPv8dsGNrUhLcL3Pc31+V9SxkKNRcsB6uK2PYV7C9ziGHLpIiuLUIAHUEnVufVfb7YrwwERlRszlqJ/pVQa/ff70MaXwT0wPFKwKAEFWLe3bT83jOSSxwtG8cZZclPxLPR5SGYJ9JFElgtcAEmjfP00bwwz/AIejeQ5hxIoBUMxAQMxoCkovRsbmsP8AoX4LLyQBnKSlaBddiSdj7AnaifbDPLRxeXLG/rNm1J5/UpJPY/7HHn5OocaaXJ6MOntNS8PAWdUzhCPlA6Q+VCsimOPUSAQSFZmG91tWMPmk0yKfxCuW0yh/L0MB9QHcc2CBtjddW8SIyZQrFGvmWs3p1EIFI06udicfM+sTqERTXmJ5gAG5Ks9qCf8ASO3zirDuiTO9L3PrPS87DnMm8WoJmXUkgOwG5I7NtY/Sdhj511NUR39TAPelTdudRA1NvuAtlT8/bFbw1HaoPMEbvqPmSE6Y09wByx359u2IupZsmV8v5moI+0gKtqFVeoCr+Qf8YoXkJm738ytF0SRpLIT8zgahZbY+i+eas7E6sGeziuQtO+mQkq/p1bAEbXVEH9sSSdO1QahKtBgpRtRYaRQII9NEUSOxG2IpcgsJADhrFkjt8c8jBaZjS1sPBNArRoICYkUbE0WNbue3vS37b4ikhecOIItMQ3O29Kb3227Gh7Y66Bn0SYrNZC1RAtjewCj3JIw+6s5hPrGXy98LK9vv3IjvTiKc5Rlsj0ceOEod6VfsfPUhGp2rcmwvG/8A2w8zZoQeXrldWOwBFSELxV2OQD8fOPXgV8xVqS6symM2rOLOkE1V+x3x5kcxPHUQcxB23erK6SbG2/civjFTlZEoVsSeJ8jKkojqIMyAsRQILb6WvfVvRG3OHHhrNSiJo12b6bUL3G+tmB9I9q5rvilnoMsrJ+Y82ghS8Y7kar2sk7887D2xz4XLlp0RvwpCq7O+5CWRW/csVP7nCsibht4fPqOxNRyd7h/PoPnjzUbAO0UpQVboK0+wO21d6xm8l1Z8vmHDRRyxPqOklQ+kjbS/cgEUD/SPbDfr+WyiwwyyyzS3aPIlaXcbn6jfFdqrGJ61NGzI0IKqylKfehexHtzyOMbwqdvU/Y51MsbitKqvU+z+HOu5fMK0SI1BQxach1ZTQIYdyBuOR84RePPDqZYw53KBBGGHpBBW9yCo9tiCv2x80SWSFbjlbTvYUkc4ZlXmjQAMSNgWYkfsLobe2HSkkhEU2/U2GQ8jqMg/G6tap6d6jRDvzyGvveOs14U6cCEMyqf1qmYPz+oitr7j9xir0LprwIDTOWH1gEiuwJ4r/T3xl/EvTI0LNl9QQUJKJIJuyf5/vXzhGLOpScSnP0zhBT+6H8vgbIkkJnHFchjGe3IIPB3/AIwYzfhtSyutuNJH0nbe/ke2DD23ZNFQa4G/VOixzGSdGVFSQKDZZZCR3AFRtQGx23GOegzeUCiqPy5L0H9QI2s9x7/fFHxL1NpMllVd9cqk+Y9ixudKMRzprEWRzP0yAyRn6yoFq5AIvkFdiR3wqULjQyM9M7+bjbN5wtIxlIOh9kJ1D0/p54vFmXxUzMG0xx7USASaHAonjCLrPXppwitppbAGkcX3oYiyeWdCtxhwvqK2d62o1hfYxrvDf1EtXc+5bknmnFJ5jHc6FLAaRVkBU7Xub774qdF6ajTtpOkhvygzULFfqNG771ifN5kvGzlwrX6UX00DyRW429ucJ8pkPNlSMvSuTbHsAL3Hxh8No+RNkTct9xzEkcWr8V5gCgxUi2CCbrX2J5vfnbHiGEsRBlvKaP1LrkMmsd7JoH4AHbbHpgEaq7SNKgb0ox2bT3ZQff3w06l0eo4s15h9cwDg0UW+NIA1Cm2r98cU0n9Trg2voN/DMMT5d8pK8ayMAYXLAhmarBoCnBHfs2M51noXks4s+gkEEAFT7kex9xeNH406MkX4ZKLPoVUdjQYLxTcHmh37nFJ8qWjjmW5JEQF9W97kE/PHH/jCpd3vIfGOrusW5vJGMwZhVKjT635o0VuvhgD++L+RysbB41iTN5qJTJK0gKge43+uu17fzixnusxvH5SAUyHzSbKoCCABfu2kgdsZhepy/hqWVozRXbiVKHpfa9hsD7bdsGK5LvbBm0wfd3Iur5hgscqxwxENa+SRufdlHBw+zT+cEzwZCfSZYwKJZea79uef2x8/IofP+2NV0DOKMs0RkRRq113NjSw96rth8o6UTQnqbTPOq9bzMtSxnQr2ajUA+na/SOAKF/GKfQZKzGrM7xsCJgxrUprv73TfsSMaPKZnysk0cTGyoJIoEL2B7+/HvhVnyFjUklpCW8yxYN8ffC4TVtUMnjaSbfqa/XmFy5WDIR5dFcMjzMCCW2LBnG+wG9jbscYTxNLI8i+bLHIygk+WbVd/pBoDte22KeazMjimLOqaRdk12AIvnsMX+l9EMiF3NUQCp5r7dsa2grZlKWR6YhmssDEGB3awVqu/t84u2IlSNWLMGVtAHN+kpfuVpqIFUcKp4lV1WRmVboG9hXFj2v8Azi1PmXacqzizS6/6dtjeOpXHzBupeVGrzGckNxxsI4uXlJ/kbXTYSZ/L/lo4GjJlSym7MhBo97sn3xP0mFYo1gWISMza5GkvSK22Hv8A574q9bkIUu5kkKXoXQFiQXVkA777cAcYnxRinpiV55TktcvnoZn8SF9JRWri9iB7YMVZZCSSdyeTgxbR5mpmjyqxzSwoukAuwcFKCr2bV32HHveLGWz5QgLtoUrxX1NXt32xPl4Ykj0EFGUncck9gw4rV3w06r4tZIFCjy2Y6CBV6e5Fjb3AOwvviZyuSSLIw0xbZ30npkcJR3UvJ+mMVYoi71bUosn2972w76rn45AI1y4jJoKxoMdgNW2zA129qxR6N0zzCk0LN57mMuhOqkLHTqveiB6jexK7Vi74g6xBO3lRsF0EgBhV7/Up2IN4myuV7cfPYu6dQaSfz/oi6v4bkEamZ40NkLuKIvjTWoEfxv7Yx2W6gEzcTt6kRgpHFqdj/Y/2xtupTs2VKzEGOIsUdqtmYqlD4Fg7VZ+xx88ziNrJI3FXtxsBirBG47kHUy0y28P6Nj1joRikddwt2m1g2ffivc+2Jeu5F0ycciHUjSBJVI22B0sverv9/th3Becy8RsIyNoDMCAOe97grx7V3x11B8tE3kJ/6hHpyq/SBoo+s9wfVz2AwpSlGVPeiiUIyja2sX+LOpuzx+boeKMqySA1a6bAVbsNxsNhWx5GF/Q1aJHjkmQedTlNegLq1HSXI2Y817HEfUIEWIC1MKuTpuzGDdau9En9m52OIOr9JQokpkb1vbLo2BYA2rHkb8djq3xQ2uCVKXK8CrH1KJyaRlhVrMV6tfsC23Nb/wBsQdYznqZiqhn+lBVRp7bHmtsW+mMiTiNRriY7g/qNHn2vHmS8OJNnlgXUsbv6XYUD6QxTuLAsCjwMcVJ+5x6nH2EByCmyrrxqBc6bAB2Hu2oUBhnkMqIEWSYP6wSCq3oANWfkn9hjY9Vy0EcxSCJ6ipLFHXIxGgUQQBZs/APGEnVpVglOXmcyo5fU4YUrltyhB4HBB7/GOLI5x4O9ksb5FIlYkCQ1tcb6dmHt++O2z6+j06mG2ljttxQGFuakaMNAx1BGtD7fI9gfbEcu8lKS5vmud9q3xtY0ZlmY56DOZpYIFRa83zJTv6j2v2VRQA/fGq8YzRJ5a5lBFI6l7iFgeogb3RBAB/fGY6Jkkjmcn1Okbll5H2PFMN1I5Bw6671yRokEEsEsCRKnly/8xSoo6lY83fGFZI6pL0GYpaYP1/cxPVHBICuXX5/847gV9G1n37kD3xDlyC+pqA7+39uMXZZCIzpIAYVzyTz/ALYfxsTrdtjPpnVPLQqoJbejfHvQ7n4w26SGky5jllWCJ3YkFbZmK1ueeO32xldBEWgRljLGGsjdWV+VPawCPm8Sw9YZY/KclyLonfQNtr+cKni8Y8lEM+2mfCBfDUzO4AFCqJIFg37/AGwYJeqOwUeZwNrI49t/asGNrXW4l9nexqvFxjjzPlxB5HBGs/p1XQJse+FmeyN5hfMCEAgMSdiAaJ+a5+2HviTLf+rkYyxRxiU6rskterTpXc+kjuORiPxRlIhO6wCaVivmnb0RKwH9I+O5wqEVFbFGSTk9yLO9YDyzmK8vnrCbtpRowSKUVVsoWifawd8J8/1EhS08IWXcA8Fm96I07XyMUDnCVIlUTBB6dR9S1Wyt9Wn43GFEsrzOBfJpQW2F9rOw++GqCfIh5XHg0nXuqCbK5b1kkJoMYXSqhKqvc6tz784VqJmDo0JZxGW1sGDBBRLHs1bUf84fwdPGTRisoeT0sy+l0GxFe25P1Dtt74oZbrhYThUby3jp1LE0b9ZU/pUjbTxxjTfkYq+S5ks+AnlFWZCgtL5YH7djQu/bGgU5qXLsrmPIQKAFDLu4J9VEnUKHatz7c4S5VxmY38pFEiJrXQPYcf8AUBvhXH1OOSPVPC80gPpDTMEKj3QCzXcA1hNamUatKosyxI0yCBmaOQmPU+2vsbHHP3xssr0eQ5JMu4UIlyAliSqlQabb6QdQB9yMYbp+ekzmZjDFI0j9SqoCqiqRQRfufud8fT807RwmYkuoWOFr2BsE8VVWyWPjHMsXVG8Di9zFDoflyLpBem9ToQw02dgKvf8AxjT9I6ogWCKXy4iTp/MQ/pNjcHkg7E8EH7Yv9CzgOXdY8syoq2DIPLTUO1n398YbxG8rn81oSBuqRMGrcdxycT4pZHK5Lb3KMkcSg1Hn2Nd4p8BNIC+Wn0NqDjdipJB/Xdi7Pvt/GPknVMhLltUEyaWu6Px3U8UcbnLdfeI2XmEZU2hB0sDtxWxBGxq9sLOt9WjzC1JpYxqdAI5IFAHvZ7n33xZikmqSIs8K3swztffDjpsB0+dSgEla5v329sPMzkIXjQRABDbIWUXwCyXVkiifkD3FY76N0okvGUYkE1pB9rJ2HHBHvgyZFGNmMWFylRnkUrOoQkltj86h39/fC2S9TWdRBIJ9/wCcaHqXTzFKCQyEcXe/2/bFN8nsZaLWLIA4o1Z+Pn/vjUZpq0ZnjcXTIRlaQEUSWqq5quPizWGsokMdDLhFoglu9b/yO38YYZLpkb5WORpI1dkkCIzVZDim4+T37L74WZvLKpIfNo18eWGZQfck1+/wTjLds0lSKTTExquoqou9N21m9/5OKEjemlWl7k8nE0Bb1Gth9RH+ceHKsz6QCb4//WGcC3uUdVe2DFh8m4P0sfsCf9se47aMUzfeLzH+Nke0mQtQD7hmAoBqPFbA+wF45z3XXljrMZlYUjIAy0C+pq4W/pCfcnGJwYX2fmx7zeSo9gg82VqPJJv4JxrOj+EYX1a/M2UEkMi0x3pb1A+mjvXzjMtk5BEJihEbOUD9iwAJA/Yj+/scRwRF2CrVsaFsFFn5YgD9zjs4yfDozjnCL70bNVF4FkfzGjnUwgetnNEEcB9N1VDfihhR1rw+2W9JljZWAOpTYcH277fI7Yp9R6dLBK0MyGORSAysQKvg3emqP1XXzjnP5CSBzHKoVwASA6NVixZRiNxRq+CMCjLz9gcoeC9zqPNhEKJtuacXbH5+NsO3VY4AonSS2OpAxNAqKGll2o3uD7YzWDHXBHFkaGHh2RFzKCyvmqUs16Wf6TvtQaucazxl1xPK8pCWZpC92aCAEBdN7MW3+aGMl0Hpf4qeOAOqNIdKFgxBY8A6QSPvi63hpiuaMUqSNlNRmSmUhVYqzpYplBG+4Ndsa0nFNpUbbpWZjEsLZvOMDKlrl9NqNYK6WNG9x2F7jGQzsmVXzPw8M9pq/MdiQK78e/Y4qeJ+nRQPAITIUlysU35larkDEj0gDahhfAkZjlLSFXXT5aBSQ5J9Vtfp0rv3vjGdCNPK2bk5jN/hndM1l/r0SG/UbAKgAAgEAtf/AE4wkqySzUWLuxqx3r2/YYaeIemRQx5N4jIfPg8x9ZBptbqQNIG3p2wlxyMNPASy6uf5Po3hvLiTJtASjTn6EbZrBsaDYF0x+RR5xe8P5eaJ9GlAVby21n1JHtpvjYMxr/Sw9tvlWPcZnh1xpjIdRolcUb/rEU2r87LAgHcqa2H2sXiPpXSPMjmMJKshUEA0PL3Dpwd+9mxxdb4weHPQOnRTR5wuZA8GWaaPSRpJVlUh7F/rFVXfHMeBQVBm6l5Hb+ew4HVI43R2iE0cbEGMqoILWFeiKKkEij9LD7YzfUZsqdRihlvf632H7AYp4MMUEhTm3yXPC8wMyxSSFEktCfvwD8YtvlHglK7EgenvsSN/vWFGDA4WwjOkMsz1eRTSMB7374MLcGBQivAHkk/EMH9/gYMTZPNvE4kjIV13U6Vaj7gMCL+eRjZg2aKkmSz2SVtTZRVnQaaAaElcwQdR1XrY8DYDnGKywt0H+of5GLmV65mI5Hljk0ySAh2CR7g8itFC+9AX3vFSHMMriRaDA6gdK0D7hSNOx4FUNsBw2T5hc+z5HMuEzEUjpk8w3Bp2Ay8p/pJ+hux2+DWn6UurqMuYVtWVEK6KuncqlsA62F01s1Ww5Gxy2czLSuzyEF2NsQqrZPJIUAWTuTW+LcPXMwkrzLMwkkFSMaOsGgQ6sCrDYcg+/OABx0vL5TMzmGKBg0sB8kyM61mlF0oWUjyn0kAMWIZuaFY7610uKGOOcZdBHJl0pC8vpzWoiRSfM1ekKzaSa3UfOM62fkMqylz5ilSrChpKkFdIAoAECgBXxjmfOyONLuzLraSif1vWpvudI/j5NgDfwD//AGWS/wDvp/nEnUetmF89FCgUzyypNISWZk81iUUbKinvsSfcYTdOz8kEglhbRIv0tpViPkagQD8jfn3OOM5mnldpJCC7G2IVVsk2SQoAJJO5qzgA3+WlV870rLSRQvFNksskmuNWYh4zw5GpSDuNJG+Mz0yJD07qFxoXifL6JCvrAeQqyhuwIUbD3OKh8RZnzY5vN/NiXTE4jjBRRsAtJVAce1mqs4gTq8wSWMMoSYgyqI4/UQSRfosUSSKrTe1YANlkshHmMx0WGUakbKElbrUVbMOFv/UygfucI8hWayOfkmEavAsUkTqippZ3KmP0gWpHCm6K374U5jq8z+VqkP5IAiKqqFANwFKKCADvV87844zfUpZVKu1qza2UKqhnP6mCKNTUTu1nc+5wAazqWRhljJgaNYRLBFNE8QjmyjFgpbXX5isQ9m+SL4xPFkY5OqZnIvGiZZBMq0igxCJGKy661arUElidWs3sRjH53q00oYSPqDMGf0qupgKBcqoLkDu18n3wS9XnYMGkJ1IEY0upkFUrSVrZdhsWI2HsMAD7NdU8nIdNljgyqyOJ/MYwI2vy5FUB9YPI5Ion3GGpjihzPUGgjVVbpXmmEi1jeQ5ZjHR7C70n+quNsK+o5x06b09EeI6Gmd1/KkZGaQGM02plJUk7V84Q5XrE8fmlJN5gRKWVXLg7kMXUkgncjvgAddSzarl+nZvyYDIzTrKoiQJKsTxaQyadNlXKlgAePbEvimJcu+YMaQmPMuj5ZjDGdMJQOTH6aXZ0Tb2Y874QJm5ZlhyxdBGrVGHCKqFyAWLhbAJosSTdWboYm8QSnXHCZRKMtGIlZTqQ0WY6DQtQzlQa3CDAArwYMGA6GDBgwAGDBgwAGDBgwAGDBgwAGDBgwAGJvwklqBHIS4tBpNv/ANO3q+4xe8LLEc5l/P0+UHt9RpTQJAa9qZgFN7UTeND03OK8/TUlkDvDLNm804IIDbSlNXGyQDVWwLV22Dgi8QZJMtJJlvLJkj0gylmBLgW9J9OjUdK7XSA2bxP0Ho5ly2Zmjj8+WFk/K9R0xsH1S6VIL0Qq1wLYm9sIZJmcl3+pyWb/AKmNn+5w46TFKiJmMrOEzCSMrKJFRwmlCrgMRqQnUG5HpFjABWmjGYkQZaKiYrkRSdIZdWtwXY6U0gNZNLZ3xXzOSkTQWXaS9DKVdXo0dLISpIOxANixfONrnetQSS55QYllzWTjRpFIEbZldLSKG+kLIRp1bKSLve8R+HOtQZOPJJmKdkzrZhwpD+TH5QjF6SRq1/maRZpBtZAIBlpug5hUZzE2lXCNpKsVduFdVYsjE7AMAb252xN1XJTtmWibLLDKiLriRdAUBFOttyFtSGZiQPVvWI+p9HeLWonglVyArRzo3nbmmKhiVrk+Zpok73jb5vPRnN9RVcxCj5rLQDLz+YhTVEkOuNnshdZUr6tvT9rAMTkvD88k0MISmnryyWXSyk1qDg6WA76STYrnbHZ8N5gzeSiB3N6Qrx2wW9wNfsLrkDDXpPUpEz2Q/F5hCkEwNB0ZYQXF20doLIBNE0BZrChnkyeaWVTGZI5fMXRIjg010ShIGodjvR4wAVR02QxNKFBjVtBbWlavYeqySNxQNjcWMVcP/GSQxzGPLsGiJM61wPPCsq1/pi0D+cIMB0MGDBgAMGDBgAMGDBgAMGDHcKgsAzaQTu1E0PsNzgA4wYcCbLFY1KkaR6quyxf1WQov8sCvYsRtyPf/AEehhUmrcKwviqBIurB3qq7b4zq9AEt49xoJczl5Xo6gGZiF/wBbKFB1dgCoIBoer4rFLq8caMoiAB5LWWFdjR7EU1EWLIIwKXhQCzFuHOBIyqIRIylHkLXaNyFXT6SRsTZsE8XhlPnsu5kUrSGQlNA0elR6Lod/UGuyNYPbaJPwpKhY2b6NZZmAAttbbHt6R/P3PNXoAnx5hlkjlrYy6qv0qL+kMp5sbldQ52O+JMzLAABFwZNTawxFIDoBF7g6msDffnsO6vQBVgw5zUmUayusMfcbAaqGy1ZCd9rIs2TWI8zPAqSeUW1vqG4OysyGt9tlDL86v4NXoAqwYdRzZUka9ZSlpQtUdADeoG2OsauaIJ74n1ZRQsiq1al03qJ1IdTbXRBGgfuR2JxzX6AZ7FnprxLKpnR5IhepEbQx2NU1Gt6P7YutJltz6i1tTHUb9Jokbb6wLHFOeaFQ9R8rT6E0sXNbn/lgDSSCTRJs/t847q9AKuczHmSM9BdRsKOFX9Kj4VaUfAGIcGDGgDBgwYADBgwYADBgwYADBgwYADBgwYADBgwYADBgwYADBgwYADBgwYADBgwYADBgwYADE2Xyckgdkjd1jXVIVUkIvuxA2HyfY+2IcbvwO0mUgGc8+M5SeYZfOQ8sqNqUO9D01ZIqtiOb2DhhMGHvjToC5LM+XFJ50LoskMu3rRvYj0tXGobHbjCLAdDBgwYADBgwYADBgwYADBgwYADBgwYADBgwYADBgwYADBgwYADBgwYADBgwYAO4IizBRVn3ND35vG+y/XDHmZZ0yOTWGXLiGTKiZAjb7OaFWCOCBt874+fY8rAcNhmc9M3TUyLwwEQyM6TGVCyiyxVRfezuDuNq74yGPKx7gAMGDBgOhgwYMABgwYMABgwYMABgwYMABgwYMABgwYMABgwYMABgwYMABgwYMABgwYMABgwYMABgwYMAH//Z"/>
          <p:cNvSpPr>
            <a:spLocks noChangeAspect="1" noChangeArrowheads="1"/>
          </p:cNvSpPr>
          <p:nvPr/>
        </p:nvSpPr>
        <p:spPr bwMode="auto">
          <a:xfrm>
            <a:off x="168540" y="-1790700"/>
            <a:ext cx="26416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data:image/jpeg;base64,/9j/4AAQSkZJRgABAQAAAQABAAD/2wCEAAkGBxQTEhQUExQVFhUWGCAbFxgYGR4cIBwbHh4cIiIeHB0dHCghICAlHB4gJDEhJSkrLi4uGR80ODMsNygtLisBCgoKDg0OGxAQGzQkICY0NzAsMC8vLC8vNzQvLCwsNDAsNC8vLC80LDQsLCwsLCwvLywsLCwsLCwsLCwsLCwsLP/AABEIARYAtQMBIgACEQEDEQH/xAAcAAACAwEBAQEAAAAAAAAAAAAABQMEBgIBBwj/xAA+EAACAgAFAgUCBQMCBQMEAwABAgMRAAQSITEFQQYTIlFhMnEUI0KBkVKhsWLBBzNy0eEkgvAVc7LxFjVj/8QAGgEAAwEBAQEAAAAAAAAAAAAAAAMEAgEFBv/EAC4RAAICAQMBBwMFAQEBAAAAAAABAhEDEiExBBMiQVFhofBxkdEUgbHB8eFCMv/aAAwDAQACEQMRAD8AyuWzvksqiMu8gOnfYE7VXFYveBOgRmSSWeaOHRqD6yoCE8cnfv8A2OJ+peFs1pjMcDFkvbUo7k86se9C/wCH7uzjMRmOzqDsFkP/AE8mvvWPPw9VhjG3JfdHo58cnOkT9cz0OYkkXJyaoYwGZ22GpdvTf1ajvtzWEYajC2jRqIEk5F+WgbSNN7A1v840LeAysq+WpCrySRpsWfSvO/HbfFDqvgrNFGEYaRWYNoJC0RdV6qO3bHH1GFzvUq+p2pKFVuZ/rGakDyx/iFmRNdKvJHAY7c7jHvhrKfmQFmW5Nwp+FYgsPYEWftjT+HendRyepYsvVSkg/lkOjH9Vte3bj98anqPTfxTO8mV8l0CskkWgNIV+pL1cNuBYGzb0Rh7y4KpTj90IipuVtMzMnRfxGTXMRkAa2Ekk/wBbmxoKVdKRfpqhtjH9SynlPakGQIdPtZrgnuBZGPqmQ6fMHltCIdIRI7G6bEAU1Aj37m8ZjxD4RndiIofTdgjSP7FsSR6zHrXeX3RZPp12bfiZ7JZgKi5YTCOTyWLzFNWirYR7bhd925s4zeZzCFAq6yyG9bHc39QA7DgjvjSyeEOoDWq5V6bbUHjBK3wfXwdscdO/4e5sv+dA4jG5Cslt/pU6jRPudsVrqMK3c190QyhOTpIrrpMKjTIxKrpKsECm/wCn9S/Jrezxi8VM0Kw+Y7DLOaLDksBdn+kdu++HHUvDkp2jyUwisFg0yBqAqtYawPt7YsdJ6FnIomrL0pe/JLqxrt6id6G1k9sIydTj02pK/qinHj71S4MZJBIAAumr4AJNfbvhW80qa09Sa1BK/ZrH99x98a7rUOYSTVMgjNAhRVFQeDXyN8LZswkuakzIqNtSlU0hgCKsLfuePYavjFGLJqV7CcuPyM9mstvRJMncBSKvsfn9sT5TpRBDTApFdEkHtyP2/wBsayeNREkit63J8xTuAQdvt32xFNGjMY4ppATG1KF1qzMPWtfpIH6vvjSzJujLwNKxKGjeYoijyhYBrYXw3F37k++LOZys7qI0V2EYBav0k8c127YjbK+WPLAKOp9Xve1X74f9NiSTzA8DySiLSUGwIsHWdwVYber2OOOW6NQjsyPwxOURvzDCRLH5jH9QJ06Cey337Y98SxyJJKr55dSsR5YsgDkKWJ37b4V5gLG8irGyBkI0OxNNWxJJ3F4U9c6o88pleOEMa1GNaBoVx+2BY7d/g7PLpVfkW5iYnbbYk2O5Pz+2HXT820yaQC8t0AzbFa+eKxnjhj0xkBTUxADjWKsFL3Nj2HIw6StEsJUzqbLgE62tv/8APgfF/wDbBhh1npLh9OtCATpdCSrgmxQqgAKFY8xlSXmbcHfB+hMGMhl/+ImUetKzm/8AQv8Af14v9X8TRworTR5hFdSQdC7hRZ2LX/bvj5D9HnutLPT1xq7GkHUkcoBfqVm44CkA2b9yMSrnIzxIh/8AcO9V372P5HvjHZnxdkYyt+epk5ACnSWbXTHUaYk8WdgOKxFF4qyJElJmQFKqxpeRpoD1+yL/AB8nDf0U+dLMdouLNs2bX0hSGLEVRHBBN/agT81hZlI9WazaszlQIqHmOAtq96ab03XbCX/+XZOF0XTPqIBUBVPK6RdN2Ar4vFRvGeUE0hAzuuUDUFVOFsLW9jk7g3jsekyq0ovj+0ceSO2496Z1s20JuSRZpUVt90j0ks2kHddaoaG5323rpp2fN5QkSxhoJmaMuR6laEDUobSa1N/OEKeJcgFQKs8DQEldlVhrvUTqY6wx+q7N0edxai8TZSWSKRWzHmKrRoKS7aiVpibc6Bz7Di8MfTTu1B8P+H+3kcUtuTS9Y6gYI3k0alRGdiWCj076RsbYi6FVtyMVeo9cMRzFRalgiWZjrAtD5l0KPqAjOx2PuMZjN+JMkfOjf8WWVXEq+jUyyUW4athX0kEAV8Y4m8XZB1fUc0RmIRG50p9C6hR32b1tx/V8Csx6OSW8G/v5r18rOvJ5M0PizNeZlM8iKrCOJg+o1RMevYaTZCsp7bkb+zPM58oyKU9LOqAlgCdQ5VaNgHY2R3/fFZnxZ0+SOd2bMokihJQAo8wlSo2BNNpB3GnYAG6AxYzPinJB/wAxs0jt5coVgo4A0sOdio+njckAE3jv6SelJwf2fil+DmtXd/Nyt/xVzpVoo9XpIDV7fWCR99r+wx84jUiQE8XW+3840XjzqqZzMJLEr6EjCHWAPVqY7bnaiMJ5oWkoLSkKKWvqIoc+9Y9vo4dngjGWz8RGRuUrR7JnQH9VsgNlUBo/O53Pzi91HqaLJlpsmGShpYMPVr4o/pII/nfCdcgWQ6EklZG0symh9lWrO974kykggayJV0OjvHIv6VbfTxexI/fFOiNi3OQ8l6zG8gk0DUw9YJJW9qK0bG21A7V840GS6Yip58khiU72GPPsCNya7f5xk+rZJlZyqjTqJ3ZdS3TBSPq2B574YdA8TwJqjzaNKm2nSASpHbft2NYRlwSdODKsHURjamt/AVeKs7K8hm/MaNqW3UC9PG4UD9+cZppGY2TZONz4py76i2bLoCCsUIAC320lWZSq38EnGZ6Llg5aOlLavUGOm1W7AYcEn+cUxl3dyLJG57C14NwLF4Y5ZViYFHDAijrWgT3U7/3xoMl0hRHqFXuNxvfv9qxW65l0kUOkenTQJB9J2o7e99xhfbRb0jP08ox1DnqGUSSODyZKTy7039LHkf2H9sGMzlcwVv0iroVgxjs2uGMeVPwPpfReixQ5uOKNV0xjXK212NWmydjRI/cYWda68k3nieUut+hqBbSCdSgbCzex4rFzJwgrIHcRub1kcEjhF+MZ7P8AQg0sYJ0oxsOTt8nbteFLItdNlkoNY7SMpmM86mdFsxz02l1N82rj2auGG1E4f9L6XIuTd5SFDkOuphZ22P7ji+cazw34ITyHnnJBq0SibVRY1fex6bG39kXi+NZSseWhYQRGrJ2LABS98c7fc4qn3lXBBBODcnuKYcla+crghWCgnb18gC9zsN9sOYJUk1yhaeSQKGoAAKOBWwJN44k8OO2WWVNQqMyOKHIagTv3W6+2Ict1lPw5yoibQPUzlgLbktTCqv57YTkjJ8D8cox5IMw8bZgUdEYKjVzpHc997N4U/jZcvmX/AA8gaRXcK5FkFhWtSdtQGwPzhnnJU/CgxvrLPTWmnTtsB/nCPpwJkokUwo2prkHVYOzDm8MxcNsRmptJHGWldijKC0o1amHq1A7+r553OGGV6dNFl3lCRkONF1qKKfqYDgXdaq27Y1HmrFJI0ETDLudKkDkDgi+55xxkui645mlbSWjPlIfTqPIHt/J5wt9TvsOXSOt9zM5XOtAkwiI1OgFlQdIB3Asc/OCXxC+YoTLExACq+n18UoDe3+2PX6bIySvbARgaqI2JNVVb/t84rdCyhGYjZzQpmDEWNge3/wA5w+lTZNcrSHs2QPlqsaZfMqAS3lPUl3yCTZr7VjNT56mQqXKo4NNsykHcHDTrGcgKwh0RZDEGEuXtdJYk06kkH3Nb79sKMnl3mZma2Cj1t/YE45CNK2dnPU6j8+fuaBoTNBm5jNvCIytMQyhnqgooGx77jFbo+YMkiCV/xCLZUG9mo7Ne/t3xUkyL+UXXV5ZOhjtvW4+dh3GH3gPJAP5xQtHF6pKrYCt6O5HF/fHJVp2NRtz7xT6lGrRK7MGcn1LV0ANhx74RdUypgZexZQwG2wPF/cY0OcQGNpHYKGY6aI23vZavfCnpOSE8w1NQsWx3/ck/xvjmN0vQMit7cs9i6+Apch5M0RQlkYERj/QtfVX6jiv4azJizcE2guFkBI9xwf8AN4av0JWd1Okc03AAG+KGWyrsi6QV0r9QvUQTyb4Haht++NqcZJmJQnFqxmz6mcKSSWOkWRye/wDjDbw70uby7YbMCAxFihyEvb7t/GMtl9UfqLE6b+//AMON14f6uZEjiGjyQtzOxNae6ADcE4kzxklUePMu6aUXK5crw8ygfByzi8tmEOliJFcbK230kXYI9/bBhgnRs1mVD9NkRMuCwCglKN76ifqb5G3AwYoi5JUTyUHJtJ/sVPEc5YxMGozLbuRW/wBJutu3bDbwdklmQNO5KQWdOxtVIP8A4H3xkp+rr5GjTrOohS3IU7k/e/8AOPpH/CeNDHN6CpAAaxWodt/a7/nCFjdrbxH9py78DM+JPF+YmL0GWKwoXji9jW1Hi+fSMUenfhmlRS8rOImZ1I9KDRdijwp3v3GF/iVAYplhYsTP9AtiaZ+K9r5+Mc9Uzmaijy9SLGUiFL6QxDc80SDZvth0G5bsVlWhtH0jonU0n6fmEU6khjKKy7awVNBgbO4Ionm8fOs302JIljqfKyPuv4g6lZRtXpAKm+5GL/h3xdEuVnWbWkrKUYxxKV0sALrbccV++KvU/EblRF6JoAoVVmGtgAACd9wf39sMlewpNMoZbJhInR2WxICNJ1Akjkdqr+5xwuTOoeWfYEngX2x74czIEwUgFXFWRfvVf/PbDljGIxIFd7NrGhqxWxJ5s86R23xNklNSopwwg4W3weZaWVS0TMx0kAKp2JIsV8fPG2JM6oiP5uY0/wBQ3JB7jviODMyoP+UsFqRHcwchjW5F2BzftZxLlMvE0bxIUzc8QMrSSEhAxIBVb9IO92xs1hXZW/n+FH6jSqXvf+sSRdaCnMCyUmGpGC6iJE2sgb7jmtr7c4aHNZFCsqyOxK2YpU9X0EEBtlDfuRvjP+IlI0OZYGfVZEBsIK4JHexxgmy6MsZaVmRmJdarSxq6buK4+1YvUqikzymm5NiKchqIBGwAHO1bWcabwtBOIZDGARJseD+5HYbc4q9QjRZWWN9UX9XGr2JHvh/4RLRll0uEkpdlNNZU70ORRNDkE3heZtwpDenilNNsedIyZykDCcRBZPU3mcr7aaI0nvtZwt6hnVOXSKNmXUzEaFK+YNydS0K3HPDWp9xh9kczDpkzWbA03phVqJQ3zR/WTyewwj6pPmcw8iSxpDl4wbZuLq1dX5ZuCCu2+I8Dm22+PH/hbn7NJKK3/n3Mxny3kHUvpBCjbbbjfm+SR/2x34YyH4m1XZhfxxvZJ+MRdezeqMQKT+WxMgLEjV2KWTa6d7/1Yt+EculOrCUh1DlRpohCSAd79XFHkEYsyJqDrkjxSTyq90Wc9loVf1z624NW39wCMK4c2UYerUACBv8ApP2xoc5mZpY1mEqZSMlvTo017Ba+rb2oCu+EXnReaCcwkoZSGLJpo2Pq5+aP/fGMUHw38+wzPki3cVXz6/0V89MG0kHQpID1ua7n/wAYi6NlJiZfLry9NuWsgpvVhbN7XtxRx3NC9H0ApW7KQy/ewSMOPCjeWmZd2UJNGEpgf0/q29vf5GGSahATFPJMm6t1Mt5aQ5pYIkQBY0DbHvfBuxe474MJMxlI3Ys3mMW3LE2TfckjvgwKSSoHGTd/2yaRNbRkxeXqK+hDzvVC/f8A3x9E8JdZOTy876XdGOpQw0kblSPkKfjCWTpkMqRThGIPpkQ72Rydt6PN4a52flJgw0xBCGFACzpG3Zgav3A98SSzuriuC/F0y1VN7Mr5ldGd0s6pl58uVW6FvIQpYbeptXO+wOMt18RNlRCIR+Iy5WJ2kJL6BwUAOkLd9r4vDDxDLcDRZhi1aTBJV12qxvdbEd6Bxlc8Jp2ZgPgswpmKjj7n274b026TJ+rWmTTIsr1UkskhsuNCvZ9BNAmh9Q+MMcx0gqZFR1YJ9WkFRv7A717+xOKfS+mx2ram81ZFpTpAsEE3uW29q4xrOp5N215tRHpZj6eQfg0RQwzJlUJJCcWFzi2xDkoo9Aayk0dMtbggHfk81/PGGEudaQ2rjVKbmkY6FijUA6FqtOo+1E2B2xL0OEFGjZ44jKtK0iEktZIKmgBvsN/5whyE51lgEUVpZWPpN7Hnm+R7GqxyL1NmpLSl6jHqnRxBomii82FwH89GLMgOzKyhjVGxZ2+cUl6nJPlxCr6dDEmqUyf06yKJYDa98OeiAZadWiYGwaBNhlOzIe3H33AOKXU+g6pJUjXTRLqp7B+ODwDtf2wxyiK0SXBmclkXlbQi9/UdgF+5YgfteNgYQmWjyzSRkK5kWQAbg0NJILbj1d99saDwv0FXjgUZZJj5dlpjShms7bHUf/adu4wo6l00aZdSQ7HSDEAN+AKUDn3IwqeZN0OxdPJb+gm6nktDoEp1Y+khdNkc1ZN717c4cdLz8aAtKpmZXHpaTQB22rY/Y+2KmWWmjTTZJ06WOkWOdR9u/wA0MWOvJlcu4aCV55bAVSAdBrsFFXdji8CbdWddK6Nx0nxb0uYAa3G59Eig89t7vkjUN/c4n8Q+G4M/l1aMmog2mKN6BVQSF70pAoaeDtj4fn9UbsroBZ1V3BP+Pthj/wDXpgqhJjZTSdIKsBxpLAbih2O+KKRNrvZnrZqOeeJxGEFadPah9N+5A/nG1ngEASRLdSbqqDe4H2PfGB6eqqykrek7D3+Mbduiyeaut2oKNcSXqUH9Fg0DXc4j6lbq3SLej4e1soHNDLZlmzMLlJoqeLXtTDlQeBe4G2Mlms47jRSBS1qFQCr2oEC/2xsfGOTjbTJGZYpC3lsslFdJ+nTROwOxJN4z2cMUccaEGHMDWkxAYpIg+lhQO57lf7YowNSimS9TFwm01QsyeZAUoyi2NBjY0+/H++GmVV2YQ8hTQrvde3bCV5lClY9RJ5YgC/su9b9ycavwJAjSqDuy/SK2Nc/7/wAYM70wcg6Za5qI3yXS29SMiNo2tXUfO/ud6v4x7iTOZZ0kk05Yspc0dQHG3Ax5jzG293/K/J7MYxSpfw/wU+idRcRzQq9N6iu9UKJNfwcXsp1vyk8x3R5JAUkEy6wIwNhXck18Ywiv5jPp2I+gmx39Q2HtiZ4JAgEopq1Kb5Wzi7sUnf3PMfUOUarjgYplc1OzOiiV2GoEkAxr7qCwF8bAYU9T6XPCVaUHcjk9/nFp+oKF/MNsLFaAdwBp0nYEbm/bbFuLOtm4/KALsm4LndOxo3Wn/GHLUvAQ9MvHcoZibWxck8Ab81/jD7LdTYRIqxh21kqq70VVRqkJ2sDj2vC7ORR5dQGJaWiTpX0qtDgsQGP2v2GJOj5bNtl2jRY00tr85iq+k8qzn5IIHP8AGMTinHcbiyOErRe65Nm5NLS6RcYIB7L7AYTZLJucwRobSPqAF8jgdt8MesZZGTLl89GhCaX/AOY9kMbKte/I9sM+mxQrLpXPeWYqstH6WsD6hZ2Aobn3xl9xOv7NJrJJOV7fQpZzJTQyIioWDbMjiv2NGj9wcQTdQmy7r6iHUaShNhht6Sf6SAB+2GvUJnpzml0jWAjoQVkJ39B99O9jjGdzDefPFrek8xYtZoEqTWo+9AY5i1/+kbz6F/8ADN3m9RhgmhDLGFZU2C+mzpB1f6TpFc4R5XLERl3/AC41UlnNUCBtVEG79t7rBns1JIJY0l/Kyq+ijQIDUNN8bnbFDo/VFOVzEcqh1dW06v0uADqGMKDvU/M3LMq0LmhWvW2zLN527sdRIAAoCrHye/vd4ZQ57MmIRZeJo40stJIQApblgaFX8WcZ7p8cfmKSdC6hbG2AB2N1vWL6TITpMbTPdAeYyggcGrF7e/bnFUlvsRRltuzyXp8KvGHMkpc7vuqE8kC927Cgdr3xWecItqqowfcAbD43xyUaaRGEjui7IrMSyr/SgPAvah7jFGaW9Qa9Rezfar2+/wD2xqrF3Roos0okoKGIoqGF2COP578jH0LpfUS7eVDGT5m7OQVj1MNXPLGyBtZx8fys1yruKO25ocULP3rGz8NdYzhyqpkwGaJiH2W/UxKsGY7Ctv8A24kz9PqSLcHVaW0MOtZLMyRP5roiEFfL0adztuzG7v4xmsp1uNsmYZwTmIm/JJXUCP6WPaqK37Eeww48ZZVGzLTS5lUUhT5QJkcPQ1LzQGr9sYiVtM5MZOz2p2v3+14bgx6YtX7UK6nK5yUq97Hme6dE9ujRAhgDpvTRFljsCa4oDnF/wvkbcFXYHjVQULQJq6O9fbEvQegzENNaVRIJYMRfPPf3PbFzp2aVpVCCRrpZJV49viyAbvthU58w5RTjw8ZOH5GizfQg2l26i0Tso1LfsAAR6h/vgxg+r9daOVo5I45tBIBkG4BJNfO55wYfGCpd0mnmak+8QZ3pVKJI7RTaga924JJ+DttiLqUUo/LIKpIwMUQZWNfcYfZfpCmdEmJ0E3YOwBurN9+NsUJVghzAmHqVXC+rZSO5vkV7/fGYZL2QTxad3sL8t05Gdg9kqKVQT9X/AFAj7d+TsaxVTKCHNGNwSBIBR/pPqFj5GnGu8O5VzmFaFYkbzSA7bxqoBYuTe4Uf/lhf1aWKTqs7hw6agFZRpBIRVOnfgEED7Ya5VFsSoXNJC/ypZPLknDNGlKgNDYkk6K5X574bxBFvkwOQsiM2nWCRYHsVG99qGNT0iCGGAyOmsZgaSoq1pmAZfYk0b9yMKYmyjhoArnzPplWlfk2pBsbHYr27e2J9TmV9no5M+nUzHmIooYYo4teldY8wlS3qOpxfb9qxrM712Jcm7ZlctNNKxiLQaS5hIsOSo27bH2/bDDq/hNERHf1xBVYSAU2qtye4BCg+xI+cfKc3C0EzMh72unfY/wBXt9jhkUpPjgTO4K72Zo//AKhFHlXjinZwraowwFqDue1arrf7YzxthG5tjqOkEbEg3Q97PP8A5xXpaMjtTBrCKOD838jFnriSBYWdSuxqxXe+3HvhvkhLt2yxnoNYaVpWDlqKeWd27hCKU0KO9YVSZ2kCptYtvk3sR7YvJ1WXRqH0qAK3IL1RO4+qvVhKxJO/2GOpGJPyG/hzMqZ1V4/MEnopdm9W1r21Dt78HnDsZCMNKregqxpasmiRR9iPYe2Mx0hykyODpaNtQNX6lO398bDMZVXiaZD6rNl30kMf8m+2FZnTQ/BHUn6EMMYKM8ZAky48zWP1jWoKfYg4oZuQFWeOOIvMxJQKbiJO25FG/wBhxhh0DOwhXgmmMZmAX0LaijYtr7nYmuDhkvTItcwRmcJQur239Vdx7HHFKu7Rpw1d4zvScsqOZJ4BLH6gDekh2oKX0mqB7fJw46F4Wk8lp3kAik/5sUVFvKDUWXmmVu1XscSHprqrw7aGXW+sadVA0Rf37HkYk8M5SeJ/yzBMr36dXqBNWFvvsLGxHONwdtpi5RUaaE2ZzOTgP5OXeZhxJmHDD7hEAU/c4z0jyTzEgFpHN0ABZA7DgbD+2NR4m6QkGsSrImo6vMCen1D6RvX12DW3thD0DpryyIq0CSKvf+3fGopIxK26N10rW2T8or5SxKJXkH9LMLFns4N7bbfBGKvU8y2ajdskY4kVgkyikoNZ12T9JI+kcYt+MczJlumZSAE1KWGiQepI0v8ALYj6lDEfbSKOEDFJowkTRQZVKaRSWLlj71u5sc2BhU4JO/n+lEc0pRq/n48yhnsoshHlFpio0yPpJBb3FCwK9+awYiPW2jATLkxxrf8A1Mf6nPv8dsGNrUhLcL3Pc31+V9SxkKNRcsB6uK2PYV7C9ziGHLpIiuLUIAHUEnVufVfb7YrwwERlRszlqJ/pVQa/ff70MaXwT0wPFKwKAEFWLe3bT83jOSSxwtG8cZZclPxLPR5SGYJ9JFElgtcAEmjfP00bwwz/AIejeQ5hxIoBUMxAQMxoCkovRsbmsP8AoX4LLyQBnKSlaBddiSdj7AnaifbDPLRxeXLG/rNm1J5/UpJPY/7HHn5OocaaXJ6MOntNS8PAWdUzhCPlA6Q+VCsimOPUSAQSFZmG91tWMPmk0yKfxCuW0yh/L0MB9QHcc2CBtjddW8SIyZQrFGvmWs3p1EIFI06udicfM+sTqERTXmJ5gAG5Ks9qCf8ASO3zirDuiTO9L3PrPS87DnMm8WoJmXUkgOwG5I7NtY/Sdhj511NUR39TAPelTdudRA1NvuAtlT8/bFbw1HaoPMEbvqPmSE6Y09wByx359u2IupZsmV8v5moI+0gKtqFVeoCr+Qf8YoXkJm738ytF0SRpLIT8zgahZbY+i+eas7E6sGeziuQtO+mQkq/p1bAEbXVEH9sSSdO1QahKtBgpRtRYaRQII9NEUSOxG2IpcgsJADhrFkjt8c8jBaZjS1sPBNArRoICYkUbE0WNbue3vS37b4ikhecOIItMQ3O29Kb3227Gh7Y66Bn0SYrNZC1RAtjewCj3JIw+6s5hPrGXy98LK9vv3IjvTiKc5Rlsj0ceOEod6VfsfPUhGp2rcmwvG/8A2w8zZoQeXrldWOwBFSELxV2OQD8fOPXgV8xVqS6symM2rOLOkE1V+x3x5kcxPHUQcxB23erK6SbG2/civjFTlZEoVsSeJ8jKkojqIMyAsRQILb6WvfVvRG3OHHhrNSiJo12b6bUL3G+tmB9I9q5rvilnoMsrJ+Y82ghS8Y7kar2sk7887D2xz4XLlp0RvwpCq7O+5CWRW/csVP7nCsibht4fPqOxNRyd7h/PoPnjzUbAO0UpQVboK0+wO21d6xm8l1Z8vmHDRRyxPqOklQ+kjbS/cgEUD/SPbDfr+WyiwwyyyzS3aPIlaXcbn6jfFdqrGJ61NGzI0IKqylKfehexHtzyOMbwqdvU/Y51MsbitKqvU+z+HOu5fMK0SI1BQxach1ZTQIYdyBuOR84RePPDqZYw53KBBGGHpBBW9yCo9tiCv2x80SWSFbjlbTvYUkc4ZlXmjQAMSNgWYkfsLobe2HSkkhEU2/U2GQ8jqMg/G6tap6d6jRDvzyGvveOs14U6cCEMyqf1qmYPz+oitr7j9xir0LprwIDTOWH1gEiuwJ4r/T3xl/EvTI0LNl9QQUJKJIJuyf5/vXzhGLOpScSnP0zhBT+6H8vgbIkkJnHFchjGe3IIPB3/AIwYzfhtSyutuNJH0nbe/ke2DD23ZNFQa4G/VOixzGSdGVFSQKDZZZCR3AFRtQGx23GOegzeUCiqPy5L0H9QI2s9x7/fFHxL1NpMllVd9cqk+Y9ixudKMRzprEWRzP0yAyRn6yoFq5AIvkFdiR3wqULjQyM9M7+bjbN5wtIxlIOh9kJ1D0/p54vFmXxUzMG0xx7USASaHAonjCLrPXppwitppbAGkcX3oYiyeWdCtxhwvqK2d62o1hfYxrvDf1EtXc+5bknmnFJ5jHc6FLAaRVkBU7Xub774qdF6ajTtpOkhvygzULFfqNG771ifN5kvGzlwrX6UX00DyRW429ucJ8pkPNlSMvSuTbHsAL3Hxh8No+RNkTct9xzEkcWr8V5gCgxUi2CCbrX2J5vfnbHiGEsRBlvKaP1LrkMmsd7JoH4AHbbHpgEaq7SNKgb0ox2bT3ZQff3w06l0eo4s15h9cwDg0UW+NIA1Cm2r98cU0n9Trg2voN/DMMT5d8pK8ayMAYXLAhmarBoCnBHfs2M51noXks4s+gkEEAFT7kex9xeNH406MkX4ZKLPoVUdjQYLxTcHmh37nFJ8qWjjmW5JEQF9W97kE/PHH/jCpd3vIfGOrusW5vJGMwZhVKjT635o0VuvhgD++L+RysbB41iTN5qJTJK0gKge43+uu17fzixnusxvH5SAUyHzSbKoCCABfu2kgdsZhepy/hqWVozRXbiVKHpfa9hsD7bdsGK5LvbBm0wfd3Iur5hgscqxwxENa+SRufdlHBw+zT+cEzwZCfSZYwKJZea79uef2x8/IofP+2NV0DOKMs0RkRRq113NjSw96rth8o6UTQnqbTPOq9bzMtSxnQr2ajUA+na/SOAKF/GKfQZKzGrM7xsCJgxrUprv73TfsSMaPKZnysk0cTGyoJIoEL2B7+/HvhVnyFjUklpCW8yxYN8ffC4TVtUMnjaSbfqa/XmFy5WDIR5dFcMjzMCCW2LBnG+wG9jbscYTxNLI8i+bLHIygk+WbVd/pBoDte22KeazMjimLOqaRdk12AIvnsMX+l9EMiF3NUQCp5r7dsa2grZlKWR6YhmssDEGB3awVqu/t84u2IlSNWLMGVtAHN+kpfuVpqIFUcKp4lV1WRmVboG9hXFj2v8Azi1PmXacqzizS6/6dtjeOpXHzBupeVGrzGckNxxsI4uXlJ/kbXTYSZ/L/lo4GjJlSym7MhBo97sn3xP0mFYo1gWISMza5GkvSK22Hv8A574q9bkIUu5kkKXoXQFiQXVkA777cAcYnxRinpiV55TktcvnoZn8SF9JRWri9iB7YMVZZCSSdyeTgxbR5mpmjyqxzSwoukAuwcFKCr2bV32HHveLGWz5QgLtoUrxX1NXt32xPl4Ykj0EFGUncck9gw4rV3w06r4tZIFCjy2Y6CBV6e5Fjb3AOwvviZyuSSLIw0xbZ30npkcJR3UvJ+mMVYoi71bUosn2972w76rn45AI1y4jJoKxoMdgNW2zA129qxR6N0zzCk0LN57mMuhOqkLHTqveiB6jexK7Vi74g6xBO3lRsF0EgBhV7/Up2IN4myuV7cfPYu6dQaSfz/oi6v4bkEamZ40NkLuKIvjTWoEfxv7Yx2W6gEzcTt6kRgpHFqdj/Y/2xtupTs2VKzEGOIsUdqtmYqlD4Fg7VZ+xx88ziNrJI3FXtxsBirBG47kHUy0y28P6Nj1joRikddwt2m1g2ffivc+2Jeu5F0ycciHUjSBJVI22B0sverv9/th3Becy8RsIyNoDMCAOe97grx7V3x11B8tE3kJ/6hHpyq/SBoo+s9wfVz2AwpSlGVPeiiUIyja2sX+LOpuzx+boeKMqySA1a6bAVbsNxsNhWx5GF/Q1aJHjkmQedTlNegLq1HSXI2Y817HEfUIEWIC1MKuTpuzGDdau9En9m52OIOr9JQokpkb1vbLo2BYA2rHkb8djq3xQ2uCVKXK8CrH1KJyaRlhVrMV6tfsC23Nb/wBsQdYznqZiqhn+lBVRp7bHmtsW+mMiTiNRriY7g/qNHn2vHmS8OJNnlgXUsbv6XYUD6QxTuLAsCjwMcVJ+5x6nH2EByCmyrrxqBc6bAB2Hu2oUBhnkMqIEWSYP6wSCq3oANWfkn9hjY9Vy0EcxSCJ6ipLFHXIxGgUQQBZs/APGEnVpVglOXmcyo5fU4YUrltyhB4HBB7/GOLI5x4O9ksb5FIlYkCQ1tcb6dmHt++O2z6+j06mG2ljttxQGFuakaMNAx1BGtD7fI9gfbEcu8lKS5vmud9q3xtY0ZlmY56DOZpYIFRa83zJTv6j2v2VRQA/fGq8YzRJ5a5lBFI6l7iFgeogb3RBAB/fGY6Jkkjmcn1Okbll5H2PFMN1I5Bw6671yRokEEsEsCRKnly/8xSoo6lY83fGFZI6pL0GYpaYP1/cxPVHBICuXX5/847gV9G1n37kD3xDlyC+pqA7+39uMXZZCIzpIAYVzyTz/ALYfxsTrdtjPpnVPLQqoJbejfHvQ7n4w26SGky5jllWCJ3YkFbZmK1ueeO32xldBEWgRljLGGsjdWV+VPawCPm8Sw9YZY/KclyLonfQNtr+cKni8Y8lEM+2mfCBfDUzO4AFCqJIFg37/AGwYJeqOwUeZwNrI49t/asGNrXW4l9nexqvFxjjzPlxB5HBGs/p1XQJse+FmeyN5hfMCEAgMSdiAaJ+a5+2HviTLf+rkYyxRxiU6rskterTpXc+kjuORiPxRlIhO6wCaVivmnb0RKwH9I+O5wqEVFbFGSTk9yLO9YDyzmK8vnrCbtpRowSKUVVsoWifawd8J8/1EhS08IWXcA8Fm96I07XyMUDnCVIlUTBB6dR9S1Wyt9Wn43GFEsrzOBfJpQW2F9rOw++GqCfIh5XHg0nXuqCbK5b1kkJoMYXSqhKqvc6tz784VqJmDo0JZxGW1sGDBBRLHs1bUf84fwdPGTRisoeT0sy+l0GxFe25P1Dtt74oZbrhYThUby3jp1LE0b9ZU/pUjbTxxjTfkYq+S5ks+AnlFWZCgtL5YH7djQu/bGgU5qXLsrmPIQKAFDLu4J9VEnUKHatz7c4S5VxmY38pFEiJrXQPYcf8AUBvhXH1OOSPVPC80gPpDTMEKj3QCzXcA1hNamUatKosyxI0yCBmaOQmPU+2vsbHHP3xssr0eQ5JMu4UIlyAliSqlQabb6QdQB9yMYbp+ekzmZjDFI0j9SqoCqiqRQRfufud8fT807RwmYkuoWOFr2BsE8VVWyWPjHMsXVG8Di9zFDoflyLpBem9ToQw02dgKvf8AxjT9I6ogWCKXy4iTp/MQ/pNjcHkg7E8EH7Yv9CzgOXdY8syoq2DIPLTUO1n398YbxG8rn81oSBuqRMGrcdxycT4pZHK5Lb3KMkcSg1Hn2Nd4p8BNIC+Wn0NqDjdipJB/Xdi7Pvt/GPknVMhLltUEyaWu6Px3U8UcbnLdfeI2XmEZU2hB0sDtxWxBGxq9sLOt9WjzC1JpYxqdAI5IFAHvZ7n33xZikmqSIs8K3swztffDjpsB0+dSgEla5v329sPMzkIXjQRABDbIWUXwCyXVkiifkD3FY76N0okvGUYkE1pB9rJ2HHBHvgyZFGNmMWFylRnkUrOoQkltj86h39/fC2S9TWdRBIJ9/wCcaHqXTzFKCQyEcXe/2/bFN8nsZaLWLIA4o1Z+Pn/vjUZpq0ZnjcXTIRlaQEUSWqq5quPizWGsokMdDLhFoglu9b/yO38YYZLpkb5WORpI1dkkCIzVZDim4+T37L74WZvLKpIfNo18eWGZQfck1+/wTjLds0lSKTTExquoqou9N21m9/5OKEjemlWl7k8nE0Bb1Gth9RH+ceHKsz6QCb4//WGcC3uUdVe2DFh8m4P0sfsCf9se47aMUzfeLzH+Nke0mQtQD7hmAoBqPFbA+wF45z3XXljrMZlYUjIAy0C+pq4W/pCfcnGJwYX2fmx7zeSo9gg82VqPJJv4JxrOj+EYX1a/M2UEkMi0x3pb1A+mjvXzjMtk5BEJihEbOUD9iwAJA/Yj+/scRwRF2CrVsaFsFFn5YgD9zjs4yfDozjnCL70bNVF4FkfzGjnUwgetnNEEcB9N1VDfihhR1rw+2W9JljZWAOpTYcH277fI7Yp9R6dLBK0MyGORSAysQKvg3emqP1XXzjnP5CSBzHKoVwASA6NVixZRiNxRq+CMCjLz9gcoeC9zqPNhEKJtuacXbH5+NsO3VY4AonSS2OpAxNAqKGll2o3uD7YzWDHXBHFkaGHh2RFzKCyvmqUs16Wf6TvtQaucazxl1xPK8pCWZpC92aCAEBdN7MW3+aGMl0Hpf4qeOAOqNIdKFgxBY8A6QSPvi63hpiuaMUqSNlNRmSmUhVYqzpYplBG+4Ndsa0nFNpUbbpWZjEsLZvOMDKlrl9NqNYK6WNG9x2F7jGQzsmVXzPw8M9pq/MdiQK78e/Y4qeJ+nRQPAITIUlysU35larkDEj0gDahhfAkZjlLSFXXT5aBSQ5J9Vtfp0rv3vjGdCNPK2bk5jN/hndM1l/r0SG/UbAKgAAgEAtf/AE4wkqySzUWLuxqx3r2/YYaeIemRQx5N4jIfPg8x9ZBptbqQNIG3p2wlxyMNPASy6uf5Po3hvLiTJtASjTn6EbZrBsaDYF0x+RR5xe8P5eaJ9GlAVby21n1JHtpvjYMxr/Sw9tvlWPcZnh1xpjIdRolcUb/rEU2r87LAgHcqa2H2sXiPpXSPMjmMJKshUEA0PL3Dpwd+9mxxdb4weHPQOnRTR5wuZA8GWaaPSRpJVlUh7F/rFVXfHMeBQVBm6l5Hb+ew4HVI43R2iE0cbEGMqoILWFeiKKkEij9LD7YzfUZsqdRihlvf632H7AYp4MMUEhTm3yXPC8wMyxSSFEktCfvwD8YtvlHglK7EgenvsSN/vWFGDA4WwjOkMsz1eRTSMB7374MLcGBQivAHkk/EMH9/gYMTZPNvE4kjIV13U6Vaj7gMCL+eRjZg2aKkmSz2SVtTZRVnQaaAaElcwQdR1XrY8DYDnGKywt0H+of5GLmV65mI5Hljk0ySAh2CR7g8itFC+9AX3vFSHMMriRaDA6gdK0D7hSNOx4FUNsBw2T5hc+z5HMuEzEUjpk8w3Bp2Ay8p/pJ+hux2+DWn6UurqMuYVtWVEK6KuncqlsA62F01s1Ww5Gxy2czLSuzyEF2NsQqrZPJIUAWTuTW+LcPXMwkrzLMwkkFSMaOsGgQ6sCrDYcg+/OABx0vL5TMzmGKBg0sB8kyM61mlF0oWUjyn0kAMWIZuaFY7610uKGOOcZdBHJl0pC8vpzWoiRSfM1ekKzaSa3UfOM62fkMqylz5ilSrChpKkFdIAoAECgBXxjmfOyONLuzLraSif1vWpvudI/j5NgDfwD//AGWS/wDvp/nEnUetmF89FCgUzyypNISWZk81iUUbKinvsSfcYTdOz8kEglhbRIv0tpViPkagQD8jfn3OOM5mnldpJCC7G2IVVsk2SQoAJJO5qzgA3+WlV870rLSRQvFNksskmuNWYh4zw5GpSDuNJG+Mz0yJD07qFxoXifL6JCvrAeQqyhuwIUbD3OKh8RZnzY5vN/NiXTE4jjBRRsAtJVAce1mqs4gTq8wSWMMoSYgyqI4/UQSRfosUSSKrTe1YANlkshHmMx0WGUakbKElbrUVbMOFv/UygfucI8hWayOfkmEavAsUkTqippZ3KmP0gWpHCm6K374U5jq8z+VqkP5IAiKqqFANwFKKCADvV87844zfUpZVKu1qza2UKqhnP6mCKNTUTu1nc+5wAazqWRhljJgaNYRLBFNE8QjmyjFgpbXX5isQ9m+SL4xPFkY5OqZnIvGiZZBMq0igxCJGKy661arUElidWs3sRjH53q00oYSPqDMGf0qupgKBcqoLkDu18n3wS9XnYMGkJ1IEY0upkFUrSVrZdhsWI2HsMAD7NdU8nIdNljgyqyOJ/MYwI2vy5FUB9YPI5Ion3GGpjihzPUGgjVVbpXmmEi1jeQ5ZjHR7C70n+quNsK+o5x06b09EeI6Gmd1/KkZGaQGM02plJUk7V84Q5XrE8fmlJN5gRKWVXLg7kMXUkgncjvgAddSzarl+nZvyYDIzTrKoiQJKsTxaQyadNlXKlgAePbEvimJcu+YMaQmPMuj5ZjDGdMJQOTH6aXZ0Tb2Y874QJm5ZlhyxdBGrVGHCKqFyAWLhbAJosSTdWboYm8QSnXHCZRKMtGIlZTqQ0WY6DQtQzlQa3CDAArwYMGA6GDBgwAGDBgwAGDBgwAGDBgwAGDBgwAGJvwklqBHIS4tBpNv/ANO3q+4xe8LLEc5l/P0+UHt9RpTQJAa9qZgFN7UTeND03OK8/TUlkDvDLNm804IIDbSlNXGyQDVWwLV22Dgi8QZJMtJJlvLJkj0gylmBLgW9J9OjUdK7XSA2bxP0Ho5ly2Zmjj8+WFk/K9R0xsH1S6VIL0Qq1wLYm9sIZJmcl3+pyWb/AKmNn+5w46TFKiJmMrOEzCSMrKJFRwmlCrgMRqQnUG5HpFjABWmjGYkQZaKiYrkRSdIZdWtwXY6U0gNZNLZ3xXzOSkTQWXaS9DKVdXo0dLISpIOxANixfONrnetQSS55QYllzWTjRpFIEbZldLSKG+kLIRp1bKSLve8R+HOtQZOPJJmKdkzrZhwpD+TH5QjF6SRq1/maRZpBtZAIBlpug5hUZzE2lXCNpKsVduFdVYsjE7AMAb252xN1XJTtmWibLLDKiLriRdAUBFOttyFtSGZiQPVvWI+p9HeLWonglVyArRzo3nbmmKhiVrk+Zpok73jb5vPRnN9RVcxCj5rLQDLz+YhTVEkOuNnshdZUr6tvT9rAMTkvD88k0MISmnryyWXSyk1qDg6WA76STYrnbHZ8N5gzeSiB3N6Qrx2wW9wNfsLrkDDXpPUpEz2Q/F5hCkEwNB0ZYQXF20doLIBNE0BZrChnkyeaWVTGZI5fMXRIjg010ShIGodjvR4wAVR02QxNKFBjVtBbWlavYeqySNxQNjcWMVcP/GSQxzGPLsGiJM61wPPCsq1/pi0D+cIMB0MGDBgAMGDBgAMGDBgAMGDHcKgsAzaQTu1E0PsNzgA4wYcCbLFY1KkaR6quyxf1WQov8sCvYsRtyPf/AEehhUmrcKwviqBIurB3qq7b4zq9AEt49xoJczl5Xo6gGZiF/wBbKFB1dgCoIBoer4rFLq8caMoiAB5LWWFdjR7EU1EWLIIwKXhQCzFuHOBIyqIRIylHkLXaNyFXT6SRsTZsE8XhlPnsu5kUrSGQlNA0elR6Lod/UGuyNYPbaJPwpKhY2b6NZZmAAttbbHt6R/P3PNXoAnx5hlkjlrYy6qv0qL+kMp5sbldQ52O+JMzLAABFwZNTawxFIDoBF7g6msDffnsO6vQBVgw5zUmUayusMfcbAaqGy1ZCd9rIs2TWI8zPAqSeUW1vqG4OysyGt9tlDL86v4NXoAqwYdRzZUka9ZSlpQtUdADeoG2OsauaIJ74n1ZRQsiq1al03qJ1IdTbXRBGgfuR2JxzX6AZ7FnprxLKpnR5IhepEbQx2NU1Gt6P7YutJltz6i1tTHUb9Jokbb6wLHFOeaFQ9R8rT6E0sXNbn/lgDSSCTRJs/t847q9AKuczHmSM9BdRsKOFX9Kj4VaUfAGIcGDGgDBgwYADBgwYADBgwYADBgwYADBgwYADBgwYADBgwYADBgwYADBgwYADBgwYADBgwYADE2Xyckgdkjd1jXVIVUkIvuxA2HyfY+2IcbvwO0mUgGc8+M5SeYZfOQ8sqNqUO9D01ZIqtiOb2DhhMGHvjToC5LM+XFJ50LoskMu3rRvYj0tXGobHbjCLAdDBgwYADBgwYADBgwYADBgwYADBgwYADBgwYADBgwYADBgwYADBgwYADBgwYAO4IizBRVn3ND35vG+y/XDHmZZ0yOTWGXLiGTKiZAjb7OaFWCOCBt874+fY8rAcNhmc9M3TUyLwwEQyM6TGVCyiyxVRfezuDuNq74yGPKx7gAMGDBgOhgwYMABgwYMABgwYMABgwYMABgwYMABgwYMABgwYMABgwYMABgwYMABgwYMABgwYMABgwYMAH//Z"/>
          <p:cNvSpPr>
            <a:spLocks noChangeAspect="1" noChangeArrowheads="1"/>
          </p:cNvSpPr>
          <p:nvPr/>
        </p:nvSpPr>
        <p:spPr bwMode="auto">
          <a:xfrm>
            <a:off x="333640" y="-1638300"/>
            <a:ext cx="26416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descr="http://ecx.images-amazon.com/images/I/91c6eokoe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21052" y="1484783"/>
            <a:ext cx="3588399" cy="508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971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73205"/>
            <a:ext cx="8543925" cy="791571"/>
          </a:xfrm>
          <a:solidFill>
            <a:schemeClr val="accent6">
              <a:lumMod val="40000"/>
              <a:lumOff val="60000"/>
            </a:schemeClr>
          </a:solidFill>
        </p:spPr>
        <p:txBody>
          <a:bodyPr/>
          <a:lstStyle/>
          <a:p>
            <a:r>
              <a:rPr lang="en-GB" b="1" dirty="0" smtClean="0">
                <a:solidFill>
                  <a:schemeClr val="accent6">
                    <a:lumMod val="50000"/>
                  </a:schemeClr>
                </a:solidFill>
              </a:rPr>
              <a:t>Assemblage approach</a:t>
            </a:r>
            <a:endParaRPr lang="en-GB" b="1" dirty="0">
              <a:solidFill>
                <a:schemeClr val="accent6">
                  <a:lumMod val="50000"/>
                </a:schemeClr>
              </a:solidFill>
            </a:endParaRPr>
          </a:p>
        </p:txBody>
      </p:sp>
      <p:sp>
        <p:nvSpPr>
          <p:cNvPr id="3" name="Content Placeholder 2"/>
          <p:cNvSpPr>
            <a:spLocks noGrp="1"/>
          </p:cNvSpPr>
          <p:nvPr>
            <p:ph idx="1"/>
          </p:nvPr>
        </p:nvSpPr>
        <p:spPr/>
        <p:txBody>
          <a:bodyPr>
            <a:normAutofit/>
          </a:bodyPr>
          <a:lstStyle/>
          <a:p>
            <a:r>
              <a:rPr lang="en-GB" dirty="0" smtClean="0"/>
              <a:t>An assemblage comprises </a:t>
            </a:r>
            <a:r>
              <a:rPr lang="en-GB" i="1" dirty="0" smtClean="0"/>
              <a:t>material</a:t>
            </a:r>
            <a:r>
              <a:rPr lang="en-GB" dirty="0" smtClean="0"/>
              <a:t> and </a:t>
            </a:r>
            <a:r>
              <a:rPr lang="en-GB" i="1" dirty="0" smtClean="0"/>
              <a:t>expressive</a:t>
            </a:r>
            <a:r>
              <a:rPr lang="en-GB" dirty="0" smtClean="0"/>
              <a:t> components</a:t>
            </a:r>
          </a:p>
          <a:p>
            <a:r>
              <a:rPr lang="en-GB" dirty="0" smtClean="0"/>
              <a:t>An assemblage is stabilized and destabilized through processes of </a:t>
            </a:r>
            <a:r>
              <a:rPr lang="en-GB" i="1" dirty="0" err="1" smtClean="0"/>
              <a:t>territorialization</a:t>
            </a:r>
            <a:r>
              <a:rPr lang="en-GB" dirty="0" smtClean="0"/>
              <a:t> and </a:t>
            </a:r>
            <a:r>
              <a:rPr lang="en-GB" i="1" dirty="0" err="1" smtClean="0"/>
              <a:t>deterritorialization</a:t>
            </a:r>
            <a:endParaRPr lang="en-GB" i="1" dirty="0" smtClean="0"/>
          </a:p>
          <a:p>
            <a:r>
              <a:rPr lang="en-GB" dirty="0" smtClean="0"/>
              <a:t>An assemblage is given an identity through </a:t>
            </a:r>
            <a:r>
              <a:rPr lang="en-GB" i="1" dirty="0" smtClean="0"/>
              <a:t>coding</a:t>
            </a:r>
            <a:r>
              <a:rPr lang="en-GB" dirty="0" smtClean="0"/>
              <a:t> and </a:t>
            </a:r>
            <a:r>
              <a:rPr lang="en-GB" i="1" dirty="0" smtClean="0"/>
              <a:t>decoding</a:t>
            </a:r>
          </a:p>
          <a:p>
            <a:r>
              <a:rPr lang="en-GB" dirty="0" smtClean="0"/>
              <a:t>Assemblages are dynamic and constantly changing</a:t>
            </a:r>
          </a:p>
          <a:p>
            <a:r>
              <a:rPr lang="en-GB" dirty="0" smtClean="0"/>
              <a:t>Assemblages are characterized by ‘relations of exteriority’</a:t>
            </a:r>
          </a:p>
        </p:txBody>
      </p:sp>
    </p:spTree>
    <p:extLst>
      <p:ext uri="{BB962C8B-B14F-4D97-AF65-F5344CB8AC3E}">
        <p14:creationId xmlns:p14="http://schemas.microsoft.com/office/powerpoint/2010/main" val="4001084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59557"/>
            <a:ext cx="8543925" cy="805219"/>
          </a:xfrm>
          <a:solidFill>
            <a:schemeClr val="accent6">
              <a:lumMod val="40000"/>
              <a:lumOff val="60000"/>
            </a:schemeClr>
          </a:solidFill>
        </p:spPr>
        <p:txBody>
          <a:bodyPr/>
          <a:lstStyle/>
          <a:p>
            <a:r>
              <a:rPr lang="en-GB" b="1" dirty="0" smtClean="0">
                <a:solidFill>
                  <a:schemeClr val="accent6">
                    <a:lumMod val="50000"/>
                  </a:schemeClr>
                </a:solidFill>
              </a:rPr>
              <a:t>Assemblage approach</a:t>
            </a:r>
            <a:endParaRPr lang="en-GB" b="1" dirty="0">
              <a:solidFill>
                <a:schemeClr val="accent6">
                  <a:lumMod val="50000"/>
                </a:schemeClr>
              </a:solidFill>
            </a:endParaRPr>
          </a:p>
        </p:txBody>
      </p:sp>
      <p:sp>
        <p:nvSpPr>
          <p:cNvPr id="3" name="Content Placeholder 2"/>
          <p:cNvSpPr>
            <a:spLocks noGrp="1"/>
          </p:cNvSpPr>
          <p:nvPr>
            <p:ph idx="1"/>
          </p:nvPr>
        </p:nvSpPr>
        <p:spPr/>
        <p:txBody>
          <a:bodyPr>
            <a:normAutofit/>
          </a:bodyPr>
          <a:lstStyle/>
          <a:p>
            <a:r>
              <a:rPr lang="en-GB" sz="3000" dirty="0" smtClean="0"/>
              <a:t>Assemblages are characterised by ‘relations of exteriority’</a:t>
            </a:r>
          </a:p>
          <a:p>
            <a:r>
              <a:rPr lang="en-GB" sz="2600" dirty="0" smtClean="0"/>
              <a:t>“[The capacities of an assemblage] do depend on a component’s properties but cannot be reduced to them since they involve reference to the properties of other interacting entities” (De </a:t>
            </a:r>
            <a:r>
              <a:rPr lang="en-GB" sz="2600" dirty="0" err="1" smtClean="0"/>
              <a:t>Landa</a:t>
            </a:r>
            <a:r>
              <a:rPr lang="en-GB" sz="2600" dirty="0" smtClean="0"/>
              <a:t>, </a:t>
            </a:r>
            <a:r>
              <a:rPr lang="en-GB" sz="2600" i="1" dirty="0" smtClean="0"/>
              <a:t>ANPS</a:t>
            </a:r>
            <a:r>
              <a:rPr lang="en-GB" sz="2600" dirty="0" smtClean="0"/>
              <a:t>, p 11)</a:t>
            </a:r>
          </a:p>
          <a:p>
            <a:r>
              <a:rPr lang="en-GB" sz="2600" dirty="0"/>
              <a:t>“a component part of an assemblage may be detached from it an plugged into a different assemblage in which its interactions are different” (De </a:t>
            </a:r>
            <a:r>
              <a:rPr lang="en-GB" sz="2600" dirty="0" err="1"/>
              <a:t>Landa</a:t>
            </a:r>
            <a:r>
              <a:rPr lang="en-GB" sz="2600" dirty="0"/>
              <a:t>, </a:t>
            </a:r>
            <a:r>
              <a:rPr lang="en-GB" sz="2600" i="1" dirty="0"/>
              <a:t>ANPS</a:t>
            </a:r>
            <a:r>
              <a:rPr lang="en-GB" sz="2600" dirty="0"/>
              <a:t>, p 10)</a:t>
            </a:r>
          </a:p>
          <a:p>
            <a:endParaRPr lang="en-GB" sz="2600" dirty="0"/>
          </a:p>
        </p:txBody>
      </p:sp>
    </p:spTree>
    <p:extLst>
      <p:ext uri="{BB962C8B-B14F-4D97-AF65-F5344CB8AC3E}">
        <p14:creationId xmlns:p14="http://schemas.microsoft.com/office/powerpoint/2010/main" val="3579648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7" y="559558"/>
            <a:ext cx="8543925" cy="764276"/>
          </a:xfrm>
          <a:solidFill>
            <a:schemeClr val="accent6">
              <a:lumMod val="40000"/>
              <a:lumOff val="60000"/>
            </a:schemeClr>
          </a:solidFill>
        </p:spPr>
        <p:txBody>
          <a:bodyPr/>
          <a:lstStyle/>
          <a:p>
            <a:r>
              <a:rPr lang="en-GB" b="1" dirty="0" smtClean="0">
                <a:solidFill>
                  <a:schemeClr val="accent6">
                    <a:lumMod val="50000"/>
                  </a:schemeClr>
                </a:solidFill>
              </a:rPr>
              <a:t>Globalization and assemblage</a:t>
            </a:r>
            <a:endParaRPr lang="en-GB" b="1" dirty="0">
              <a:solidFill>
                <a:schemeClr val="accent6">
                  <a:lumMod val="50000"/>
                </a:schemeClr>
              </a:solidFill>
            </a:endParaRPr>
          </a:p>
        </p:txBody>
      </p:sp>
      <p:sp>
        <p:nvSpPr>
          <p:cNvPr id="3" name="Content Placeholder 2"/>
          <p:cNvSpPr>
            <a:spLocks noGrp="1"/>
          </p:cNvSpPr>
          <p:nvPr>
            <p:ph idx="1"/>
          </p:nvPr>
        </p:nvSpPr>
        <p:spPr/>
        <p:txBody>
          <a:bodyPr>
            <a:normAutofit lnSpcReduction="10000"/>
          </a:bodyPr>
          <a:lstStyle/>
          <a:p>
            <a:r>
              <a:rPr lang="en-GB" dirty="0" smtClean="0"/>
              <a:t>Globalization as assemblage (verb) or assembling (</a:t>
            </a:r>
            <a:r>
              <a:rPr lang="en-GB" i="1" dirty="0" err="1" smtClean="0"/>
              <a:t>agencement</a:t>
            </a:r>
            <a:r>
              <a:rPr lang="en-GB" dirty="0" smtClean="0"/>
              <a:t>)</a:t>
            </a:r>
          </a:p>
          <a:p>
            <a:endParaRPr lang="en-GB" dirty="0" smtClean="0"/>
          </a:p>
          <a:p>
            <a:r>
              <a:rPr lang="en-GB" dirty="0" smtClean="0"/>
              <a:t>Globalization as involving interactions between interconnecting assemblages (noun)</a:t>
            </a:r>
          </a:p>
          <a:p>
            <a:pPr lvl="1"/>
            <a:r>
              <a:rPr lang="en-GB" dirty="0" smtClean="0"/>
              <a:t>Global or </a:t>
            </a:r>
            <a:r>
              <a:rPr lang="en-GB" dirty="0" err="1" smtClean="0"/>
              <a:t>translocal</a:t>
            </a:r>
            <a:r>
              <a:rPr lang="en-GB" dirty="0" smtClean="0"/>
              <a:t> assemblages (</a:t>
            </a:r>
            <a:r>
              <a:rPr lang="en-GB" dirty="0" err="1" smtClean="0"/>
              <a:t>cf</a:t>
            </a:r>
            <a:r>
              <a:rPr lang="en-GB" dirty="0" smtClean="0"/>
              <a:t> Collier &amp; Ong 2006)</a:t>
            </a:r>
          </a:p>
          <a:p>
            <a:pPr lvl="1"/>
            <a:r>
              <a:rPr lang="en-GB" dirty="0" smtClean="0"/>
              <a:t>National assemblages</a:t>
            </a:r>
          </a:p>
          <a:p>
            <a:pPr lvl="1"/>
            <a:r>
              <a:rPr lang="en-GB" dirty="0" smtClean="0"/>
              <a:t>Local assemblages, characterized by relations of proximity</a:t>
            </a:r>
          </a:p>
          <a:p>
            <a:endParaRPr lang="en-GB" dirty="0"/>
          </a:p>
          <a:p>
            <a:r>
              <a:rPr lang="en-GB" dirty="0" smtClean="0"/>
              <a:t>Places as assemblages</a:t>
            </a:r>
            <a:endParaRPr lang="en-GB" dirty="0"/>
          </a:p>
        </p:txBody>
      </p:sp>
    </p:spTree>
    <p:extLst>
      <p:ext uri="{BB962C8B-B14F-4D97-AF65-F5344CB8AC3E}">
        <p14:creationId xmlns:p14="http://schemas.microsoft.com/office/powerpoint/2010/main" val="3939880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2043</Words>
  <Application>Microsoft Office PowerPoint</Application>
  <PresentationFormat>A4 Paper (210x297 mm)</PresentationFormat>
  <Paragraphs>199</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Global Economic Restructuring and Place Nambour in the global sugar assemblage</vt:lpstr>
      <vt:lpstr>PowerPoint Presentation</vt:lpstr>
      <vt:lpstr>Questions</vt:lpstr>
      <vt:lpstr>PowerPoint Presentation</vt:lpstr>
      <vt:lpstr>Assemblage approach</vt:lpstr>
      <vt:lpstr>Assemblage approach</vt:lpstr>
      <vt:lpstr>Assemblage approach</vt:lpstr>
      <vt:lpstr>Assemblage approach</vt:lpstr>
      <vt:lpstr>Globalization and assemblage</vt:lpstr>
      <vt:lpstr>Global sugar assemblage</vt:lpstr>
      <vt:lpstr>Global sugar assemblage</vt:lpstr>
      <vt:lpstr>PowerPoint Presentation</vt:lpstr>
      <vt:lpstr>Australian sugar assemblage</vt:lpstr>
      <vt:lpstr>PowerPoint Presentation</vt:lpstr>
      <vt:lpstr>Australian sugar assemblage</vt:lpstr>
      <vt:lpstr>Australian sugar assemblage</vt:lpstr>
      <vt:lpstr>Australian sugar assemblage</vt:lpstr>
      <vt:lpstr>Moreton Mill sugar assemblage</vt:lpstr>
      <vt:lpstr>Moreton Mill sugar assemblage</vt:lpstr>
      <vt:lpstr>Moreton Mill sugar assemblage</vt:lpstr>
      <vt:lpstr>Moreton Mill sugar assemblage</vt:lpstr>
      <vt:lpstr>Moreton Mill sugar assemblage</vt:lpstr>
      <vt:lpstr>PowerPoint Presentation</vt:lpstr>
      <vt:lpstr>PowerPoint Presentation</vt:lpstr>
      <vt:lpstr>Reassemblage</vt:lpstr>
      <vt:lpstr>Reassemblage</vt:lpstr>
      <vt:lpstr>Reassemblage</vt:lpstr>
      <vt:lpstr>Nambour as an assemblage</vt:lpstr>
      <vt:lpstr>PowerPoint Presentation</vt:lpstr>
      <vt:lpstr>PowerPoint Presentation</vt:lpstr>
      <vt:lpstr>Nambour as an assemblage</vt:lpstr>
      <vt:lpstr>PowerPoint Presentation</vt:lpstr>
      <vt:lpstr>PowerPoint Presentation</vt:lpstr>
      <vt:lpstr>PowerPoint Presentation</vt:lpstr>
      <vt:lpstr>Conclusions</vt:lpstr>
      <vt:lpstr>Conclusions</vt:lpstr>
    </vt:vector>
  </TitlesOfParts>
  <Company>UQ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Woods</dc:creator>
  <cp:lastModifiedBy>Michael Woods</cp:lastModifiedBy>
  <cp:revision>55</cp:revision>
  <dcterms:created xsi:type="dcterms:W3CDTF">2014-11-20T01:10:46Z</dcterms:created>
  <dcterms:modified xsi:type="dcterms:W3CDTF">2015-07-11T20:42:45Z</dcterms:modified>
</cp:coreProperties>
</file>