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29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ichael\Downloads\69cd94df-e0d9-4dc1-bb0b-96a906fa83e6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Imports</a:t>
            </a:r>
            <a:r>
              <a:rPr lang="en-GB" baseline="0"/>
              <a:t> of whole milk powder to China</a:t>
            </a:r>
            <a:endParaRPr lang="en-GB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areaChart>
        <c:grouping val="standard"/>
        <c:varyColors val="0"/>
        <c:ser>
          <c:idx val="0"/>
          <c:order val="0"/>
          <c:tx>
            <c:strRef>
              <c:f>'69cd94df-e0d9-4dc1-bb0b-96a906f'!$C$1</c:f>
              <c:strCache>
                <c:ptCount val="1"/>
                <c:pt idx="0">
                  <c:v>Total imports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'69cd94df-e0d9-4dc1-bb0b-96a906f'!$A$2:$A$25</c:f>
              <c:numCache>
                <c:formatCode>@</c:formatCode>
                <c:ptCount val="24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</c:numCache>
            </c:numRef>
          </c:cat>
          <c:val>
            <c:numRef>
              <c:f>'69cd94df-e0d9-4dc1-bb0b-96a906f'!$C$2:$C$25</c:f>
              <c:numCache>
                <c:formatCode>General</c:formatCode>
                <c:ptCount val="24"/>
                <c:pt idx="0">
                  <c:v>78143</c:v>
                </c:pt>
                <c:pt idx="1">
                  <c:v>92560</c:v>
                </c:pt>
                <c:pt idx="2">
                  <c:v>99139</c:v>
                </c:pt>
                <c:pt idx="3">
                  <c:v>102826</c:v>
                </c:pt>
                <c:pt idx="4">
                  <c:v>146174</c:v>
                </c:pt>
                <c:pt idx="5">
                  <c:v>126268</c:v>
                </c:pt>
                <c:pt idx="6">
                  <c:v>115603</c:v>
                </c:pt>
                <c:pt idx="7">
                  <c:v>125598</c:v>
                </c:pt>
                <c:pt idx="8">
                  <c:v>113560</c:v>
                </c:pt>
                <c:pt idx="9">
                  <c:v>131645</c:v>
                </c:pt>
                <c:pt idx="10">
                  <c:v>129892</c:v>
                </c:pt>
                <c:pt idx="11">
                  <c:v>106545</c:v>
                </c:pt>
                <c:pt idx="12">
                  <c:v>135718</c:v>
                </c:pt>
                <c:pt idx="13">
                  <c:v>139052</c:v>
                </c:pt>
                <c:pt idx="14">
                  <c:v>143062</c:v>
                </c:pt>
                <c:pt idx="15">
                  <c:v>117065</c:v>
                </c:pt>
                <c:pt idx="16">
                  <c:v>130138</c:v>
                </c:pt>
                <c:pt idx="17">
                  <c:v>123504</c:v>
                </c:pt>
                <c:pt idx="18">
                  <c:v>98137</c:v>
                </c:pt>
                <c:pt idx="19">
                  <c:v>239310</c:v>
                </c:pt>
                <c:pt idx="20">
                  <c:v>392958</c:v>
                </c:pt>
                <c:pt idx="21">
                  <c:v>406124</c:v>
                </c:pt>
                <c:pt idx="22">
                  <c:v>500189</c:v>
                </c:pt>
                <c:pt idx="23">
                  <c:v>724632</c:v>
                </c:pt>
              </c:numCache>
            </c:numRef>
          </c:val>
        </c:ser>
        <c:ser>
          <c:idx val="1"/>
          <c:order val="1"/>
          <c:tx>
            <c:strRef>
              <c:f>'69cd94df-e0d9-4dc1-bb0b-96a906f'!$D$1</c:f>
              <c:strCache>
                <c:ptCount val="1"/>
                <c:pt idx="0">
                  <c:v>Imports from New Zealand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numRef>
              <c:f>'69cd94df-e0d9-4dc1-bb0b-96a906f'!$A$2:$A$25</c:f>
              <c:numCache>
                <c:formatCode>@</c:formatCode>
                <c:ptCount val="24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</c:numCache>
            </c:numRef>
          </c:cat>
          <c:val>
            <c:numRef>
              <c:f>'69cd94df-e0d9-4dc1-bb0b-96a906f'!$D$2:$D$25</c:f>
              <c:numCache>
                <c:formatCode>General</c:formatCode>
                <c:ptCount val="24"/>
                <c:pt idx="0">
                  <c:v>1573</c:v>
                </c:pt>
                <c:pt idx="1">
                  <c:v>2572</c:v>
                </c:pt>
                <c:pt idx="2">
                  <c:v>1243</c:v>
                </c:pt>
                <c:pt idx="3">
                  <c:v>1300</c:v>
                </c:pt>
                <c:pt idx="4">
                  <c:v>11219</c:v>
                </c:pt>
                <c:pt idx="5">
                  <c:v>2018</c:v>
                </c:pt>
                <c:pt idx="6">
                  <c:v>268</c:v>
                </c:pt>
                <c:pt idx="7">
                  <c:v>10984</c:v>
                </c:pt>
                <c:pt idx="8">
                  <c:v>19962</c:v>
                </c:pt>
                <c:pt idx="9">
                  <c:v>29433</c:v>
                </c:pt>
                <c:pt idx="10">
                  <c:v>23521</c:v>
                </c:pt>
                <c:pt idx="11">
                  <c:v>29150</c:v>
                </c:pt>
                <c:pt idx="12">
                  <c:v>54836</c:v>
                </c:pt>
                <c:pt idx="13">
                  <c:v>77461</c:v>
                </c:pt>
                <c:pt idx="14">
                  <c:v>86010</c:v>
                </c:pt>
                <c:pt idx="15">
                  <c:v>64243</c:v>
                </c:pt>
                <c:pt idx="16">
                  <c:v>61542</c:v>
                </c:pt>
                <c:pt idx="17">
                  <c:v>51237</c:v>
                </c:pt>
                <c:pt idx="18">
                  <c:v>31839</c:v>
                </c:pt>
                <c:pt idx="19">
                  <c:v>171491</c:v>
                </c:pt>
                <c:pt idx="20">
                  <c:v>298943</c:v>
                </c:pt>
                <c:pt idx="21">
                  <c:v>219573</c:v>
                </c:pt>
                <c:pt idx="22">
                  <c:v>423435</c:v>
                </c:pt>
                <c:pt idx="23">
                  <c:v>622133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63150544"/>
        <c:axId val="263151720"/>
      </c:areaChart>
      <c:catAx>
        <c:axId val="263150544"/>
        <c:scaling>
          <c:orientation val="minMax"/>
        </c:scaling>
        <c:delete val="0"/>
        <c:axPos val="b"/>
        <c:numFmt formatCode="@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3151720"/>
        <c:crosses val="autoZero"/>
        <c:auto val="1"/>
        <c:lblAlgn val="ctr"/>
        <c:lblOffset val="100"/>
        <c:noMultiLvlLbl val="0"/>
      </c:catAx>
      <c:valAx>
        <c:axId val="2631517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Tonnes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315054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800" baseline="0"/>
              <a:t>Expansion of New Zealand Dairy Industry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Milk solids processed (Million Kgs)</c:v>
                </c:pt>
              </c:strCache>
            </c:strRef>
          </c:tx>
          <c:spPr>
            <a:ln w="539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Sheet1!$A$3:$A$37</c:f>
              <c:strCache>
                <c:ptCount val="35"/>
                <c:pt idx="0">
                  <c:v>1980/81</c:v>
                </c:pt>
                <c:pt idx="1">
                  <c:v>1981/82</c:v>
                </c:pt>
                <c:pt idx="2">
                  <c:v>1982/83</c:v>
                </c:pt>
                <c:pt idx="3">
                  <c:v>1983/84</c:v>
                </c:pt>
                <c:pt idx="4">
                  <c:v>1984/85</c:v>
                </c:pt>
                <c:pt idx="5">
                  <c:v>1985/86</c:v>
                </c:pt>
                <c:pt idx="6">
                  <c:v>1986/87</c:v>
                </c:pt>
                <c:pt idx="7">
                  <c:v>1987/88</c:v>
                </c:pt>
                <c:pt idx="8">
                  <c:v>1988/89</c:v>
                </c:pt>
                <c:pt idx="9">
                  <c:v>1989/90</c:v>
                </c:pt>
                <c:pt idx="10">
                  <c:v>1990/91</c:v>
                </c:pt>
                <c:pt idx="11">
                  <c:v>1991/92</c:v>
                </c:pt>
                <c:pt idx="12">
                  <c:v>1992/93</c:v>
                </c:pt>
                <c:pt idx="13">
                  <c:v>1993/94</c:v>
                </c:pt>
                <c:pt idx="14">
                  <c:v>1994/95</c:v>
                </c:pt>
                <c:pt idx="15">
                  <c:v>1995/96</c:v>
                </c:pt>
                <c:pt idx="16">
                  <c:v>1996/97</c:v>
                </c:pt>
                <c:pt idx="17">
                  <c:v>1997/98</c:v>
                </c:pt>
                <c:pt idx="18">
                  <c:v>1998/99</c:v>
                </c:pt>
                <c:pt idx="19">
                  <c:v>1999/2000</c:v>
                </c:pt>
                <c:pt idx="20">
                  <c:v>2000/01</c:v>
                </c:pt>
                <c:pt idx="21">
                  <c:v>2001/02</c:v>
                </c:pt>
                <c:pt idx="22">
                  <c:v>2002/03</c:v>
                </c:pt>
                <c:pt idx="23">
                  <c:v>2003/04</c:v>
                </c:pt>
                <c:pt idx="24">
                  <c:v>2004/05</c:v>
                </c:pt>
                <c:pt idx="25">
                  <c:v>2005/06</c:v>
                </c:pt>
                <c:pt idx="26">
                  <c:v>2006/07</c:v>
                </c:pt>
                <c:pt idx="27">
                  <c:v>2007/08</c:v>
                </c:pt>
                <c:pt idx="28">
                  <c:v>2008/09</c:v>
                </c:pt>
                <c:pt idx="29">
                  <c:v>2009/10</c:v>
                </c:pt>
                <c:pt idx="30">
                  <c:v>2010/11</c:v>
                </c:pt>
                <c:pt idx="31">
                  <c:v>2011/12</c:v>
                </c:pt>
                <c:pt idx="32">
                  <c:v>2012/13</c:v>
                </c:pt>
                <c:pt idx="33">
                  <c:v>2013/14</c:v>
                </c:pt>
                <c:pt idx="34">
                  <c:v>2014/15</c:v>
                </c:pt>
              </c:strCache>
            </c:strRef>
          </c:cat>
          <c:val>
            <c:numRef>
              <c:f>Sheet1!$B$3:$B$37</c:f>
              <c:numCache>
                <c:formatCode>General</c:formatCode>
                <c:ptCount val="35"/>
                <c:pt idx="0">
                  <c:v>491</c:v>
                </c:pt>
                <c:pt idx="1">
                  <c:v>491</c:v>
                </c:pt>
                <c:pt idx="2">
                  <c:v>505</c:v>
                </c:pt>
                <c:pt idx="3">
                  <c:v>564</c:v>
                </c:pt>
                <c:pt idx="4">
                  <c:v>578</c:v>
                </c:pt>
                <c:pt idx="5">
                  <c:v>609</c:v>
                </c:pt>
                <c:pt idx="6">
                  <c:v>524</c:v>
                </c:pt>
                <c:pt idx="7">
                  <c:v>579</c:v>
                </c:pt>
                <c:pt idx="8">
                  <c:v>541</c:v>
                </c:pt>
                <c:pt idx="9">
                  <c:v>572</c:v>
                </c:pt>
                <c:pt idx="10">
                  <c:v>599</c:v>
                </c:pt>
                <c:pt idx="11">
                  <c:v>637</c:v>
                </c:pt>
                <c:pt idx="12">
                  <c:v>651</c:v>
                </c:pt>
                <c:pt idx="13">
                  <c:v>736</c:v>
                </c:pt>
                <c:pt idx="14">
                  <c:v>733</c:v>
                </c:pt>
                <c:pt idx="15">
                  <c:v>788</c:v>
                </c:pt>
                <c:pt idx="16">
                  <c:v>880</c:v>
                </c:pt>
                <c:pt idx="17">
                  <c:v>891</c:v>
                </c:pt>
                <c:pt idx="18">
                  <c:v>880</c:v>
                </c:pt>
                <c:pt idx="19">
                  <c:v>981</c:v>
                </c:pt>
                <c:pt idx="20">
                  <c:v>1096</c:v>
                </c:pt>
                <c:pt idx="21">
                  <c:v>1152</c:v>
                </c:pt>
                <c:pt idx="22">
                  <c:v>1191</c:v>
                </c:pt>
                <c:pt idx="23">
                  <c:v>1254</c:v>
                </c:pt>
                <c:pt idx="24">
                  <c:v>1213</c:v>
                </c:pt>
                <c:pt idx="25">
                  <c:v>1267</c:v>
                </c:pt>
                <c:pt idx="26">
                  <c:v>1316</c:v>
                </c:pt>
                <c:pt idx="27">
                  <c:v>1270</c:v>
                </c:pt>
                <c:pt idx="28">
                  <c:v>1393</c:v>
                </c:pt>
                <c:pt idx="29">
                  <c:v>1438</c:v>
                </c:pt>
                <c:pt idx="30">
                  <c:v>1513</c:v>
                </c:pt>
                <c:pt idx="31">
                  <c:v>1685</c:v>
                </c:pt>
                <c:pt idx="32">
                  <c:v>1658</c:v>
                </c:pt>
                <c:pt idx="33">
                  <c:v>1825</c:v>
                </c:pt>
                <c:pt idx="34">
                  <c:v>1890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Sheet1!$C$2</c:f>
              <c:strCache>
                <c:ptCount val="1"/>
                <c:pt idx="0">
                  <c:v>Area of dairy farmland (thousand hectares)</c:v>
                </c:pt>
              </c:strCache>
            </c:strRef>
          </c:tx>
          <c:spPr>
            <a:ln w="508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Sheet1!$A$3:$A$37</c:f>
              <c:strCache>
                <c:ptCount val="35"/>
                <c:pt idx="0">
                  <c:v>1980/81</c:v>
                </c:pt>
                <c:pt idx="1">
                  <c:v>1981/82</c:v>
                </c:pt>
                <c:pt idx="2">
                  <c:v>1982/83</c:v>
                </c:pt>
                <c:pt idx="3">
                  <c:v>1983/84</c:v>
                </c:pt>
                <c:pt idx="4">
                  <c:v>1984/85</c:v>
                </c:pt>
                <c:pt idx="5">
                  <c:v>1985/86</c:v>
                </c:pt>
                <c:pt idx="6">
                  <c:v>1986/87</c:v>
                </c:pt>
                <c:pt idx="7">
                  <c:v>1987/88</c:v>
                </c:pt>
                <c:pt idx="8">
                  <c:v>1988/89</c:v>
                </c:pt>
                <c:pt idx="9">
                  <c:v>1989/90</c:v>
                </c:pt>
                <c:pt idx="10">
                  <c:v>1990/91</c:v>
                </c:pt>
                <c:pt idx="11">
                  <c:v>1991/92</c:v>
                </c:pt>
                <c:pt idx="12">
                  <c:v>1992/93</c:v>
                </c:pt>
                <c:pt idx="13">
                  <c:v>1993/94</c:v>
                </c:pt>
                <c:pt idx="14">
                  <c:v>1994/95</c:v>
                </c:pt>
                <c:pt idx="15">
                  <c:v>1995/96</c:v>
                </c:pt>
                <c:pt idx="16">
                  <c:v>1996/97</c:v>
                </c:pt>
                <c:pt idx="17">
                  <c:v>1997/98</c:v>
                </c:pt>
                <c:pt idx="18">
                  <c:v>1998/99</c:v>
                </c:pt>
                <c:pt idx="19">
                  <c:v>1999/2000</c:v>
                </c:pt>
                <c:pt idx="20">
                  <c:v>2000/01</c:v>
                </c:pt>
                <c:pt idx="21">
                  <c:v>2001/02</c:v>
                </c:pt>
                <c:pt idx="22">
                  <c:v>2002/03</c:v>
                </c:pt>
                <c:pt idx="23">
                  <c:v>2003/04</c:v>
                </c:pt>
                <c:pt idx="24">
                  <c:v>2004/05</c:v>
                </c:pt>
                <c:pt idx="25">
                  <c:v>2005/06</c:v>
                </c:pt>
                <c:pt idx="26">
                  <c:v>2006/07</c:v>
                </c:pt>
                <c:pt idx="27">
                  <c:v>2007/08</c:v>
                </c:pt>
                <c:pt idx="28">
                  <c:v>2008/09</c:v>
                </c:pt>
                <c:pt idx="29">
                  <c:v>2009/10</c:v>
                </c:pt>
                <c:pt idx="30">
                  <c:v>2010/11</c:v>
                </c:pt>
                <c:pt idx="31">
                  <c:v>2011/12</c:v>
                </c:pt>
                <c:pt idx="32">
                  <c:v>2012/13</c:v>
                </c:pt>
                <c:pt idx="33">
                  <c:v>2013/14</c:v>
                </c:pt>
                <c:pt idx="34">
                  <c:v>2014/15</c:v>
                </c:pt>
              </c:strCache>
            </c:strRef>
          </c:cat>
          <c:val>
            <c:numRef>
              <c:f>Sheet1!$C$3:$C$37</c:f>
              <c:numCache>
                <c:formatCode>General</c:formatCode>
                <c:ptCount val="35"/>
                <c:pt idx="12">
                  <c:v>1070</c:v>
                </c:pt>
                <c:pt idx="13">
                  <c:v>1223</c:v>
                </c:pt>
                <c:pt idx="14">
                  <c:v>1176</c:v>
                </c:pt>
                <c:pt idx="15">
                  <c:v>1208</c:v>
                </c:pt>
                <c:pt idx="16">
                  <c:v>1268</c:v>
                </c:pt>
                <c:pt idx="17">
                  <c:v>1277</c:v>
                </c:pt>
                <c:pt idx="18">
                  <c:v>1307</c:v>
                </c:pt>
                <c:pt idx="19">
                  <c:v>1293</c:v>
                </c:pt>
                <c:pt idx="20">
                  <c:v>1329</c:v>
                </c:pt>
                <c:pt idx="21">
                  <c:v>1405</c:v>
                </c:pt>
                <c:pt idx="22">
                  <c:v>1463</c:v>
                </c:pt>
                <c:pt idx="23">
                  <c:v>1421</c:v>
                </c:pt>
                <c:pt idx="24">
                  <c:v>1412</c:v>
                </c:pt>
                <c:pt idx="25">
                  <c:v>1399</c:v>
                </c:pt>
                <c:pt idx="26">
                  <c:v>1413</c:v>
                </c:pt>
                <c:pt idx="27">
                  <c:v>1437</c:v>
                </c:pt>
                <c:pt idx="28">
                  <c:v>1519</c:v>
                </c:pt>
                <c:pt idx="29">
                  <c:v>1563</c:v>
                </c:pt>
                <c:pt idx="30">
                  <c:v>1639</c:v>
                </c:pt>
                <c:pt idx="31">
                  <c:v>1639</c:v>
                </c:pt>
                <c:pt idx="32">
                  <c:v>1677</c:v>
                </c:pt>
                <c:pt idx="33">
                  <c:v>1716</c:v>
                </c:pt>
                <c:pt idx="34">
                  <c:v>1746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63148976"/>
        <c:axId val="263149760"/>
      </c:lineChart>
      <c:catAx>
        <c:axId val="263148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3149760"/>
        <c:crosses val="autoZero"/>
        <c:auto val="1"/>
        <c:lblAlgn val="ctr"/>
        <c:lblOffset val="100"/>
        <c:noMultiLvlLbl val="0"/>
      </c:catAx>
      <c:valAx>
        <c:axId val="263149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31489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2D03A-3D36-4457-9FE9-0F7254B7B9F3}" type="datetimeFigureOut">
              <a:rPr lang="en-GB" smtClean="0"/>
              <a:t>08/04/2017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51416-143F-4838-AB2F-B544D7F891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1915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2D03A-3D36-4457-9FE9-0F7254B7B9F3}" type="datetimeFigureOut">
              <a:rPr lang="en-GB" smtClean="0"/>
              <a:t>08/04/2017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51416-143F-4838-AB2F-B544D7F891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2808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2D03A-3D36-4457-9FE9-0F7254B7B9F3}" type="datetimeFigureOut">
              <a:rPr lang="en-GB" smtClean="0"/>
              <a:t>08/04/2017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51416-143F-4838-AB2F-B544D7F891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5935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2D03A-3D36-4457-9FE9-0F7254B7B9F3}" type="datetimeFigureOut">
              <a:rPr lang="en-GB" smtClean="0"/>
              <a:t>08/04/2017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51416-143F-4838-AB2F-B544D7F891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8310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2D03A-3D36-4457-9FE9-0F7254B7B9F3}" type="datetimeFigureOut">
              <a:rPr lang="en-GB" smtClean="0"/>
              <a:t>08/04/2017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51416-143F-4838-AB2F-B544D7F891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2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2D03A-3D36-4457-9FE9-0F7254B7B9F3}" type="datetimeFigureOut">
              <a:rPr lang="en-GB" smtClean="0"/>
              <a:t>08/04/2017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51416-143F-4838-AB2F-B544D7F891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8395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2D03A-3D36-4457-9FE9-0F7254B7B9F3}" type="datetimeFigureOut">
              <a:rPr lang="en-GB" smtClean="0"/>
              <a:t>08/04/2017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51416-143F-4838-AB2F-B544D7F891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6715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2D03A-3D36-4457-9FE9-0F7254B7B9F3}" type="datetimeFigureOut">
              <a:rPr lang="en-GB" smtClean="0"/>
              <a:t>08/04/2017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51416-143F-4838-AB2F-B544D7F891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660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2D03A-3D36-4457-9FE9-0F7254B7B9F3}" type="datetimeFigureOut">
              <a:rPr lang="en-GB" smtClean="0"/>
              <a:t>08/04/2017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51416-143F-4838-AB2F-B544D7F891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1452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2D03A-3D36-4457-9FE9-0F7254B7B9F3}" type="datetimeFigureOut">
              <a:rPr lang="en-GB" smtClean="0"/>
              <a:t>08/04/2017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51416-143F-4838-AB2F-B544D7F891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6104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2D03A-3D36-4457-9FE9-0F7254B7B9F3}" type="datetimeFigureOut">
              <a:rPr lang="en-GB" smtClean="0"/>
              <a:t>08/04/2017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51416-143F-4838-AB2F-B544D7F891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5333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A2D03A-3D36-4457-9FE9-0F7254B7B9F3}" type="datetimeFigureOut">
              <a:rPr lang="en-GB" smtClean="0"/>
              <a:t>08/04/2017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B51416-143F-4838-AB2F-B544D7F891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2974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aber.ac.uk/images/id-2007/emf/aber-uni-logo.emf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lobalruralproject.wordpress.com/" TargetMode="External"/><Relationship Id="rId2" Type="http://schemas.openxmlformats.org/officeDocument/2006/relationships/hyperlink" Target="mailto:m.woods@aber.ac.uk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globalruralproject.wordpress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1194" y="430438"/>
            <a:ext cx="8332791" cy="1470712"/>
          </a:xfrm>
        </p:spPr>
        <p:txBody>
          <a:bodyPr anchor="t">
            <a:normAutofit fontScale="90000"/>
          </a:bodyPr>
          <a:lstStyle/>
          <a:p>
            <a:r>
              <a:rPr lang="en-GB" sz="4800" b="1" dirty="0" smtClean="0"/>
              <a:t>Assembling Globalization and Reterritorializing Rural Infrastructure</a:t>
            </a:r>
            <a:r>
              <a:rPr lang="en-GB" sz="4000" b="1" dirty="0" smtClean="0"/>
              <a:t>: </a:t>
            </a:r>
            <a:r>
              <a:rPr lang="en-GB" sz="3600" b="1" dirty="0" smtClean="0"/>
              <a:t>China and the New Zealand Dairy Assemblage</a:t>
            </a:r>
            <a:endParaRPr lang="en-GB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53033" y="5477369"/>
            <a:ext cx="3237931" cy="1142100"/>
          </a:xfrm>
        </p:spPr>
        <p:txBody>
          <a:bodyPr>
            <a:normAutofit fontScale="62500" lnSpcReduction="20000"/>
          </a:bodyPr>
          <a:lstStyle/>
          <a:p>
            <a:r>
              <a:rPr lang="en-GB" sz="4400" b="1" dirty="0" smtClean="0"/>
              <a:t>Michael Woods</a:t>
            </a:r>
          </a:p>
          <a:p>
            <a:r>
              <a:rPr lang="en-GB" sz="3200" dirty="0" smtClean="0"/>
              <a:t>Aberystwyth University</a:t>
            </a:r>
          </a:p>
          <a:p>
            <a:r>
              <a:rPr lang="en-GB" sz="3200" dirty="0" smtClean="0"/>
              <a:t>m.woods@aber.ac.uk</a:t>
            </a:r>
          </a:p>
        </p:txBody>
      </p:sp>
      <p:pic>
        <p:nvPicPr>
          <p:cNvPr id="5" name="Picture 4" descr="Photo of Aberystwyth University Logo.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695" y="6233424"/>
            <a:ext cx="1872208" cy="38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4" descr="https://encrypted-tbn1.gstatic.com/images?q=tbn:ANd9GcQKao9gPMQm9W707LzESir-WHdZIVFxYRu9P7P49dzQH52SQmwV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9556" y="6008246"/>
            <a:ext cx="845717" cy="742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5504" y="6102596"/>
            <a:ext cx="1478997" cy="64769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bg1"/>
                </a:solidFill>
              </a:rPr>
              <a:t>Presentation slides available at: http://globalruralproject.wordpress.com</a:t>
            </a:r>
            <a:endParaRPr lang="en-GB" b="1" dirty="0">
              <a:solidFill>
                <a:schemeClr val="bg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62997" y="2141064"/>
            <a:ext cx="3618005" cy="3069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453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/>
              <a:t>Industrial Infrastructure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5553209" cy="4351338"/>
          </a:xfrm>
        </p:spPr>
        <p:txBody>
          <a:bodyPr/>
          <a:lstStyle/>
          <a:p>
            <a:r>
              <a:rPr lang="en-GB" dirty="0" smtClean="0"/>
              <a:t>NZ dairy industry historically territorialized around butter production</a:t>
            </a:r>
          </a:p>
          <a:p>
            <a:r>
              <a:rPr lang="en-GB" dirty="0" smtClean="0"/>
              <a:t>Reterritorialization around whole milk powder production for Asian markets</a:t>
            </a:r>
          </a:p>
          <a:p>
            <a:r>
              <a:rPr lang="en-GB" dirty="0" smtClean="0"/>
              <a:t>Construction of milk powder processing plants</a:t>
            </a:r>
          </a:p>
          <a:p>
            <a:r>
              <a:rPr lang="en-GB" dirty="0" smtClean="0"/>
              <a:t>Investment in R&amp;D infrastructure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655" y="4001294"/>
            <a:ext cx="2254252" cy="169068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349" y="1825626"/>
            <a:ext cx="2251558" cy="1574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8604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/>
              <a:t>Transport Infrastructure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5553209" cy="4351338"/>
          </a:xfrm>
        </p:spPr>
        <p:txBody>
          <a:bodyPr/>
          <a:lstStyle/>
          <a:p>
            <a:r>
              <a:rPr lang="en-GB" dirty="0" smtClean="0"/>
              <a:t>Serendipity and establishment of Royal Victoria Line shipping link to China</a:t>
            </a:r>
          </a:p>
          <a:p>
            <a:r>
              <a:rPr lang="en-GB" dirty="0" smtClean="0"/>
              <a:t>RVL merged into Maersk, handles &gt;90% of NZ dairy exports</a:t>
            </a:r>
            <a:endParaRPr lang="en-GB" dirty="0"/>
          </a:p>
          <a:p>
            <a:r>
              <a:rPr lang="en-GB" dirty="0" smtClean="0"/>
              <a:t>As a global transport assemblage, Maersk facilitates access to Chinese ports</a:t>
            </a:r>
          </a:p>
          <a:p>
            <a:r>
              <a:rPr lang="en-GB" dirty="0" smtClean="0"/>
              <a:t>Limitations of NZ port capacity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8265" y="1825625"/>
            <a:ext cx="2290763" cy="15416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8268" y="4056845"/>
            <a:ext cx="2290760" cy="152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1007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/>
              <a:t>Transport Infrastructure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96980"/>
            <a:ext cx="4896387" cy="4351338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Joint venture between Fonterra (dairy exporter), Silver Fern Farms, Maersk and Port of Tauranga in NZ$350m upgrade of port facilities</a:t>
            </a:r>
          </a:p>
          <a:p>
            <a:r>
              <a:rPr lang="en-GB" dirty="0" smtClean="0"/>
              <a:t>Deepening of shipping channels to handle larger ships</a:t>
            </a:r>
          </a:p>
          <a:p>
            <a:r>
              <a:rPr lang="en-GB" dirty="0" smtClean="0"/>
              <a:t>Upgrade in size of ships using port from 4500 </a:t>
            </a:r>
            <a:r>
              <a:rPr lang="en-GB" dirty="0" err="1" smtClean="0"/>
              <a:t>teu</a:t>
            </a:r>
            <a:r>
              <a:rPr lang="en-GB" dirty="0" smtClean="0"/>
              <a:t> vessels to 6500 </a:t>
            </a:r>
            <a:r>
              <a:rPr lang="en-GB" dirty="0" err="1" smtClean="0"/>
              <a:t>teu</a:t>
            </a:r>
            <a:r>
              <a:rPr lang="en-GB" dirty="0" smtClean="0"/>
              <a:t> and 9640 </a:t>
            </a:r>
            <a:r>
              <a:rPr lang="en-GB" dirty="0" err="1" smtClean="0"/>
              <a:t>teu</a:t>
            </a:r>
            <a:r>
              <a:rPr lang="en-GB" dirty="0" smtClean="0"/>
              <a:t> vessels</a:t>
            </a:r>
          </a:p>
          <a:p>
            <a:r>
              <a:rPr lang="en-GB" dirty="0" smtClean="0"/>
              <a:t>Tauranga now handles 97% of NZ dairy exports</a:t>
            </a:r>
          </a:p>
          <a:p>
            <a:endParaRPr lang="en-GB" dirty="0" smtClean="0"/>
          </a:p>
          <a:p>
            <a:endParaRPr lang="en-GB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242" y="1596980"/>
            <a:ext cx="3107243" cy="4417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194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/>
              <a:t>Dynamic Assemblages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4806235" cy="4351338"/>
          </a:xfrm>
        </p:spPr>
        <p:txBody>
          <a:bodyPr/>
          <a:lstStyle/>
          <a:p>
            <a:r>
              <a:rPr lang="en-GB" dirty="0" smtClean="0"/>
              <a:t>Constant reterritorializing as corporate components seek commercial advantages</a:t>
            </a:r>
          </a:p>
          <a:p>
            <a:r>
              <a:rPr lang="en-GB" dirty="0" smtClean="0"/>
              <a:t>Fonterra investing in processing plants in China and enrolling Chinese suppliers</a:t>
            </a:r>
          </a:p>
          <a:p>
            <a:r>
              <a:rPr lang="en-GB" dirty="0" smtClean="0"/>
              <a:t>Chinese dairy companies buying and building processing plants in NZ and enrolling NZ farmers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1183" y="1992190"/>
            <a:ext cx="2434167" cy="18256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81182" y="3817815"/>
            <a:ext cx="24341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Yashily</a:t>
            </a:r>
            <a:r>
              <a:rPr lang="en-GB" dirty="0" smtClean="0"/>
              <a:t> plant at </a:t>
            </a:r>
            <a:r>
              <a:rPr lang="en-GB" dirty="0" err="1" smtClean="0"/>
              <a:t>Pokeno</a:t>
            </a:r>
            <a:r>
              <a:rPr lang="en-GB" dirty="0"/>
              <a:t>,</a:t>
            </a:r>
            <a:r>
              <a:rPr lang="en-GB" dirty="0" smtClean="0"/>
              <a:t> NZ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79502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94" y="176891"/>
            <a:ext cx="8418749" cy="631406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0694" y="4726547"/>
            <a:ext cx="276895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schemeClr val="bg1"/>
                </a:solidFill>
              </a:rPr>
              <a:t>Chinese consumers detaching from milk powder assemblage and attaching to liquid milk assemblage</a:t>
            </a:r>
            <a:endParaRPr lang="en-GB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6702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b="1" dirty="0" smtClean="0"/>
              <a:t>Dynamic Assemblages</a:t>
            </a:r>
            <a:endParaRPr lang="en-GB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51824"/>
            <a:ext cx="7886700" cy="1081348"/>
          </a:xfrm>
        </p:spPr>
        <p:txBody>
          <a:bodyPr/>
          <a:lstStyle/>
          <a:p>
            <a:r>
              <a:rPr lang="en-GB" dirty="0" smtClean="0"/>
              <a:t>Global assembling of Chinese dairying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7862" y="2213559"/>
            <a:ext cx="4203512" cy="218462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49" y="4565625"/>
            <a:ext cx="3844141" cy="21627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956" y="2376184"/>
            <a:ext cx="4132943" cy="241284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729956" y="4926842"/>
            <a:ext cx="41329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Clover from California for fodder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Cattle from breeders in South Africa and Uruguay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Capital from New York-based investment company Kohlberg Kravis Roberts &amp; Co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2610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283" y="203564"/>
            <a:ext cx="5738289" cy="402070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80572" y="2304369"/>
            <a:ext cx="22948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Source: </a:t>
            </a:r>
            <a:r>
              <a:rPr lang="en-GB" sz="1600" i="1" dirty="0" smtClean="0"/>
              <a:t>Situation and Outlook for Primary Industries, December 2015 Update</a:t>
            </a:r>
            <a:endParaRPr lang="en-GB" sz="1600" i="1" dirty="0"/>
          </a:p>
        </p:txBody>
      </p:sp>
      <p:pic>
        <p:nvPicPr>
          <p:cNvPr id="1026" name="Picture 2" descr="https://assets.bwbx.io/images/users/iqjWHBFdfxIU/iqSvToaINXS0/v3/800x-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8056" y="4067190"/>
            <a:ext cx="4785753" cy="258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29152" y="5359343"/>
            <a:ext cx="22948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Source: Bloomberg.com, 26 Oct 2016</a:t>
            </a:r>
            <a:endParaRPr lang="en-GB" sz="1600" i="1" dirty="0"/>
          </a:p>
        </p:txBody>
      </p:sp>
    </p:spTree>
    <p:extLst>
      <p:ext uri="{BB962C8B-B14F-4D97-AF65-F5344CB8AC3E}">
        <p14:creationId xmlns:p14="http://schemas.microsoft.com/office/powerpoint/2010/main" val="3403996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b="1" dirty="0" smtClean="0"/>
              <a:t>Dynamic Assemblages</a:t>
            </a:r>
            <a:endParaRPr lang="en-GB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3970646" cy="1081348"/>
          </a:xfrm>
        </p:spPr>
        <p:txBody>
          <a:bodyPr/>
          <a:lstStyle/>
          <a:p>
            <a:r>
              <a:rPr lang="en-GB" dirty="0" smtClean="0"/>
              <a:t>Reterritorializing around liquid milk infrastructure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24" y="3041909"/>
            <a:ext cx="2521140" cy="35611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13973" y="5412203"/>
            <a:ext cx="2429301" cy="133876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172501" y="5527343"/>
            <a:ext cx="36273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Fonterra’s new UHT plant supplying China, Hong Kong, Malaysia, Taiwan and Guatemala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50100" y="1072741"/>
            <a:ext cx="4285397" cy="321404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97960" y="3039411"/>
            <a:ext cx="2087814" cy="2409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031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-333372" y="1432686"/>
            <a:ext cx="5321857" cy="395543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7047" y="749474"/>
            <a:ext cx="4527713" cy="19356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233693"/>
            <a:ext cx="4364170" cy="1634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1925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083022" y="6267319"/>
            <a:ext cx="1764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Source: </a:t>
            </a:r>
            <a:r>
              <a:rPr lang="en-GB" dirty="0" err="1" smtClean="0"/>
              <a:t>DairyNZ</a:t>
            </a:r>
            <a:endParaRPr lang="en-GB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2308843"/>
              </p:ext>
            </p:extLst>
          </p:nvPr>
        </p:nvGraphicFramePr>
        <p:xfrm>
          <a:off x="807386" y="1701165"/>
          <a:ext cx="7529228" cy="494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3200" b="1" dirty="0" smtClean="0"/>
              <a:t>Big infrastructure and little infrastructure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63671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3200" b="1" dirty="0" smtClean="0"/>
              <a:t>Globalization 2.0 and the Global Countryside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5463057" cy="4351338"/>
          </a:xfrm>
        </p:spPr>
        <p:txBody>
          <a:bodyPr/>
          <a:lstStyle/>
          <a:p>
            <a:r>
              <a:rPr lang="en-GB" dirty="0" smtClean="0"/>
              <a:t>Re-centring and de-centring globalization</a:t>
            </a:r>
          </a:p>
          <a:p>
            <a:r>
              <a:rPr lang="en-GB" dirty="0" smtClean="0"/>
              <a:t>Infrastructure within and </a:t>
            </a:r>
            <a:r>
              <a:rPr lang="en-GB" i="1" dirty="0" smtClean="0"/>
              <a:t>beyond</a:t>
            </a:r>
            <a:r>
              <a:rPr lang="en-GB" dirty="0" smtClean="0"/>
              <a:t> the global city</a:t>
            </a:r>
          </a:p>
          <a:p>
            <a:r>
              <a:rPr lang="en-GB" dirty="0" smtClean="0"/>
              <a:t>Rural resources and rural infrastructure</a:t>
            </a:r>
          </a:p>
          <a:p>
            <a:r>
              <a:rPr lang="en-GB" dirty="0" smtClean="0"/>
              <a:t>Globalization reproduced through rural spaces</a:t>
            </a:r>
          </a:p>
          <a:p>
            <a:r>
              <a:rPr lang="en-GB" dirty="0" smtClean="0"/>
              <a:t>The ‘global countryside’?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3930" y="1484627"/>
            <a:ext cx="1833093" cy="13748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3930" y="2859447"/>
            <a:ext cx="1833093" cy="13748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3929" y="4234267"/>
            <a:ext cx="1833093" cy="13748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0913" y="5609088"/>
            <a:ext cx="1836109" cy="1055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2114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/>
              <a:t>Irrigation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3943350" cy="4351338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Dairy farms consume average of 83,000 litres of water per day compared with 14,000 litres for beef or sheep farms</a:t>
            </a:r>
          </a:p>
          <a:p>
            <a:r>
              <a:rPr lang="en-GB" dirty="0" smtClean="0"/>
              <a:t>On-farm irrigation systems</a:t>
            </a:r>
          </a:p>
          <a:p>
            <a:r>
              <a:rPr lang="en-GB" dirty="0" smtClean="0"/>
              <a:t>Local irrigation infrastructure (dams, reservoirs, canals)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908" y="1825626"/>
            <a:ext cx="3054876" cy="2291156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5382177" y="4378817"/>
            <a:ext cx="3040607" cy="1979122"/>
            <a:chOff x="5000624" y="3957640"/>
            <a:chExt cx="3426146" cy="222885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88" t="13750" r="6673" b="13125"/>
            <a:stretch/>
          </p:blipFill>
          <p:spPr>
            <a:xfrm>
              <a:off x="5000624" y="3957640"/>
              <a:ext cx="3426146" cy="2228850"/>
            </a:xfrm>
            <a:prstGeom prst="rect">
              <a:avLst/>
            </a:prstGeom>
          </p:spPr>
        </p:pic>
        <p:cxnSp>
          <p:nvCxnSpPr>
            <p:cNvPr id="7" name="Straight Connector 6"/>
            <p:cNvCxnSpPr/>
            <p:nvPr/>
          </p:nvCxnSpPr>
          <p:spPr>
            <a:xfrm flipV="1">
              <a:off x="6420217" y="4589501"/>
              <a:ext cx="1145605" cy="1411441"/>
            </a:xfrm>
            <a:prstGeom prst="line">
              <a:avLst/>
            </a:prstGeom>
            <a:ln w="3175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V="1">
              <a:off x="5577578" y="4589501"/>
              <a:ext cx="1988244" cy="162527"/>
            </a:xfrm>
            <a:prstGeom prst="line">
              <a:avLst/>
            </a:prstGeom>
            <a:ln w="3175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5577578" y="4752028"/>
              <a:ext cx="590702" cy="1038604"/>
            </a:xfrm>
            <a:prstGeom prst="line">
              <a:avLst/>
            </a:prstGeom>
            <a:ln w="349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6168280" y="5790632"/>
              <a:ext cx="251937" cy="210310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2770" y="5972375"/>
            <a:ext cx="1469210" cy="400032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8975541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/>
              <a:t>Electricity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4480062" cy="4351338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Conversion to dairy increases a </a:t>
            </a:r>
            <a:r>
              <a:rPr lang="en-GB" dirty="0" smtClean="0"/>
              <a:t>farm’s </a:t>
            </a:r>
            <a:r>
              <a:rPr lang="en-GB" dirty="0" smtClean="0"/>
              <a:t>electricity demand by factor of 30 or 40</a:t>
            </a:r>
          </a:p>
          <a:p>
            <a:r>
              <a:rPr lang="en-GB" dirty="0" smtClean="0"/>
              <a:t>Large dairy farm uses 1 megawatt of electricity = town of 1000 people</a:t>
            </a:r>
          </a:p>
          <a:p>
            <a:r>
              <a:rPr lang="en-GB" dirty="0" smtClean="0"/>
              <a:t>Upgrading of local electricity infrastructure</a:t>
            </a:r>
          </a:p>
          <a:p>
            <a:r>
              <a:rPr lang="en-GB" dirty="0" smtClean="0"/>
              <a:t>In some districts 20% expansion of electricity supply infrastructure in 1 year</a:t>
            </a:r>
            <a:endParaRPr lang="en-GB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006" y="1825625"/>
            <a:ext cx="2859109" cy="214433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006" y="4262908"/>
            <a:ext cx="2756079" cy="2067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528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/>
              <a:t>Roads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4480062" cy="4351338"/>
          </a:xfrm>
        </p:spPr>
        <p:txBody>
          <a:bodyPr>
            <a:normAutofit/>
          </a:bodyPr>
          <a:lstStyle/>
          <a:p>
            <a:r>
              <a:rPr lang="en-GB" dirty="0" smtClean="0"/>
              <a:t>Construction traffic for dairy conversions</a:t>
            </a:r>
          </a:p>
          <a:p>
            <a:r>
              <a:rPr lang="en-GB" dirty="0" smtClean="0"/>
              <a:t>Increased tanker traffic</a:t>
            </a:r>
          </a:p>
          <a:p>
            <a:r>
              <a:rPr lang="en-GB" dirty="0" smtClean="0"/>
              <a:t>Increased traffic volumes on rural roads</a:t>
            </a:r>
            <a:endParaRPr lang="en-GB" dirty="0"/>
          </a:p>
          <a:p>
            <a:r>
              <a:rPr lang="en-GB" dirty="0" smtClean="0"/>
              <a:t>Concerns about impact on fabric of rural roads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5661" y="1825625"/>
            <a:ext cx="2900966" cy="19339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5661" y="4001293"/>
            <a:ext cx="2872349" cy="1613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0878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/>
              <a:t>Soft Infrastructure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4999418" cy="4351338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Professional services, e.g. veterinary surgeons</a:t>
            </a:r>
          </a:p>
          <a:p>
            <a:endParaRPr lang="en-GB" dirty="0"/>
          </a:p>
          <a:p>
            <a:r>
              <a:rPr lang="en-GB" dirty="0" smtClean="0"/>
              <a:t>Filipino and Indonesian migrant workers and Chinese managers</a:t>
            </a:r>
          </a:p>
          <a:p>
            <a:pPr lvl="1"/>
            <a:r>
              <a:rPr lang="en-GB" dirty="0" smtClean="0"/>
              <a:t>Connective infrastructure of flights to Philippines, Indonesia </a:t>
            </a:r>
            <a:r>
              <a:rPr lang="en-GB" dirty="0" err="1" smtClean="0"/>
              <a:t>etc</a:t>
            </a:r>
            <a:endParaRPr lang="en-GB" dirty="0" smtClean="0"/>
          </a:p>
          <a:p>
            <a:pPr lvl="1"/>
            <a:r>
              <a:rPr lang="en-GB" dirty="0" smtClean="0"/>
              <a:t>Bolstering threatened rural infrastructure such as schools, stores, churches</a:t>
            </a:r>
          </a:p>
          <a:p>
            <a:pPr lvl="1"/>
            <a:r>
              <a:rPr lang="en-GB" dirty="0" smtClean="0"/>
              <a:t>Demand for new soft infrastructure, e.g. English language classes, bilingual signage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8128" y="1825625"/>
            <a:ext cx="2829698" cy="183751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17943" y="4129338"/>
            <a:ext cx="2650067" cy="198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8425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/>
              <a:t>Rural Place-Assemblages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4600173" cy="4351338"/>
          </a:xfrm>
        </p:spPr>
        <p:txBody>
          <a:bodyPr/>
          <a:lstStyle/>
          <a:p>
            <a:r>
              <a:rPr lang="en-GB" dirty="0" smtClean="0"/>
              <a:t>Infrastructural developments for dairying are changing the composition of rural places as assemblages</a:t>
            </a:r>
          </a:p>
          <a:p>
            <a:r>
              <a:rPr lang="en-GB" dirty="0" smtClean="0"/>
              <a:t>New </a:t>
            </a:r>
            <a:r>
              <a:rPr lang="en-GB" dirty="0" err="1" smtClean="0"/>
              <a:t>connectivities</a:t>
            </a:r>
            <a:endParaRPr lang="en-GB" dirty="0" smtClean="0"/>
          </a:p>
          <a:p>
            <a:r>
              <a:rPr lang="en-GB" dirty="0" smtClean="0"/>
              <a:t>Changing material and expressive roles of components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8482" y="1690689"/>
            <a:ext cx="2641270" cy="380583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45907" y="5496519"/>
            <a:ext cx="2095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Mackenzie Basin, South Island, NZ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44344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/>
              <a:t>Conclusions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Globalization 2.0 expands beyond the city</a:t>
            </a:r>
          </a:p>
          <a:p>
            <a:r>
              <a:rPr lang="en-GB" dirty="0" smtClean="0"/>
              <a:t>Rural infrastructure facilitating </a:t>
            </a:r>
            <a:r>
              <a:rPr lang="en-GB" dirty="0" err="1" smtClean="0"/>
              <a:t>connectivities</a:t>
            </a:r>
            <a:r>
              <a:rPr lang="en-GB" dirty="0" smtClean="0"/>
              <a:t> and </a:t>
            </a:r>
            <a:r>
              <a:rPr lang="en-GB" dirty="0" err="1" smtClean="0"/>
              <a:t>mobilities</a:t>
            </a:r>
            <a:r>
              <a:rPr lang="en-GB" dirty="0" smtClean="0"/>
              <a:t> of people, food and resources</a:t>
            </a:r>
          </a:p>
          <a:p>
            <a:r>
              <a:rPr lang="en-GB" dirty="0" smtClean="0"/>
              <a:t>‘Big’ and ‘small’ infrastructure</a:t>
            </a:r>
          </a:p>
          <a:p>
            <a:r>
              <a:rPr lang="en-GB" dirty="0" smtClean="0"/>
              <a:t>Assemblage approach highlights material roles of infrastructure and distribution of agency</a:t>
            </a:r>
          </a:p>
          <a:p>
            <a:r>
              <a:rPr lang="en-GB" dirty="0" smtClean="0"/>
              <a:t>Also the dynamism of assemblages</a:t>
            </a:r>
          </a:p>
          <a:p>
            <a:r>
              <a:rPr lang="en-GB" dirty="0" smtClean="0"/>
              <a:t>Impacts of macro-scale global patterns on local places, and reproduction of globalization through locally-embedded infrastructure and practices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605174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1299" y="4724400"/>
            <a:ext cx="850691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/>
              <a:t>Michael Woods</a:t>
            </a:r>
          </a:p>
          <a:p>
            <a:pPr algn="ctr"/>
            <a:r>
              <a:rPr lang="en-GB" sz="2400" dirty="0" smtClean="0">
                <a:hlinkClick r:id="rId2"/>
              </a:rPr>
              <a:t>m.woods@aber.ac.uk</a:t>
            </a:r>
            <a:endParaRPr lang="en-GB" sz="2400" dirty="0" smtClean="0"/>
          </a:p>
          <a:p>
            <a:pPr algn="ctr"/>
            <a:r>
              <a:rPr lang="en-GB" sz="2400" dirty="0" smtClean="0"/>
              <a:t>Twitter: @</a:t>
            </a:r>
            <a:r>
              <a:rPr lang="en-GB" sz="2400" dirty="0" err="1" smtClean="0"/>
              <a:t>globalrural</a:t>
            </a:r>
            <a:endParaRPr lang="en-GB" sz="2400" dirty="0" smtClean="0"/>
          </a:p>
          <a:p>
            <a:pPr algn="ctr"/>
            <a:r>
              <a:rPr lang="en-GB" sz="2400" dirty="0" smtClean="0"/>
              <a:t>Presentation slides available at: </a:t>
            </a:r>
            <a:r>
              <a:rPr lang="en-GB" sz="2400" dirty="0" smtClean="0">
                <a:hlinkClick r:id="rId3"/>
              </a:rPr>
              <a:t>www.globalruralproject.wordpress.com</a:t>
            </a:r>
            <a:endParaRPr lang="en-GB" sz="2400" dirty="0" smtClean="0"/>
          </a:p>
          <a:p>
            <a:pPr algn="ctr"/>
            <a:endParaRPr lang="en-GB"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641" y="614149"/>
            <a:ext cx="4858603" cy="364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745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77"/>
          <a:stretch/>
        </p:blipFill>
        <p:spPr>
          <a:xfrm>
            <a:off x="0" y="0"/>
            <a:ext cx="5022759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3429000" y="1133341"/>
            <a:ext cx="6858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862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/>
              <a:t>Assemblage and Globalization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49" y="2150771"/>
            <a:ext cx="8116105" cy="402619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 smtClean="0"/>
              <a:t>Following De </a:t>
            </a:r>
            <a:r>
              <a:rPr lang="en-GB" dirty="0" err="1" smtClean="0"/>
              <a:t>Landa’s</a:t>
            </a:r>
            <a:r>
              <a:rPr lang="en-GB" dirty="0" smtClean="0"/>
              <a:t> (2005, 2016) characterisation of assemblages as:</a:t>
            </a:r>
          </a:p>
          <a:p>
            <a:r>
              <a:rPr lang="en-GB" dirty="0" smtClean="0"/>
              <a:t>Consisting of heterogeneous components with material and expressive roles</a:t>
            </a:r>
          </a:p>
          <a:p>
            <a:r>
              <a:rPr lang="en-GB" dirty="0" smtClean="0"/>
              <a:t>Given shape by </a:t>
            </a:r>
            <a:r>
              <a:rPr lang="en-GB" dirty="0" err="1" smtClean="0"/>
              <a:t>territorialization</a:t>
            </a:r>
            <a:r>
              <a:rPr lang="en-GB" dirty="0" smtClean="0"/>
              <a:t>, </a:t>
            </a:r>
            <a:r>
              <a:rPr lang="en-GB" dirty="0" err="1" smtClean="0"/>
              <a:t>deterritorialization</a:t>
            </a:r>
            <a:r>
              <a:rPr lang="en-GB" dirty="0" smtClean="0"/>
              <a:t> and reterritorialization (spatial and non-spatial)</a:t>
            </a:r>
          </a:p>
          <a:p>
            <a:r>
              <a:rPr lang="en-GB" dirty="0" smtClean="0"/>
              <a:t>Given meaning by coding, decoding &amp; recoding</a:t>
            </a:r>
          </a:p>
          <a:p>
            <a:r>
              <a:rPr lang="en-GB" dirty="0" smtClean="0"/>
              <a:t>Defined by the exteriority of their relations</a:t>
            </a:r>
          </a:p>
          <a:p>
            <a:r>
              <a:rPr lang="en-GB" dirty="0" smtClean="0"/>
              <a:t>Tending towards internal homogeneity</a:t>
            </a:r>
          </a:p>
          <a:p>
            <a:r>
              <a:rPr lang="en-GB" dirty="0" smtClean="0"/>
              <a:t>Dynamic and always in a state of becoming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15155" y="1336746"/>
            <a:ext cx="7907628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Previous AAG paper on ‘Assemblage, Place and Globalization’, available at </a:t>
            </a:r>
            <a:r>
              <a:rPr lang="en-GB" sz="2000" dirty="0" smtClean="0">
                <a:hlinkClick r:id="rId2"/>
              </a:rPr>
              <a:t>http://globalruralproject.wordpress.com</a:t>
            </a: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176367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/>
              <a:t>Assemblage and Globalization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smtClean="0"/>
              <a:t>Globalization as the re-assembling (reterritorialization and recoding) of components to form global assemblages</a:t>
            </a:r>
          </a:p>
          <a:p>
            <a:endParaRPr lang="en-GB" dirty="0"/>
          </a:p>
          <a:p>
            <a:pPr marL="514350" indent="-514350">
              <a:buFont typeface="+mj-lt"/>
              <a:buAutoNum type="arabicPeriod"/>
            </a:pPr>
            <a:r>
              <a:rPr lang="en-GB" dirty="0" err="1" smtClean="0"/>
              <a:t>Globalizaton</a:t>
            </a:r>
            <a:r>
              <a:rPr lang="en-GB" dirty="0" smtClean="0"/>
              <a:t> involves re-arranging components within assemblages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Globalization occurs through recurrent interactions between assemblages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Globalization is also articulated in the </a:t>
            </a:r>
            <a:r>
              <a:rPr lang="en-GB" dirty="0" err="1" smtClean="0"/>
              <a:t>deterritorialization</a:t>
            </a:r>
            <a:r>
              <a:rPr lang="en-GB" dirty="0" smtClean="0"/>
              <a:t> of assemblages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Globalization proceeds through cycles of coding, decoding and recoding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Globalization as standardization results from tendencies towards the internal homogeneity of assemblages</a:t>
            </a:r>
          </a:p>
        </p:txBody>
      </p:sp>
    </p:spTree>
    <p:extLst>
      <p:ext uri="{BB962C8B-B14F-4D97-AF65-F5344CB8AC3E}">
        <p14:creationId xmlns:p14="http://schemas.microsoft.com/office/powerpoint/2010/main" val="1674093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/>
              <a:t>Assemblage and Infrastructure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Infrastructure facilitates </a:t>
            </a:r>
            <a:r>
              <a:rPr lang="en-GB" dirty="0" err="1" smtClean="0"/>
              <a:t>connectivities</a:t>
            </a:r>
            <a:r>
              <a:rPr lang="en-GB" dirty="0" smtClean="0"/>
              <a:t> within and between assemblages</a:t>
            </a:r>
          </a:p>
          <a:p>
            <a:r>
              <a:rPr lang="en-GB" dirty="0" smtClean="0"/>
              <a:t>Infrastructure can be enabling and prescribing</a:t>
            </a:r>
          </a:p>
          <a:p>
            <a:endParaRPr lang="en-GB" dirty="0"/>
          </a:p>
          <a:p>
            <a:r>
              <a:rPr lang="en-GB" dirty="0" smtClean="0"/>
              <a:t>De </a:t>
            </a:r>
            <a:r>
              <a:rPr lang="en-GB" dirty="0" err="1" smtClean="0"/>
              <a:t>Landa</a:t>
            </a:r>
            <a:r>
              <a:rPr lang="en-GB" dirty="0" smtClean="0"/>
              <a:t> (2005) example of suburban railways</a:t>
            </a:r>
          </a:p>
          <a:p>
            <a:r>
              <a:rPr lang="en-GB" dirty="0" smtClean="0"/>
              <a:t>Flying range of aircraft</a:t>
            </a:r>
          </a:p>
          <a:p>
            <a:r>
              <a:rPr lang="en-GB" dirty="0" smtClean="0"/>
              <a:t>Deep-water capacity of ports</a:t>
            </a:r>
          </a:p>
          <a:p>
            <a:r>
              <a:rPr lang="en-GB" dirty="0" smtClean="0"/>
              <a:t>Connectivity of materials in telecommunications networks</a:t>
            </a:r>
          </a:p>
          <a:p>
            <a:endParaRPr lang="en-GB" dirty="0"/>
          </a:p>
          <a:p>
            <a:r>
              <a:rPr lang="en-GB" dirty="0" smtClean="0"/>
              <a:t>Jane Bennett on agency of infrastructural assemblages</a:t>
            </a:r>
          </a:p>
        </p:txBody>
      </p:sp>
    </p:spTree>
    <p:extLst>
      <p:ext uri="{BB962C8B-B14F-4D97-AF65-F5344CB8AC3E}">
        <p14:creationId xmlns:p14="http://schemas.microsoft.com/office/powerpoint/2010/main" val="2128687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07" y="558056"/>
            <a:ext cx="8465121" cy="4636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8000" y="5346700"/>
            <a:ext cx="72771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Trade flows of New Zealand Dairy Board 1972</a:t>
            </a:r>
          </a:p>
          <a:p>
            <a:r>
              <a:rPr lang="en-GB" dirty="0" smtClean="0"/>
              <a:t>Source: </a:t>
            </a:r>
            <a:r>
              <a:rPr lang="en-GB" dirty="0" err="1" smtClean="0"/>
              <a:t>Gray</a:t>
            </a:r>
            <a:r>
              <a:rPr lang="en-GB" dirty="0" smtClean="0"/>
              <a:t> and Le Heron (2010) in </a:t>
            </a:r>
            <a:r>
              <a:rPr lang="en-GB" i="1" dirty="0" smtClean="0"/>
              <a:t>New Zealand Geographer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334479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051102" y="570173"/>
            <a:ext cx="169232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New Zealand Dairy Exports 2014</a:t>
            </a:r>
          </a:p>
          <a:p>
            <a:r>
              <a:rPr lang="en-GB" sz="1600" dirty="0" smtClean="0"/>
              <a:t>Source: </a:t>
            </a:r>
            <a:r>
              <a:rPr lang="en-GB" sz="1600" i="1" dirty="0" smtClean="0"/>
              <a:t>NZMPI (2015) Situation and Outlook for Primary Industries 2015.</a:t>
            </a:r>
            <a:endParaRPr lang="en-GB" sz="1600" i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45" y="248859"/>
            <a:ext cx="6723557" cy="5988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228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4120956"/>
              </p:ext>
            </p:extLst>
          </p:nvPr>
        </p:nvGraphicFramePr>
        <p:xfrm>
          <a:off x="721217" y="197005"/>
          <a:ext cx="7765961" cy="3975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658163" y="3988089"/>
            <a:ext cx="2582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Source: </a:t>
            </a:r>
            <a:r>
              <a:rPr lang="en-GB" dirty="0" err="1" smtClean="0"/>
              <a:t>FAOStats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721217" y="4623515"/>
            <a:ext cx="776596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 smtClean="0"/>
              <a:t>Political economy explanations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 smtClean="0"/>
              <a:t>Political ecology explanations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 smtClean="0"/>
              <a:t>The role of infrastructure?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06450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238</TotalTime>
  <Words>841</Words>
  <Application>Microsoft Office PowerPoint</Application>
  <PresentationFormat>On-screen Show (4:3)</PresentationFormat>
  <Paragraphs>119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Office Theme</vt:lpstr>
      <vt:lpstr>Assembling Globalization and Reterritorializing Rural Infrastructure: China and the New Zealand Dairy Assemblage</vt:lpstr>
      <vt:lpstr>Globalization 2.0 and the Global Countryside</vt:lpstr>
      <vt:lpstr>PowerPoint Presentation</vt:lpstr>
      <vt:lpstr>Assemblage and Globalization</vt:lpstr>
      <vt:lpstr>Assemblage and Globalization</vt:lpstr>
      <vt:lpstr>Assemblage and Infrastructure</vt:lpstr>
      <vt:lpstr>PowerPoint Presentation</vt:lpstr>
      <vt:lpstr>PowerPoint Presentation</vt:lpstr>
      <vt:lpstr>PowerPoint Presentation</vt:lpstr>
      <vt:lpstr>Industrial Infrastructure</vt:lpstr>
      <vt:lpstr>Transport Infrastructure</vt:lpstr>
      <vt:lpstr>Transport Infrastructure</vt:lpstr>
      <vt:lpstr>Dynamic Assemblages</vt:lpstr>
      <vt:lpstr>PowerPoint Presentation</vt:lpstr>
      <vt:lpstr>Dynamic Assemblages</vt:lpstr>
      <vt:lpstr>PowerPoint Presentation</vt:lpstr>
      <vt:lpstr>Dynamic Assemblages</vt:lpstr>
      <vt:lpstr>PowerPoint Presentation</vt:lpstr>
      <vt:lpstr>Big infrastructure and little infrastructure</vt:lpstr>
      <vt:lpstr>Irrigation</vt:lpstr>
      <vt:lpstr>Electricity</vt:lpstr>
      <vt:lpstr>Roads</vt:lpstr>
      <vt:lpstr>Soft Infrastructure</vt:lpstr>
      <vt:lpstr>Rural Place-Assemblages</vt:lpstr>
      <vt:lpstr>Conclusions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Assembling Globalization and Reterritorializing Rural Infrastructure: China and the New Zealand Dairy Assemblage</dc:title>
  <dc:creator>Michael Woods</dc:creator>
  <cp:lastModifiedBy>Michael Woods</cp:lastModifiedBy>
  <cp:revision>18</cp:revision>
  <dcterms:created xsi:type="dcterms:W3CDTF">2017-04-05T00:44:42Z</dcterms:created>
  <dcterms:modified xsi:type="dcterms:W3CDTF">2017-04-08T03:43:13Z</dcterms:modified>
</cp:coreProperties>
</file>