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6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4" r:id="rId29"/>
    <p:sldId id="283"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6" r:id="rId61"/>
    <p:sldId id="315" r:id="rId62"/>
    <p:sldId id="317" r:id="rId63"/>
    <p:sldId id="319" r:id="rId64"/>
    <p:sldId id="318" r:id="rId65"/>
    <p:sldId id="320" r:id="rId66"/>
    <p:sldId id="321" r:id="rId67"/>
    <p:sldId id="322"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232747-ED98-4130-AD2F-AB70D9847C6F}" type="datetimeFigureOut">
              <a:rPr lang="en-GB" smtClean="0"/>
              <a:t>28/08/2017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D1AF56-523D-4974-B223-06A1C08384D4}" type="slidenum">
              <a:rPr lang="en-GB" smtClean="0"/>
              <a:t>‹#›</a:t>
            </a:fld>
            <a:endParaRPr lang="en-GB"/>
          </a:p>
        </p:txBody>
      </p:sp>
    </p:spTree>
    <p:extLst>
      <p:ext uri="{BB962C8B-B14F-4D97-AF65-F5344CB8AC3E}">
        <p14:creationId xmlns:p14="http://schemas.microsoft.com/office/powerpoint/2010/main" val="26619811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87FA127-54B2-455C-9401-770D799521B0}" type="slidenum">
              <a:rPr lang="en-GB" smtClean="0"/>
              <a:t>13</a:t>
            </a:fld>
            <a:endParaRPr lang="en-GB"/>
          </a:p>
        </p:txBody>
      </p:sp>
    </p:spTree>
    <p:extLst>
      <p:ext uri="{BB962C8B-B14F-4D97-AF65-F5344CB8AC3E}">
        <p14:creationId xmlns:p14="http://schemas.microsoft.com/office/powerpoint/2010/main" val="1009504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572F68-0917-4641-8E43-C364F40BDE17}"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2122085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72F68-0917-4641-8E43-C364F40BDE17}"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349598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72F68-0917-4641-8E43-C364F40BDE17}"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7DF55-F066-4569-8672-C968BE8912C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13190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72F68-0917-4641-8E43-C364F40BDE17}"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2475379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72F68-0917-4641-8E43-C364F40BDE17}"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7DF55-F066-4569-8672-C968BE8912CB}"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68669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72F68-0917-4641-8E43-C364F40BDE17}"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4032717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572F68-0917-4641-8E43-C364F40BDE17}"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1871358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572F68-0917-4641-8E43-C364F40BDE17}"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1974661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66B5D22B-E243-41F5-A626-13BB627E4240}" type="slidenum">
              <a:rPr lang="en-US"/>
              <a:pPr/>
              <a:t>‹#›</a:t>
            </a:fld>
            <a:endParaRPr lang="en-US"/>
          </a:p>
        </p:txBody>
      </p:sp>
    </p:spTree>
    <p:extLst>
      <p:ext uri="{BB962C8B-B14F-4D97-AF65-F5344CB8AC3E}">
        <p14:creationId xmlns:p14="http://schemas.microsoft.com/office/powerpoint/2010/main" val="106412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572F68-0917-4641-8E43-C364F40BDE17}"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43917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572F68-0917-4641-8E43-C364F40BDE17}" type="datetimeFigureOut">
              <a:rPr lang="en-GB" smtClean="0"/>
              <a:t>28/08/2017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2747230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572F68-0917-4641-8E43-C364F40BDE17}" type="datetimeFigureOut">
              <a:rPr lang="en-GB" smtClean="0"/>
              <a:t>28/08/2017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2066475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572F68-0917-4641-8E43-C364F40BDE17}" type="datetimeFigureOut">
              <a:rPr lang="en-GB" smtClean="0"/>
              <a:t>28/08/2017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2345777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572F68-0917-4641-8E43-C364F40BDE17}" type="datetimeFigureOut">
              <a:rPr lang="en-GB" smtClean="0"/>
              <a:t>28/08/2017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288984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72F68-0917-4641-8E43-C364F40BDE17}" type="datetimeFigureOut">
              <a:rPr lang="en-GB" smtClean="0"/>
              <a:t>28/08/2017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165877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2572F68-0917-4641-8E43-C364F40BDE17}" type="datetimeFigureOut">
              <a:rPr lang="en-GB" smtClean="0"/>
              <a:t>28/08/2017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211124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2572F68-0917-4641-8E43-C364F40BDE17}" type="datetimeFigureOut">
              <a:rPr lang="en-GB" smtClean="0"/>
              <a:t>28/08/2017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87DF55-F066-4569-8672-C968BE8912CB}" type="slidenum">
              <a:rPr lang="en-GB" smtClean="0"/>
              <a:t>‹#›</a:t>
            </a:fld>
            <a:endParaRPr lang="en-GB"/>
          </a:p>
        </p:txBody>
      </p:sp>
    </p:spTree>
    <p:extLst>
      <p:ext uri="{BB962C8B-B14F-4D97-AF65-F5344CB8AC3E}">
        <p14:creationId xmlns:p14="http://schemas.microsoft.com/office/powerpoint/2010/main" val="4139327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2572F68-0917-4641-8E43-C364F40BDE17}" type="datetimeFigureOut">
              <a:rPr lang="en-GB" smtClean="0"/>
              <a:t>28/08/2017</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8687DF55-F066-4569-8672-C968BE8912CB}" type="slidenum">
              <a:rPr lang="en-GB" smtClean="0"/>
              <a:t>‹#›</a:t>
            </a:fld>
            <a:endParaRPr lang="en-GB"/>
          </a:p>
        </p:txBody>
      </p:sp>
    </p:spTree>
    <p:extLst>
      <p:ext uri="{BB962C8B-B14F-4D97-AF65-F5344CB8AC3E}">
        <p14:creationId xmlns:p14="http://schemas.microsoft.com/office/powerpoint/2010/main" val="322195698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jpeg"/><Relationship Id="rId2" Type="http://schemas.openxmlformats.org/officeDocument/2006/relationships/hyperlink" Target="mailto:m.woods@aber.ac.uk" TargetMode="Externa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aber.ac.uk/images/id-2007/emf/aber-uni-logo.emf"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fcMRGkSdkYy4yM&amp;tbnid=j2c9HN3azOeiRM:&amp;ved=0CAUQjRw&amp;url=http://www.theglobalistreport.com/why-the-new-world-order-needs-australia/&amp;ei=YQIOU_ygHafP0QXZvYHYCA&amp;bvm=bv.61965928,d.ZGU&amp;psig=AFQjCNE6hN6hGjazy3rFLI5O3Iaf68me5A&amp;ust=1393513421916924" TargetMode="External"/><Relationship Id="rId2" Type="http://schemas.openxmlformats.org/officeDocument/2006/relationships/hyperlink" Target="https://www.google.co.uk/url?sa=i&amp;rct=j&amp;q=&amp;esrc=s&amp;frm=1&amp;source=images&amp;cd=&amp;cad=rja&amp;docid=o9IKaJYINXYLxM&amp;tbnid=kC6I8MkBCLDYbM:&amp;ved=0CAUQjRw&amp;url=https://www.dfat.gov.au/aib/&amp;ei=UgIOU7PKB8H50gX9_4CACw&amp;bvm=bv.61965928,d.ZGU&amp;psig=AFQjCNE6hN6hGjazy3rFLI5O3Iaf68me5A&amp;ust=1393513421916924" TargetMode="Externa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ugydkuRdaLaqdM&amp;tbnid=Z_8zffVEtZAVVM:&amp;ved=0CAUQjRw&amp;url=http://en.wikipedia.org/wiki/File:Pepsico_logo.svg&amp;ei=Ei0CU6zWNeu00wWFwYCADA&amp;bvm=bv.61535280,d.ZG4&amp;psig=AFQjCNEOq9XDb-WkpgRXpCS7jkMjGFn-vQ&amp;ust=1392737886728777"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hyperlink" Target="//upload.wikimedia.org/wikipedia/en/b/bf/Pepsico_logo.sv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hyperlink" Target="https://www.grain.org/article/entries/5120-famintos-de-terra-os-povos-indigenas-e-camponeses-alimentam-o-mundo-com-menos-de-um-quarto-da-terra-agricola-mundial" TargetMode="External"/><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mailto:m.woods@aber.ac.uk" TargetMode="External"/><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5.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www.grain.org/article/entries/5120-famintos-de-terra-os-povos-indigenas-e-camponeses-alimentam-o-mundo-com-menos-de-um-quarto-da-terra-agricola-mundial" TargetMode="Externa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88150-C0F9-4D7C-8E7F-3F2AE8BE5CBD}"/>
              </a:ext>
            </a:extLst>
          </p:cNvPr>
          <p:cNvSpPr>
            <a:spLocks noGrp="1"/>
          </p:cNvSpPr>
          <p:nvPr>
            <p:ph type="ctrTitle"/>
          </p:nvPr>
        </p:nvSpPr>
        <p:spPr/>
        <p:txBody>
          <a:bodyPr/>
          <a:lstStyle/>
          <a:p>
            <a:r>
              <a:rPr lang="en-GB" sz="3200" b="1" dirty="0"/>
              <a:t>Agribusiness Assemblages and the Global Countryside</a:t>
            </a:r>
          </a:p>
        </p:txBody>
      </p:sp>
      <p:sp>
        <p:nvSpPr>
          <p:cNvPr id="3" name="Subtitle 2">
            <a:extLst>
              <a:ext uri="{FF2B5EF4-FFF2-40B4-BE49-F238E27FC236}">
                <a16:creationId xmlns:a16="http://schemas.microsoft.com/office/drawing/2014/main" id="{54936CFB-3971-463D-A320-373772DBCABF}"/>
              </a:ext>
            </a:extLst>
          </p:cNvPr>
          <p:cNvSpPr>
            <a:spLocks noGrp="1"/>
          </p:cNvSpPr>
          <p:nvPr>
            <p:ph type="subTitle" idx="1"/>
          </p:nvPr>
        </p:nvSpPr>
        <p:spPr/>
        <p:txBody>
          <a:bodyPr>
            <a:normAutofit lnSpcReduction="10000"/>
          </a:bodyPr>
          <a:lstStyle/>
          <a:p>
            <a:r>
              <a:rPr lang="en-GB" dirty="0"/>
              <a:t>Michael Woods</a:t>
            </a:r>
          </a:p>
          <a:p>
            <a:r>
              <a:rPr lang="en-GB" dirty="0"/>
              <a:t>Aberystwyth University, UK</a:t>
            </a:r>
          </a:p>
          <a:p>
            <a:r>
              <a:rPr lang="en-GB" dirty="0">
                <a:hlinkClick r:id="rId2"/>
              </a:rPr>
              <a:t>m.woods@aber.ac.uk</a:t>
            </a:r>
            <a:r>
              <a:rPr lang="en-GB" dirty="0"/>
              <a:t> - @</a:t>
            </a:r>
            <a:r>
              <a:rPr lang="en-GB" dirty="0" err="1"/>
              <a:t>globalrural</a:t>
            </a:r>
            <a:endParaRPr lang="en-GB" dirty="0"/>
          </a:p>
        </p:txBody>
      </p:sp>
      <p:pic>
        <p:nvPicPr>
          <p:cNvPr id="4" name="Picture 14" descr="https://encrypted-tbn1.gstatic.com/images?q=tbn:ANd9GcQKao9gPMQm9W707LzESir-WHdZIVFxYRu9P7P49dzQH52SQmwV">
            <a:extLst>
              <a:ext uri="{FF2B5EF4-FFF2-40B4-BE49-F238E27FC236}">
                <a16:creationId xmlns:a16="http://schemas.microsoft.com/office/drawing/2014/main" id="{5FFA610C-9FC5-4390-9D66-CB34616EAAE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063" y="5697137"/>
            <a:ext cx="1038269" cy="9109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8F01178-D0B0-44A9-AC81-D0D7F2273D7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0696" y="5697136"/>
            <a:ext cx="2160240" cy="946037"/>
          </a:xfrm>
          <a:prstGeom prst="rect">
            <a:avLst/>
          </a:prstGeom>
        </p:spPr>
      </p:pic>
      <p:pic>
        <p:nvPicPr>
          <p:cNvPr id="6" name="Picture 5" descr="Photo of Aberystwyth University Logo.">
            <a:hlinkClick r:id="rId5"/>
            <a:extLst>
              <a:ext uri="{FF2B5EF4-FFF2-40B4-BE49-F238E27FC236}">
                <a16:creationId xmlns:a16="http://schemas.microsoft.com/office/drawing/2014/main" id="{84918AE9-9E2D-4368-9FBF-D0749E347AFD}"/>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682300" y="5993676"/>
            <a:ext cx="2102966" cy="433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D9C2A8C-D745-4965-890E-1E6D2AC6C760}"/>
              </a:ext>
            </a:extLst>
          </p:cNvPr>
          <p:cNvSpPr txBox="1"/>
          <p:nvPr/>
        </p:nvSpPr>
        <p:spPr>
          <a:xfrm>
            <a:off x="1187578" y="0"/>
            <a:ext cx="5769736" cy="584775"/>
          </a:xfrm>
          <a:prstGeom prst="rect">
            <a:avLst/>
          </a:prstGeom>
          <a:noFill/>
        </p:spPr>
        <p:txBody>
          <a:bodyPr wrap="square" rtlCol="0">
            <a:spAutoFit/>
          </a:bodyPr>
          <a:lstStyle/>
          <a:p>
            <a:pPr algn="ctr"/>
            <a:r>
              <a:rPr lang="en-GB" sz="1600" dirty="0" err="1"/>
              <a:t>Governança</a:t>
            </a:r>
            <a:r>
              <a:rPr lang="en-GB" sz="1600" dirty="0"/>
              <a:t>, </a:t>
            </a:r>
            <a:r>
              <a:rPr lang="en-GB" sz="1600" dirty="0" err="1"/>
              <a:t>Agronegócio</a:t>
            </a:r>
            <a:r>
              <a:rPr lang="en-GB" sz="1600" dirty="0"/>
              <a:t> e </a:t>
            </a:r>
            <a:r>
              <a:rPr lang="en-GB" sz="1600" dirty="0" err="1"/>
              <a:t>Redes</a:t>
            </a:r>
            <a:r>
              <a:rPr lang="en-GB" sz="1600" dirty="0"/>
              <a:t> de </a:t>
            </a:r>
            <a:r>
              <a:rPr lang="en-GB" sz="1600" dirty="0" err="1"/>
              <a:t>Produção</a:t>
            </a:r>
            <a:r>
              <a:rPr lang="en-GB" sz="1600" dirty="0"/>
              <a:t> Global, Brasilia, 16-18 Agosto 2017</a:t>
            </a:r>
          </a:p>
        </p:txBody>
      </p:sp>
      <p:pic>
        <p:nvPicPr>
          <p:cNvPr id="11" name="Picture 10">
            <a:extLst>
              <a:ext uri="{FF2B5EF4-FFF2-40B4-BE49-F238E27FC236}">
                <a16:creationId xmlns:a16="http://schemas.microsoft.com/office/drawing/2014/main" id="{5F1EC6D5-3278-4577-846F-C167CF46267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00150" y="806384"/>
            <a:ext cx="5544592" cy="2147553"/>
          </a:xfrm>
          <a:prstGeom prst="rect">
            <a:avLst/>
          </a:prstGeom>
        </p:spPr>
      </p:pic>
    </p:spTree>
    <p:extLst>
      <p:ext uri="{BB962C8B-B14F-4D97-AF65-F5344CB8AC3E}">
        <p14:creationId xmlns:p14="http://schemas.microsoft.com/office/powerpoint/2010/main" val="2233772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2B2F58-9B85-4747-88D2-39CEBEF2C5C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5527DFF8-5934-45FA-A540-3455D93C1FD1}"/>
              </a:ext>
            </a:extLst>
          </p:cNvPr>
          <p:cNvSpPr txBox="1"/>
          <p:nvPr/>
        </p:nvSpPr>
        <p:spPr>
          <a:xfrm>
            <a:off x="5168348" y="265043"/>
            <a:ext cx="3246782" cy="830997"/>
          </a:xfrm>
          <a:prstGeom prst="rect">
            <a:avLst/>
          </a:prstGeom>
          <a:noFill/>
        </p:spPr>
        <p:txBody>
          <a:bodyPr wrap="square" rtlCol="0">
            <a:spAutoFit/>
          </a:bodyPr>
          <a:lstStyle/>
          <a:p>
            <a:pPr algn="ctr"/>
            <a:r>
              <a:rPr lang="en-GB" sz="4800" dirty="0">
                <a:solidFill>
                  <a:schemeClr val="bg1"/>
                </a:solidFill>
              </a:rPr>
              <a:t>El </a:t>
            </a:r>
            <a:r>
              <a:rPr lang="en-GB" sz="4800" dirty="0" err="1">
                <a:solidFill>
                  <a:schemeClr val="bg1"/>
                </a:solidFill>
              </a:rPr>
              <a:t>Tejar</a:t>
            </a:r>
            <a:endParaRPr lang="en-GB" sz="4800" dirty="0">
              <a:solidFill>
                <a:schemeClr val="bg1"/>
              </a:solidFill>
            </a:endParaRPr>
          </a:p>
        </p:txBody>
      </p:sp>
      <p:sp>
        <p:nvSpPr>
          <p:cNvPr id="6" name="TextBox 5">
            <a:extLst>
              <a:ext uri="{FF2B5EF4-FFF2-40B4-BE49-F238E27FC236}">
                <a16:creationId xmlns:a16="http://schemas.microsoft.com/office/drawing/2014/main" id="{707829B7-0DB2-4BFD-8BBD-3ADEAF36EFA7}"/>
              </a:ext>
            </a:extLst>
          </p:cNvPr>
          <p:cNvSpPr txBox="1"/>
          <p:nvPr/>
        </p:nvSpPr>
        <p:spPr>
          <a:xfrm>
            <a:off x="1490870" y="3429000"/>
            <a:ext cx="5493026" cy="2462213"/>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bg1"/>
                </a:solidFill>
              </a:rPr>
              <a:t>In 2011, farmed over 1.1 million hectares in Brazil, Argentina, Uruguay and Bolivia</a:t>
            </a:r>
          </a:p>
          <a:p>
            <a:pPr marL="342900" indent="-342900">
              <a:buFont typeface="Arial" panose="020B0604020202020204" pitchFamily="34" charset="0"/>
              <a:buChar char="•"/>
            </a:pPr>
            <a:r>
              <a:rPr lang="en-GB" sz="2000" dirty="0">
                <a:solidFill>
                  <a:schemeClr val="bg1"/>
                </a:solidFill>
              </a:rPr>
              <a:t>Described as world’s largest arable farmer</a:t>
            </a:r>
          </a:p>
          <a:p>
            <a:pPr marL="342900" indent="-342900">
              <a:buFont typeface="Arial" panose="020B0604020202020204" pitchFamily="34" charset="0"/>
              <a:buChar char="•"/>
            </a:pPr>
            <a:r>
              <a:rPr lang="en-GB" sz="2000" dirty="0">
                <a:solidFill>
                  <a:schemeClr val="bg1"/>
                </a:solidFill>
              </a:rPr>
              <a:t>Reduced operations since 2012 especially in Argentina</a:t>
            </a:r>
          </a:p>
          <a:p>
            <a:endParaRPr lang="en-GB" dirty="0">
              <a:solidFill>
                <a:schemeClr val="bg1"/>
              </a:solidFill>
            </a:endParaRPr>
          </a:p>
          <a:p>
            <a:r>
              <a:rPr lang="en-GB" dirty="0">
                <a:solidFill>
                  <a:schemeClr val="bg1"/>
                </a:solidFill>
              </a:rPr>
              <a:t>Source: Farmers Weekly (UK), 2016</a:t>
            </a:r>
          </a:p>
          <a:p>
            <a:endParaRPr lang="en-GB" dirty="0"/>
          </a:p>
        </p:txBody>
      </p:sp>
    </p:spTree>
    <p:extLst>
      <p:ext uri="{BB962C8B-B14F-4D97-AF65-F5344CB8AC3E}">
        <p14:creationId xmlns:p14="http://schemas.microsoft.com/office/powerpoint/2010/main" val="1484600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DF3947-1DC7-4C81-9FA2-C02FDCA64CB3}"/>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utoShape 2" descr="data:image/jpeg;base64,/9j/4AAQSkZJRgABAQAAAQABAAD/2wCEAAkGBhMSERUUExQVFRQVFxcXFxcWGBgYFxoVGBoVGBgXGBYXHCceHRkjGhcWHy8gIycpLCwsFx4xNTAqNSYrLCkBCQoKDgwOGg8PGi0kHyUsKSkpLCwyLC0qLCwvLC8sLCwvKSwvLCosLS8sLCwsLCwsLCkpLCwsLCwpKiwsLCwpLP/AABEIAMMBAgMBIgACEQEDEQH/xAAaAAEAAwEBAQAAAAAAAAAAAAAAAgMEBQEG/8QAPhAAAQMCBAMGBAQFBAEFAQAAAQACEQMhBBIxQVFhcQUTIoGRoTKx0fAGQsHhIzNSYoIUFXKSsmOi0uLxQ//EABoBAQACAwEAAAAAAAAAAAAAAAABAgMEBQb/xAAvEQACAQMCAwYGAwEBAAAAAAAAAQIDESESMQRBUQVxgZGx8BMiYaHB0TLh8UIU/9oADAMBAAIRAxEAPwDsoiLfNIIiIAiIgCIiAIiIAiIgCr/1Df6m+oWKvVqMd4q9NocTlBpnThmD9RLf32xUauFs3Nhy7w6MDbugNtBiTpPHzVXKxNjvAoospSLB0bQCtWH7PJYCDGpggixMgjfRYZ8TTpxUp4v9u+1y0YSk7IzopPpkaxwkER5b+ypdU2gjqNek/rxV4Vqc1eMk/ErKMo7osUmkbifNQC9WUgmXDh7rx9QAE5dOZUVOhTzOa3iR6b+yrJqKcnyJV27Ipd99UYT98lZiaWWoREXMD0UWaJTqKpBTXMrKOmTR6iIrAIiISAEREICIiEhERAEREAREQBERAERCgEIiICTXxsD1XufkFUGOdcWA3kLVS7NMG58/LZc+v2hQoy0t3fO3L35mzS4erUV0sGStQa/4mtMaSAYnWJWjs3sek50upNLeIaIzDSdz8lTNiYNtTFrLt9h1/ARAABj01kaqnH8SoUbwe+N9vzctw1FzqWl3ml80xDA3NLrPLgINwZgybNnz8+biMXVdDYpzyc64B000XWxAlsCAT7R+bpy3nZfPVPw+6ZY+pJv/ADXAEARoNNRbjxXmt8I7Sst0W907K0Q0usXeIwHE3gxcATCxVy6YOWQJkEnWNJG30XSp4Kq1kDKSAQC6TfYmTcrDUaQfFqD9kef0W12dQVSt81na/j08PbNTi56YXV1cx1McGkgMe6P6QCDabXWugQ5oN73iL+fNZX9mUXGX02uPFwBOmXflbotdJrGgBoIAsAIFuC9bk46sVYilmaQHFs/mESOkrd+GOzHZnufVe8NAEOa0a5r5gNRy5LPLefsux2MJpHR0PECcsfCdd+PktHj3ai/rZGfh1eojD25TAdsYn0PHzKxBbu0cESQBTcDlie8z2hguSdbRJ4E7rnlhZY3Cx9n1o/D+G3m7svuRxMHGeq2LbljWjjCFg4/NVh86bKS6ZgPXDnK8REIC8K9RCAiIhIREQBEUmt5oCKKfdjiF4GcwouTZkUU+7HEKCkiwREQHhUHOkgcwNQFcaD8uYMLxcCHNbDhe+by9VGnSqOp+EMFyHNcTmDYl2TKJzXI2v78zie0IU1KMctY6b9O7w7zco8JOo03hPx93Ovh+y2BmVzbEQZEgjnGuyqxH4doW8DZN5EzaJtOnLkOqxYTFWLqrSyTaXuadC0RTcRYggbXJ3WjPTcfC6SDu82M3A3Jkfd15mUmm7t/U7kaatgNoljg0XvcH+qWzfz1W3I2STY7EbdeN5CqpUiTJtcHWdSP0hXY2mcsAE5jBO4G567eeypF3azuyZWinjYlRYYv53J30k7K99XSNdPI6/fRQZRgRYdPkBw2UagEa6X9LrFKTvj8F4q6yXUzqf3v0VOKoBzQ3U/I8VoYwDdWd0IsrxlKNnfP0ZjlFPD2PncR2e5gJmW8d/ThzWUlfS1vhva7f/ILJjuzw+MgaHdIkc/a673CdqPEa/n+1+Tl1+DWZUvI4y6+EptY1jnMlpb4nNccwkn4gNoIvtHSMuG7MfmbnaQ0m8kaa7Fd2QABEjQb+Sy8fxcHaEc83Z+8mPhqEsyeCjHYCm+nIB0EEucQBDr/FrDj7cAvnsZhcrnEA5SBBMm8zvpqV36mJAfBpVanhtDQW6nwnMRe3oed+H+I8a1rgCHNzFsCRbNl1ZmJBGbSNrSuXBuM4zXVP7m3P5ouDMlFhBJ2IHqLK5c9tNwv3rsuYGAGwAXG17xtr0XQheuTT2OK78/dgi8Umui6kg8RWNqncqQqDib6/fqouWsupSisdWM6quVJDsEREICIiAIiIAiqr4pjIzODZ0neI+oVTu1KIJBqMBFiC4WPA8EFjUs1Ts+m4lxFyQTdw0AFwDGgC1UWF4loLgdI5xHzHqt+H7Jdq+ByBk+cWWrX4qlRTc34czPSoVKjtFHvY+BFNo12gEkxpxuTzW80ATw5jX6Kmvh3zZ5DdgGgxaNT6r1lJ8fHJkbDSZIjmLLxNas6lRzluz0sKahBRWxXiOw2vglrXdWhRH4Zpl4e5jJEwYGa8z49dz6rTTZVB/mTpIygcPofXkpuLySe8gTplBgeG067O/wC3JSpLa/qQ0SqMgGOXsrIJOizd24NMvzeE/lA2be3MOP8AlyC3UyqtYRF8lOJxlKnAqPa0umMxAmNYnVZH9sUAJNSnl3dIyzYwXaA+IW5roVsp1v1CqqU2lpGUG3Afew9FkjJbFcleDxjHtBYQ9pAIc24LSAQQRY2IW1rhqFzsDUAbeJm+nAbBa3O4WPL7v5qG7lnFkq75A/5N/wDJqk1t5iNf0WZ7TABJjM07CwIPyUq+Ic1ksGcn4eu0wNOatbCMNz3Evhm8Bu2uigHyAeMWWQ46vEGgJEOI7yZMgkA5bROqvFQU25bwTIHCdRfaZP3CvKK0/UrByUvobqR1nUQRPT/9XG7cYKlaIaQ0NIJAmbiAYnYb8FbRxtYm1JjuB70aGZ2PLrKoxZqipAotJcLONSCQYtGUi17/ACVo3t/gsr5OP3cAgxAlp6ba9V5QMCDaDAM6jb6Ld21gySJZlLzcGDxEyNRc2BjTgFx/9po6d20HTS2pn9V6bg+LjVSi8SS8zjVqLhd7r0Ogig14sNDsFNdE1TwBerwL1AEREJCIiAIiIAvHgwYMGLHgeML1XYXCGo5rbgOJuNYaAT8wPNUnOMIuUtiYxcnZHPw/Z2IqOAFVtjeaYjeN+AOm/ou/h+wACC/KfK08xv7KWJrCiA1rX6gHIGuMyCZzkCHWEkzGkSszsZULi0GswEkBwpMLR/Mh1nTN26jVrbRM+c4ntCpUb0PTH7++47NDhIxS1Zfj78zq0ezmsEA5ckwIEGRa0fLgYVLC4CXWvHxTIjUSfZcnG497CCXB4M5iWvBDZJEBovwv1ur6dfEObejTvJ/muBm2gNPcE9PNc291nz5++83dGl4/o31XEaj0/ZWUnEbrys85SNLa8Od7eqzMY46VHcLtaP6hOnMf9RzWroze5sXwbRJ+/qq6mKLfylw5AlVPpOiBUMyTMNJgzAsIgdNlAUah1eR0A/u4jmP+o5onFPJVxbWD1+OBDgGuBg2II46cVvo1S4SFnq0gQehE73VlJzQBB9JPyVt1jBSz5lpA3PqVHNaWw7b9FzcX2xTa4hzKkggAllnfFJbeSBHD8w5xpLg4CHAEgG4IMai4sraLZJVmK2Fi7Rc3OxnmrKFcixELnf76M2UtfNiSAS28aP5Tx4rTR7UY8tDRVGYwJYYmYuY21M7X0VlTfIq58mbqpmOv1TCUi2Wx4AZZyBmW67H5qqoTLdzm94ctDpIgEieESJ4Tb2VtVlo6/swzjnX0I1qU6HnzVb3kWPqJ9D6hW1AdjeQYEX5X2jdZsXjGjwvLG8cz2i1tj1PoqON0XjLJNhbeQPMK3GANDX5RtJ0gGL9VgpYphOUPa7oQYBnWOhhdSo3PTIsNp1U0rrEi07XuiurRaXFzrwBreJ1t0hfMdpYUtfIEgklvAffFfRUajjRFiHXDpnUGNxPNc3FU5YQNxYnjr76xyW0pOEk47rY03C6d9j5vE1KpB/gyAZBD2gxe4kWP1W2k+32UMtidNPT79lIs9V66lUhVjqi7nEnGUXZkgUXjRYL1ZCqCIiEhERAUVsaxpgkzawBJv0HI+ii/GH8tOo68TAA3ucxFvqtKICqi95nM0NG3ik+YAgepXe7DfDCJN3W5Ntmj/L3K+cfXqgkCkCNjnAm/CDtf9F1exsa4tLKlPLEubDs5OkgAAX3jgOS5/aEXKg0lfKNrhWo1U2dqo8WaIM7DdZTRi4Jbz1b6O/RZarKWW9CRt/DcDztlG0q2lTfAAa4NEGDAtwNre68tVp6evirfs7tKpq6eD/wm3MYufSP/AHLOezLkipUAJ+Fr/Da3CRxt+pV1God25TwAtPIt1WxuGgAeqxWa2MqaeWU4OiGCC9zjxcZPtAUq2FYenDZSqQ0SQT0XtOs12nuFki7bfkPS3kzN7NpjQE+Z+qmMKxpBDIje/PaeZV8hVuf1UTqzf/T83+SFShe+leQFUzFh5fuqBMAyLgb8uCkMRFpHkB9FFlfwgEjQasdyWJWcXkyO6exmxWKoyG1cocNM2WONiRYxPotXeaRBBAsCYgXGkiOSyY2kyRVPi7vQDOBa/wAJcGzO5WWj2zmJysqkiJgMd8TJgxUNxMX4HUXWVRurxZjvbEjdVrOMtMSAcrtfFsS2dp0381SytVvZzQTb+GLA2l3i4mf8Sp0nPeS3unssLuayCDqPC4n1sttOiY2tp09Va6+nkTHBRg3uLpJIE2aWgEEhx1BNoIH+J4rof6jI3M74RfnxH6LEaZBBkW0t5cVpp1CRdwgCIy+2vCFj+VyTb299ClVO2OZLC0nAOcY7x9zy4DjDRAjjKqrYEVDLmU3E/wBomQRFzwhTdijccBt+6tpUI8Rdm1gWi++np1WTVrbb99DHGOiKXMjTwLGCKbWNG5aAJO+mt1LDUwHEOaLmxgXPXYyFmxWPYHQ57W7wSBYRx6j1XtHHU3A5XNcYgBpBMnS36qurN7P34FtOLGfFYHEAZW1yJMT3c7iSSXDYHbU8LLRQotbTN4LYkkzcAbHYngtlVpe0xmJcCBFgD58FyWtNRuVwH8Iw4iSC4DUDWIiPNZ075MLRzu08DIBsZFxa8zY8oHuuC/CNzWwxcBaQ8R08Tp36L6zEYet3WXPR/wCrpyuPI8OA/KFwqXeU3OFUsImzmAgEQLkHQ5sw10A8urwNfRLQ9n6mhxFNNaluiPZmGa3NFI0zpcg5hYzZx3J1gyCtdUujwgE8CYHO45Lmv7bBvTNF4vrVy6f4nj8uK24bGtfYOaXASQ12aF3k0c533PBinfmpOHQtdw5z7bIztFhj4mzs5rm/MLSiEBERSAiIgCUaD3ODW6k+EyQZufbWUXoP3zUSu00gt7n13ezrqLEc+XzVLGB02+/v5LkF1WoczKwZ4W5h3YPjkzuCLAb7A9ZNZX/LXkGJBptPWDI14LxM46ZOLefE9LH5kmlg1YzvBalkBB0dIF7ajS0n04ys7cRihcspADUB73S3qWiDup0czAc5LnWktab6ScotM8Ngp08W1xLbg8HAj0lVs0r2uupZab2bs+hppucW+MDNewJI1MR5Qqy8A6QeSrxFc0/yvduMoLjv+3qs3+p70lhZUaCDdzYEWFiDr4rdDwWKV9zNG2xod0K9Y48I6Kkdmt4u/wCzt83P+4+3AK1uCBMwTpuYty02WLmZG0TFOdYPkqRTaQAeHNTf2W3g7Qj4naHLz/tHRVu7PDxvu34iLeIbHXxH7CyY0+X5KqWT00RtEdJn2XjcO0aMaJ4NA6abqdDAhhkTPUkfm/8AkfsBXGoAZMhVS6FrkG07aZeYJF+YC52NFZoJFZoO2anInh8QnyK6bqjpGUSDEj9euyVGio0iLwbb/QrOsbe/NGFrmcvC0arSe+qAjWA0NI634e/BbKFbOJaCGjSdxx87/ZUatJzrOAJgf2zckDhuR5LVQqwCCA0yBAM6gH1voq1IJpv9ehSM22vH3cpptdMuGwmOrtFspuJABtYT6XVXd5Xm02G+9+S9e7iD6j6qqTXRbehP3FTD03HMWMMbuaDpwn71TB4FmacjBA2aNTptsAfVescXG7SBxtpygoIyu+ISXTZ2wgaDlKyxuzHKxoBbwjQ2sB1jXzWOsxxc5zRM+GbDS0AADTirO/ZoD6uMehK5mLwwqAGapDQRnpvyCJM+IQSdTqYPOFkUXzKtrky0PIZDrvA8IF55dVycTVJ11cTPDh9fdTwvZTHEGapywbvftNjJB1nXmqqzxm8EFoaR4gHRIu7Q3BmCOayx+Vp22ZrTzc97ocB6BG0gLgAE6wIXB/2MeIdy6PFfvGXk7DaxJWnsrsdrHl+R7HAmM1QPnMXFxgaSXE+fAQvXXZxrHXREViAiIgCIiALJW7LpvJJzX1hzgLcgYWtEB52bRFLwtmHQDmJd0NzqP1K+kYYG3NfOBdHC4sQJO/Ty8jHtxXm+2KGmaqpYeH77vQ7PZ1W8XTb2yjp0Gkl08vlP6qylgGtMibzPC6izECJ15C5PkFkb+I6JE94OF80z0DeF9dFyIpvKRvSxhmrFvy3gutAA112+/wAq5o7UkSKFfpkg7cTzXSqxAdM2zDhEcOm6i6oOULDNrmrl1fkzA/tSJ/gVzBIswQQCRMzpF/NdFuIHRS7gFpDgMpsQdCOcrPWqYdpylrSd9Im5vPMn1VoQdT+Kz9CHJR/kzW2oDq5vr1+h9F7SYIMkau3/ALnfT2XJxGOpAENp0zIjT5ktuLnSVz8RinPnMReZGURBzSLg28TvUrp0ezatRbW78f2adTi6cHv5H07aN7KurhncJXz1HGva4uDjJ12B6gLzEfi4HMHNqCJ+EOvHMCL8vZXn2XVhtnu/uxEOOhJ/v+rnadImOFuouPdU/wC4FwnLLZMnMLDj6KvAYik6MxLXHcvcQZ4gmJv7rQMOLtyyAbWF2wCPQk35BaT+Rtb990/U21LXZ+mfwYT29Q7guNZhg2lzbwRoPP1soYLF5qjXSC2JF5Dp3H3snaD6dMODsskkEBhMeHKC7KDEkg+ay4Dt3D0wfHEWaMrpDRYEADfXzVWrrCZCw8s7z6k5jzHyCvbRtqubTz1g00n5QfHmIBzDKABlN9wdtFezAYjK2cR8LmkkUmiWgjw+1zzVFRc5Xv0JlPSrItxIrtMU20zMRmLg7nIAKtZTqZYcGg2MAl2oG5A/NO3DZbGtc3QCTzM+sX9lVXzawLTvtuNPuAs6VsJGCze7M7HOJiCJmSYNt4F79Vl7Swhe3KxxbaZAGaAW79Y2+a2Yx5DJaPG11gQYl06xtfXTfZc+q7FuGYMoiLgl7zYAiCA0W3sbppaJ1GYYAsa57nVHyIAJaBP+IBMW1P1Xz+EJL3QSAXewEanXU7Lr9vYwtZr4nfCAZ6kyI0v5gLk0mscCHETb80HrY7lbnBwdWok9v0a9aWim2WnAvv8AxnjyZb1C1rAMBRIABMCdKh36FacNQa0eEkgmZLi7lYkm1tF6dHHZciIpICIiAIiIAo1Jg5YmDE6TtPJSWXFY0sP8uo4RMsAPG0TM2QHNxHZdZ7i6GgkiwqOi1tCIiIJA94v1eyabmjI4NuZBkuMQbZjEC+mlgsWILanidQrWt/SY10Dr+a39lUmtGYZmxfK4nNHMyT79eXL7T0/+aSf09bm3wraqpmtvZ4a0OYXG+ge4RJuAc1tSfIcF0cL2y5jfHTe1jBdxOawE6gmSIgr5zFds0nRPfA5rlgeDaf7SIj9OK24TtNxpw17yJJl93TMECAMrQQRC83SpVZvSldnXlVgsvY7df8QYdwjODmsLH80gbKnA0KNUk0q9Y6OLW1HAAOkgAbD6LlZjYSbaXWNzK8nLUaBeJa4m8xMOGluq667KqdV78EaT46HQ7eJxBpE06biRMlzjmfJ/Lm2AtYLC1/nPG6ooNeJzkG9oBFoGskyZlWrs8Pw8aMbLfm+pz6tWVSV/IkanIei973kPRQRZ7GO7JF9tAvTV5D0UFXXpuI8Lsp4wD5QUF2XNI0Pw/InmstTs8NaQKtXxEnKKjrnyNo47WUK2GqEECrltE5AfPVYqX4haQXFlUnLmuyDZs5cuuabZY1I4hcriOB+JWU07J/y99X+DbpcQ4Qa36HcZUID3OcAIuTAECZg7AZjdbsJVpjKA9gAAHxDkI13K+fwHaTKzi0te0ZXDxNEEQdAXbkjXlxC6mBNFsgYVzsujmMZrBmLiDt+y4/GUl8Vp42a7tl44ydLhqz0W393PocOIjmXCeF//AKrfPhFtv0Xy1XGhrDFDEgXIczUZrgkZvi8WUzwMlSwdLDsBdkFPJ4y4VKkAtMkwTcAweEO5lU0YdiW22mz6FlWLE/qTw6/sq8a6WG72blzSGkAGTrt5Lljt6l4iKtOBrD/FFrfDxd6lVf7tSqZg1+fKCXNBzGI0seY04hY23HkZLJlwcxpJ7574iAXgi+o8I0g+UlcvtbtjEMEMa0Ak5SahktJsSCLO2tKrGJoNqhwpPY5o1FIic21gDoSb8Vhrv7ysJByNPwtInIJJMm2aJKtfNyuEjFVqlsPqktzHKCSS2RqM2h29lpbjMMXMGZhdYN3MmwgxvPus1TtAhzhSqUI2znxHQeIgjQ5vvXT2Tiqj5zvoujXujMG0Xn/kvS8LQVKP1fuxx61V1H9C4dkUNO6pxwyiNtvIeiMqOaIbRIAEgAsAnUgX1kla0W7Y1rlNGs4kzTc3qWmemUn3VyIpAREQBEUxT6ILXIIpilzH3ZDT6eqXJsyCAqYpdNvdeGnbb1UYYswazojMfb6LFh6dYEZnU3DchrgTrfXXRa0WOFGnB3hFLuViXOT3YREWUqEREAREQBERAZDgnbVqgEz+Q8LSW6a+qvpUiNXOd/yjnsBG/srFGq+GkgFxAJAGpIGgm0lQ0mrMm5GpUaD4iATcAkDrA8wrsDjGNMB7dRAzDQyY9ZXNqVs/xYdxi/iDTeQCBc3vPCyUHNzAf6YtGslrIBi2hkHay5/aFD4lBqKysr33Gzw1TRUu2fTP7QDKcu8IjUxAlc+h2lQqPgVGSSA2Hj+64vc6qL8WQxsUzUA1aIHhh0SHCNRC5uCqS6HUMtrF4ZobECJ4e48vMRi05Nuz98jt3U0jtd2QXENZOroiXZYFrT5H91a2iCf5UDUkBoM8QWm+/wBwuZ2n+JDSexvdl4fvSBcxvwmHO0Hxn05X5+J/Ez6jrU6rRMZgLG02M846rJpbSaS+/oY3JbG7tXtNkmnTc0GCZcb3FibzIka681wadOuLitQEaTHA75eMbDQrVhqNOqXEiqxwgmYAtMaTOxPXrGijgHBwJFIs1juwHC2gOmu/LfVdbs+inNu23r7/AAaPEztFLqQwuErF01HUn0zMw0TBB3i9z6Dmui2k0GQACYBgAWEx8z6r1rYsLBerupHMbCIikBERAEREAREQBERAEREAREQBERAFQZYCYzfE7Ul1yTAEeQCvRAcoYqH54rXtliqWgx/SGRtrx6rSG96Gul7BewLmHzaWg6jfaeK2IosTcIiKSAiIgCxns34oq1hPBwtcm0j5zotiIDJT7OAdJfUdyc4EHrafdVv7Oef/AO9WYMHwe8NEx621WuvRzCMzm3mWmD06LyjSyjVzjxOpWKdGnN3lFMupySwyxrSJiSCAI4RpB+5WWt2TTdEhwAiAHOgac+X3Jm9/ajKZDXSHETHi+QGvLkvf9QHNDm3BiNb8NfJUVCn8R1NOepZzlo03we06YAAAsAAPLmpLIe//APSOv9Y4xx5evK+oc1sGI9RFJtSNh6ICKKZqch6KLnT+yA8REQBERAEWLtLtelQjvCRIeRDXGzG5naDXKCY3g8Cs2E/FWGq1W0WPJqOGYDK4eEsFQGSIgtIKi6JszrIqX42mNXsHVwH6qdOu13wuBtNiDY6G2ykgmiIgCIiAIiIAiIgCIiAIiIAiIgCIiAKjENqGMhYOOYE+kEK9EauDEMa5sd8WkOIaDTBBE/8AJ0AAkyOXFZx2hUc8NptBF/FUDhpECQDfWb+Vit1bDBxuAQNiAROxvuPosWJdiA6aVNpbBIzETmvY6cr+XMcGjw9RVtOdKfh9O+/+9DozrRcL4u1/vcbKRq5vEKeX+0unfiI1haFjwlWuT/EYxrb/AAnMdTF54RtrPU7F3Uc5hERSAiIgCIiAIiIDNiOzadUg1GhxbIEzYGJtzgei9odm0mGWU2NPENAOkaxOluiIlhcsGGZ/S30Ck2mBoANrCLIiAkiIgCIiAIiIAiIgCIiAIiIAiIgCIiAIiIAiIgCIiAIiIAiIgCIiAIiID//Z">
            <a:hlinkClick r:id="rId2"/>
          </p:cNvPr>
          <p:cNvSpPr>
            <a:spLocks noChangeAspect="1" noChangeArrowheads="1"/>
          </p:cNvSpPr>
          <p:nvPr/>
        </p:nvSpPr>
        <p:spPr bwMode="auto">
          <a:xfrm>
            <a:off x="66675" y="-2560638"/>
            <a:ext cx="7038975" cy="5334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5" name="Group 54"/>
          <p:cNvGrpSpPr/>
          <p:nvPr/>
        </p:nvGrpSpPr>
        <p:grpSpPr>
          <a:xfrm>
            <a:off x="179512" y="332656"/>
            <a:ext cx="8964488" cy="6275460"/>
            <a:chOff x="179512" y="332656"/>
            <a:chExt cx="8964488" cy="6275460"/>
          </a:xfrm>
        </p:grpSpPr>
        <p:pic>
          <p:nvPicPr>
            <p:cNvPr id="3076" name="Picture 4" descr="http://globreport.lifewithoutfaceb.netdna-cdn.com/wp-content/uploads/2011/12/AustraliaMap.jpg">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5616" y="332656"/>
              <a:ext cx="7272808" cy="6275460"/>
            </a:xfrm>
            <a:prstGeom prst="rect">
              <a:avLst/>
            </a:prstGeom>
            <a:noFill/>
            <a:extLst>
              <a:ext uri="{909E8E84-426E-40DD-AFC4-6F175D3DCCD1}">
                <a14:hiddenFill xmlns:a14="http://schemas.microsoft.com/office/drawing/2010/main">
                  <a:solidFill>
                    <a:srgbClr val="FFFFFF"/>
                  </a:solidFill>
                </a14:hiddenFill>
              </a:ext>
            </a:extLst>
          </p:spPr>
        </p:pic>
        <p:sp>
          <p:nvSpPr>
            <p:cNvPr id="5" name="5-Point Star 4"/>
            <p:cNvSpPr/>
            <p:nvPr/>
          </p:nvSpPr>
          <p:spPr>
            <a:xfrm>
              <a:off x="6444208" y="3645024"/>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5-Point Star 6"/>
            <p:cNvSpPr/>
            <p:nvPr/>
          </p:nvSpPr>
          <p:spPr>
            <a:xfrm>
              <a:off x="6872852" y="4041068"/>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5-Point Star 7"/>
            <p:cNvSpPr/>
            <p:nvPr/>
          </p:nvSpPr>
          <p:spPr>
            <a:xfrm>
              <a:off x="7025252" y="4193468"/>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5-Point Star 8"/>
            <p:cNvSpPr/>
            <p:nvPr/>
          </p:nvSpPr>
          <p:spPr>
            <a:xfrm>
              <a:off x="6872852" y="4257092"/>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5-Point Star 9"/>
            <p:cNvSpPr/>
            <p:nvPr/>
          </p:nvSpPr>
          <p:spPr>
            <a:xfrm>
              <a:off x="6566227" y="4941168"/>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5-Point Star 10"/>
            <p:cNvSpPr/>
            <p:nvPr/>
          </p:nvSpPr>
          <p:spPr>
            <a:xfrm>
              <a:off x="5796136" y="5301208"/>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5-Point Star 11"/>
            <p:cNvSpPr/>
            <p:nvPr/>
          </p:nvSpPr>
          <p:spPr>
            <a:xfrm>
              <a:off x="6000041" y="5193196"/>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5-Point Star 12"/>
            <p:cNvSpPr/>
            <p:nvPr/>
          </p:nvSpPr>
          <p:spPr>
            <a:xfrm>
              <a:off x="5763190" y="4977172"/>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5-Point Star 13"/>
            <p:cNvSpPr/>
            <p:nvPr/>
          </p:nvSpPr>
          <p:spPr>
            <a:xfrm>
              <a:off x="2483768" y="4833156"/>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5-Point Star 14"/>
            <p:cNvSpPr/>
            <p:nvPr/>
          </p:nvSpPr>
          <p:spPr>
            <a:xfrm>
              <a:off x="2915816" y="4761148"/>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5-Point Star 15"/>
            <p:cNvSpPr/>
            <p:nvPr/>
          </p:nvSpPr>
          <p:spPr>
            <a:xfrm>
              <a:off x="1979712" y="4290527"/>
              <a:ext cx="216024" cy="216024"/>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4752020" y="3008721"/>
              <a:ext cx="1656184" cy="461665"/>
            </a:xfrm>
            <a:prstGeom prst="rect">
              <a:avLst/>
            </a:prstGeom>
            <a:solidFill>
              <a:schemeClr val="bg1"/>
            </a:solidFill>
            <a:ln>
              <a:solidFill>
                <a:schemeClr val="tx1"/>
              </a:solidFill>
            </a:ln>
          </p:spPr>
          <p:txBody>
            <a:bodyPr wrap="square" rtlCol="0">
              <a:spAutoFit/>
            </a:bodyPr>
            <a:lstStyle/>
            <a:p>
              <a:r>
                <a:rPr lang="en-GB" sz="1200" dirty="0" err="1"/>
                <a:t>Cunnamilla</a:t>
              </a:r>
              <a:r>
                <a:rPr lang="en-GB" sz="1200" dirty="0"/>
                <a:t>, 125,295ha Sheep &amp; wool</a:t>
              </a:r>
            </a:p>
          </p:txBody>
        </p:sp>
        <p:sp>
          <p:nvSpPr>
            <p:cNvPr id="18" name="TextBox 17"/>
            <p:cNvSpPr txBox="1"/>
            <p:nvPr/>
          </p:nvSpPr>
          <p:spPr>
            <a:xfrm>
              <a:off x="7025252" y="3008721"/>
              <a:ext cx="1656184" cy="461665"/>
            </a:xfrm>
            <a:prstGeom prst="rect">
              <a:avLst/>
            </a:prstGeom>
            <a:solidFill>
              <a:schemeClr val="bg1"/>
            </a:solidFill>
            <a:ln>
              <a:solidFill>
                <a:schemeClr val="tx1"/>
              </a:solidFill>
            </a:ln>
          </p:spPr>
          <p:txBody>
            <a:bodyPr wrap="square" rtlCol="0">
              <a:spAutoFit/>
            </a:bodyPr>
            <a:lstStyle/>
            <a:p>
              <a:r>
                <a:rPr lang="en-GB" sz="1200" dirty="0"/>
                <a:t>Warren, 8525 ha Sheep, wool &amp; grain</a:t>
              </a:r>
            </a:p>
          </p:txBody>
        </p:sp>
        <p:sp>
          <p:nvSpPr>
            <p:cNvPr id="20" name="TextBox 19"/>
            <p:cNvSpPr txBox="1"/>
            <p:nvPr/>
          </p:nvSpPr>
          <p:spPr>
            <a:xfrm>
              <a:off x="7487816" y="3731803"/>
              <a:ext cx="1656184" cy="461665"/>
            </a:xfrm>
            <a:prstGeom prst="rect">
              <a:avLst/>
            </a:prstGeom>
            <a:solidFill>
              <a:schemeClr val="bg1"/>
            </a:solidFill>
            <a:ln>
              <a:solidFill>
                <a:schemeClr val="tx1"/>
              </a:solidFill>
            </a:ln>
          </p:spPr>
          <p:txBody>
            <a:bodyPr wrap="square" rtlCol="0">
              <a:spAutoFit/>
            </a:bodyPr>
            <a:lstStyle/>
            <a:p>
              <a:r>
                <a:rPr lang="en-GB" sz="1200" dirty="0" err="1"/>
                <a:t>Trangie</a:t>
              </a:r>
              <a:r>
                <a:rPr lang="en-GB" sz="1200" dirty="0"/>
                <a:t>, 20,817 ha Sheep, wool &amp; grain</a:t>
              </a:r>
            </a:p>
          </p:txBody>
        </p:sp>
        <p:sp>
          <p:nvSpPr>
            <p:cNvPr id="21" name="TextBox 20"/>
            <p:cNvSpPr txBox="1"/>
            <p:nvPr/>
          </p:nvSpPr>
          <p:spPr>
            <a:xfrm>
              <a:off x="7177652" y="4602323"/>
              <a:ext cx="1656184" cy="461665"/>
            </a:xfrm>
            <a:prstGeom prst="rect">
              <a:avLst/>
            </a:prstGeom>
            <a:solidFill>
              <a:schemeClr val="bg1"/>
            </a:solidFill>
            <a:ln>
              <a:solidFill>
                <a:schemeClr val="tx1"/>
              </a:solidFill>
            </a:ln>
          </p:spPr>
          <p:txBody>
            <a:bodyPr wrap="square" rtlCol="0">
              <a:spAutoFit/>
            </a:bodyPr>
            <a:lstStyle/>
            <a:p>
              <a:r>
                <a:rPr lang="en-GB" sz="1200" dirty="0" err="1"/>
                <a:t>Canowindra</a:t>
              </a:r>
              <a:r>
                <a:rPr lang="en-GB" sz="1200" dirty="0"/>
                <a:t>, 6847 ha Sheep, wool &amp; grain</a:t>
              </a:r>
            </a:p>
          </p:txBody>
        </p:sp>
        <p:sp>
          <p:nvSpPr>
            <p:cNvPr id="22" name="TextBox 21"/>
            <p:cNvSpPr txBox="1"/>
            <p:nvPr/>
          </p:nvSpPr>
          <p:spPr>
            <a:xfrm>
              <a:off x="7274150" y="5374295"/>
              <a:ext cx="1656184" cy="461665"/>
            </a:xfrm>
            <a:prstGeom prst="rect">
              <a:avLst/>
            </a:prstGeom>
            <a:solidFill>
              <a:schemeClr val="bg1"/>
            </a:solidFill>
            <a:ln>
              <a:solidFill>
                <a:schemeClr val="tx1"/>
              </a:solidFill>
            </a:ln>
          </p:spPr>
          <p:txBody>
            <a:bodyPr wrap="square" rtlCol="0">
              <a:spAutoFit/>
            </a:bodyPr>
            <a:lstStyle/>
            <a:p>
              <a:r>
                <a:rPr lang="en-GB" sz="1200" dirty="0" err="1"/>
                <a:t>Wagga</a:t>
              </a:r>
              <a:r>
                <a:rPr lang="en-GB" sz="1200" dirty="0"/>
                <a:t> </a:t>
              </a:r>
              <a:r>
                <a:rPr lang="en-GB" sz="1200" dirty="0" err="1"/>
                <a:t>Wagga</a:t>
              </a:r>
              <a:r>
                <a:rPr lang="en-GB" sz="1200" dirty="0"/>
                <a:t>, 5559 ha Sheep, wool &amp; grain</a:t>
              </a:r>
            </a:p>
          </p:txBody>
        </p:sp>
        <p:sp>
          <p:nvSpPr>
            <p:cNvPr id="23" name="TextBox 22"/>
            <p:cNvSpPr txBox="1"/>
            <p:nvPr/>
          </p:nvSpPr>
          <p:spPr>
            <a:xfrm>
              <a:off x="3563796" y="5605127"/>
              <a:ext cx="1656184" cy="461665"/>
            </a:xfrm>
            <a:prstGeom prst="rect">
              <a:avLst/>
            </a:prstGeom>
            <a:solidFill>
              <a:schemeClr val="bg1"/>
            </a:solidFill>
            <a:ln>
              <a:solidFill>
                <a:schemeClr val="tx1"/>
              </a:solidFill>
            </a:ln>
          </p:spPr>
          <p:txBody>
            <a:bodyPr wrap="square" rtlCol="0">
              <a:spAutoFit/>
            </a:bodyPr>
            <a:lstStyle/>
            <a:p>
              <a:r>
                <a:rPr lang="en-GB" sz="1200" dirty="0" err="1"/>
                <a:t>Strathdownie</a:t>
              </a:r>
              <a:r>
                <a:rPr lang="en-GB" sz="1200" dirty="0"/>
                <a:t>, 2631 ha Sheep &amp; wool</a:t>
              </a:r>
            </a:p>
          </p:txBody>
        </p:sp>
        <p:sp>
          <p:nvSpPr>
            <p:cNvPr id="24" name="TextBox 23"/>
            <p:cNvSpPr txBox="1"/>
            <p:nvPr/>
          </p:nvSpPr>
          <p:spPr>
            <a:xfrm>
              <a:off x="5724128" y="5877272"/>
              <a:ext cx="1656184" cy="461665"/>
            </a:xfrm>
            <a:prstGeom prst="rect">
              <a:avLst/>
            </a:prstGeom>
            <a:solidFill>
              <a:schemeClr val="bg1"/>
            </a:solidFill>
            <a:ln>
              <a:solidFill>
                <a:schemeClr val="tx1"/>
              </a:solidFill>
            </a:ln>
          </p:spPr>
          <p:txBody>
            <a:bodyPr wrap="square" rtlCol="0">
              <a:spAutoFit/>
            </a:bodyPr>
            <a:lstStyle/>
            <a:p>
              <a:r>
                <a:rPr lang="en-GB" sz="1200" dirty="0" err="1"/>
                <a:t>Moyston</a:t>
              </a:r>
              <a:r>
                <a:rPr lang="en-GB" sz="1200" dirty="0"/>
                <a:t>, 8244 ha Sheep &amp; wool</a:t>
              </a:r>
            </a:p>
          </p:txBody>
        </p:sp>
        <p:sp>
          <p:nvSpPr>
            <p:cNvPr id="25" name="TextBox 24"/>
            <p:cNvSpPr txBox="1"/>
            <p:nvPr/>
          </p:nvSpPr>
          <p:spPr>
            <a:xfrm>
              <a:off x="4403365" y="4055686"/>
              <a:ext cx="1656184" cy="646331"/>
            </a:xfrm>
            <a:prstGeom prst="rect">
              <a:avLst/>
            </a:prstGeom>
            <a:solidFill>
              <a:schemeClr val="bg1"/>
            </a:solidFill>
            <a:ln>
              <a:solidFill>
                <a:schemeClr val="tx1"/>
              </a:solidFill>
            </a:ln>
          </p:spPr>
          <p:txBody>
            <a:bodyPr wrap="square" rtlCol="0">
              <a:spAutoFit/>
            </a:bodyPr>
            <a:lstStyle/>
            <a:p>
              <a:r>
                <a:rPr lang="en-GB" sz="1200" dirty="0" err="1"/>
                <a:t>Telopea</a:t>
              </a:r>
              <a:r>
                <a:rPr lang="en-GB" sz="1200" dirty="0"/>
                <a:t> Downs, </a:t>
              </a:r>
            </a:p>
            <a:p>
              <a:r>
                <a:rPr lang="en-GB" sz="1200" dirty="0"/>
                <a:t>40,450 ha </a:t>
              </a:r>
            </a:p>
            <a:p>
              <a:r>
                <a:rPr lang="en-GB" sz="1200" dirty="0"/>
                <a:t>Sheep, wool &amp; grain</a:t>
              </a:r>
            </a:p>
          </p:txBody>
        </p:sp>
        <p:sp>
          <p:nvSpPr>
            <p:cNvPr id="26" name="TextBox 25"/>
            <p:cNvSpPr txBox="1"/>
            <p:nvPr/>
          </p:nvSpPr>
          <p:spPr>
            <a:xfrm>
              <a:off x="1266380" y="5374295"/>
              <a:ext cx="1865459" cy="461665"/>
            </a:xfrm>
            <a:prstGeom prst="rect">
              <a:avLst/>
            </a:prstGeom>
            <a:solidFill>
              <a:schemeClr val="bg1"/>
            </a:solidFill>
            <a:ln>
              <a:solidFill>
                <a:schemeClr val="tx1"/>
              </a:solidFill>
            </a:ln>
          </p:spPr>
          <p:txBody>
            <a:bodyPr wrap="square" rtlCol="0">
              <a:spAutoFit/>
            </a:bodyPr>
            <a:lstStyle/>
            <a:p>
              <a:r>
                <a:rPr lang="en-GB" sz="1200" dirty="0" err="1"/>
                <a:t>Jerramungup</a:t>
              </a:r>
              <a:r>
                <a:rPr lang="en-GB" sz="1200" dirty="0"/>
                <a:t>, 14,627 ha Grain</a:t>
              </a:r>
            </a:p>
          </p:txBody>
        </p:sp>
        <p:sp>
          <p:nvSpPr>
            <p:cNvPr id="27" name="TextBox 26"/>
            <p:cNvSpPr txBox="1"/>
            <p:nvPr/>
          </p:nvSpPr>
          <p:spPr>
            <a:xfrm>
              <a:off x="2591780" y="4026259"/>
              <a:ext cx="1440159" cy="461665"/>
            </a:xfrm>
            <a:prstGeom prst="rect">
              <a:avLst/>
            </a:prstGeom>
            <a:solidFill>
              <a:schemeClr val="bg1"/>
            </a:solidFill>
            <a:ln>
              <a:solidFill>
                <a:schemeClr val="tx1"/>
              </a:solidFill>
            </a:ln>
          </p:spPr>
          <p:txBody>
            <a:bodyPr wrap="square" rtlCol="0">
              <a:spAutoFit/>
            </a:bodyPr>
            <a:lstStyle/>
            <a:p>
              <a:r>
                <a:rPr lang="en-GB" sz="1200" dirty="0"/>
                <a:t>Esperance, 8340 ha Grain</a:t>
              </a:r>
            </a:p>
          </p:txBody>
        </p:sp>
        <p:sp>
          <p:nvSpPr>
            <p:cNvPr id="28" name="TextBox 27"/>
            <p:cNvSpPr txBox="1"/>
            <p:nvPr/>
          </p:nvSpPr>
          <p:spPr>
            <a:xfrm>
              <a:off x="330277" y="3645024"/>
              <a:ext cx="1577427" cy="461665"/>
            </a:xfrm>
            <a:prstGeom prst="rect">
              <a:avLst/>
            </a:prstGeom>
            <a:solidFill>
              <a:schemeClr val="bg1"/>
            </a:solidFill>
            <a:ln>
              <a:solidFill>
                <a:schemeClr val="tx1"/>
              </a:solidFill>
            </a:ln>
          </p:spPr>
          <p:txBody>
            <a:bodyPr wrap="square" rtlCol="0">
              <a:spAutoFit/>
            </a:bodyPr>
            <a:lstStyle/>
            <a:p>
              <a:r>
                <a:rPr lang="en-GB" sz="1200" dirty="0" err="1"/>
                <a:t>Bindi</a:t>
              </a:r>
              <a:r>
                <a:rPr lang="en-GB" sz="1200" dirty="0"/>
                <a:t> </a:t>
              </a:r>
              <a:r>
                <a:rPr lang="en-GB" sz="1200" dirty="0" err="1"/>
                <a:t>Bindi</a:t>
              </a:r>
              <a:r>
                <a:rPr lang="en-GB" sz="1200" dirty="0"/>
                <a:t>, 8482 ha Grain</a:t>
              </a:r>
            </a:p>
          </p:txBody>
        </p:sp>
        <p:cxnSp>
          <p:nvCxnSpPr>
            <p:cNvPr id="29" name="Straight Arrow Connector 28"/>
            <p:cNvCxnSpPr/>
            <p:nvPr/>
          </p:nvCxnSpPr>
          <p:spPr>
            <a:xfrm>
              <a:off x="6108053" y="3470386"/>
              <a:ext cx="336155" cy="26141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7025252" y="3470386"/>
              <a:ext cx="152401" cy="5558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20" idx="1"/>
            </p:cNvCxnSpPr>
            <p:nvPr/>
          </p:nvCxnSpPr>
          <p:spPr>
            <a:xfrm flipH="1">
              <a:off x="7218815" y="3962636"/>
              <a:ext cx="269001" cy="35856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1" idx="1"/>
            </p:cNvCxnSpPr>
            <p:nvPr/>
          </p:nvCxnSpPr>
          <p:spPr>
            <a:xfrm flipH="1" flipV="1">
              <a:off x="6980864" y="4473116"/>
              <a:ext cx="196788" cy="36004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flipV="1">
              <a:off x="6674239" y="5157192"/>
              <a:ext cx="601808" cy="447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4" idx="0"/>
            </p:cNvCxnSpPr>
            <p:nvPr/>
          </p:nvCxnSpPr>
          <p:spPr>
            <a:xfrm flipH="1" flipV="1">
              <a:off x="6177736" y="5425107"/>
              <a:ext cx="374484" cy="45216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endCxn id="11" idx="2"/>
            </p:cNvCxnSpPr>
            <p:nvPr/>
          </p:nvCxnSpPr>
          <p:spPr>
            <a:xfrm flipV="1">
              <a:off x="5231457" y="5517231"/>
              <a:ext cx="605936" cy="31873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25" idx="2"/>
            </p:cNvCxnSpPr>
            <p:nvPr/>
          </p:nvCxnSpPr>
          <p:spPr>
            <a:xfrm>
              <a:off x="5231457" y="4702017"/>
              <a:ext cx="613484" cy="33594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endCxn id="15" idx="0"/>
            </p:cNvCxnSpPr>
            <p:nvPr/>
          </p:nvCxnSpPr>
          <p:spPr>
            <a:xfrm>
              <a:off x="2958152" y="4473705"/>
              <a:ext cx="65676" cy="28744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endCxn id="16" idx="1"/>
            </p:cNvCxnSpPr>
            <p:nvPr/>
          </p:nvCxnSpPr>
          <p:spPr>
            <a:xfrm>
              <a:off x="1519163" y="4103687"/>
              <a:ext cx="460549" cy="26935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14" idx="2"/>
            </p:cNvCxnSpPr>
            <p:nvPr/>
          </p:nvCxnSpPr>
          <p:spPr>
            <a:xfrm flipV="1">
              <a:off x="1907704" y="5049179"/>
              <a:ext cx="617321" cy="33630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79512" y="476672"/>
              <a:ext cx="3960440" cy="830997"/>
            </a:xfrm>
            <a:prstGeom prst="rect">
              <a:avLst/>
            </a:prstGeom>
            <a:solidFill>
              <a:schemeClr val="bg1"/>
            </a:solidFill>
          </p:spPr>
          <p:txBody>
            <a:bodyPr wrap="square" rtlCol="0">
              <a:spAutoFit/>
            </a:bodyPr>
            <a:lstStyle/>
            <a:p>
              <a:r>
                <a:rPr lang="en-GB" sz="2400" b="1" dirty="0" err="1"/>
                <a:t>Hassad</a:t>
              </a:r>
              <a:r>
                <a:rPr lang="en-GB" sz="2400" b="1" dirty="0"/>
                <a:t> Food Land Holdings in Australia</a:t>
              </a:r>
            </a:p>
          </p:txBody>
        </p:sp>
      </p:grpSp>
      <p:pic>
        <p:nvPicPr>
          <p:cNvPr id="30" name="Picture 29">
            <a:extLst>
              <a:ext uri="{FF2B5EF4-FFF2-40B4-BE49-F238E27FC236}">
                <a16:creationId xmlns:a16="http://schemas.microsoft.com/office/drawing/2014/main" id="{809A3CD8-7B61-4C94-BC55-699C4C921D7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09991" y="1307669"/>
            <a:ext cx="772287" cy="515294"/>
          </a:xfrm>
          <a:prstGeom prst="rect">
            <a:avLst/>
          </a:prstGeom>
        </p:spPr>
      </p:pic>
      <p:sp>
        <p:nvSpPr>
          <p:cNvPr id="31" name="TextBox 30">
            <a:extLst>
              <a:ext uri="{FF2B5EF4-FFF2-40B4-BE49-F238E27FC236}">
                <a16:creationId xmlns:a16="http://schemas.microsoft.com/office/drawing/2014/main" id="{B7DDD71F-08B4-48D9-97CF-BB8BEAA185A3}"/>
              </a:ext>
            </a:extLst>
          </p:cNvPr>
          <p:cNvSpPr txBox="1"/>
          <p:nvPr/>
        </p:nvSpPr>
        <p:spPr>
          <a:xfrm>
            <a:off x="1115616" y="1307669"/>
            <a:ext cx="1584176" cy="523220"/>
          </a:xfrm>
          <a:prstGeom prst="rect">
            <a:avLst/>
          </a:prstGeom>
          <a:noFill/>
        </p:spPr>
        <p:txBody>
          <a:bodyPr wrap="square" rtlCol="0">
            <a:spAutoFit/>
          </a:bodyPr>
          <a:lstStyle/>
          <a:p>
            <a:r>
              <a:rPr lang="en-GB" sz="1400" dirty="0"/>
              <a:t>Qatar sovereign wealth fund</a:t>
            </a:r>
          </a:p>
        </p:txBody>
      </p:sp>
      <p:sp>
        <p:nvSpPr>
          <p:cNvPr id="33" name="TextBox 32">
            <a:extLst>
              <a:ext uri="{FF2B5EF4-FFF2-40B4-BE49-F238E27FC236}">
                <a16:creationId xmlns:a16="http://schemas.microsoft.com/office/drawing/2014/main" id="{6B3C5E45-56BA-4EDA-8145-D75AF48BD4E3}"/>
              </a:ext>
            </a:extLst>
          </p:cNvPr>
          <p:cNvSpPr txBox="1"/>
          <p:nvPr/>
        </p:nvSpPr>
        <p:spPr>
          <a:xfrm>
            <a:off x="179512" y="6338937"/>
            <a:ext cx="5426158" cy="366663"/>
          </a:xfrm>
          <a:prstGeom prst="rect">
            <a:avLst/>
          </a:prstGeom>
          <a:noFill/>
        </p:spPr>
        <p:txBody>
          <a:bodyPr wrap="square" rtlCol="0">
            <a:spAutoFit/>
          </a:bodyPr>
          <a:lstStyle/>
          <a:p>
            <a:r>
              <a:rPr lang="en-GB" dirty="0"/>
              <a:t>Also farms in Africa and United States</a:t>
            </a:r>
          </a:p>
        </p:txBody>
      </p:sp>
    </p:spTree>
    <p:extLst>
      <p:ext uri="{BB962C8B-B14F-4D97-AF65-F5344CB8AC3E}">
        <p14:creationId xmlns:p14="http://schemas.microsoft.com/office/powerpoint/2010/main" val="371326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6325D-3BA0-4F00-AE00-B2C81234ADC5}"/>
              </a:ext>
            </a:extLst>
          </p:cNvPr>
          <p:cNvSpPr>
            <a:spLocks noGrp="1"/>
          </p:cNvSpPr>
          <p:nvPr>
            <p:ph type="title"/>
          </p:nvPr>
        </p:nvSpPr>
        <p:spPr>
          <a:xfrm>
            <a:off x="609599" y="609600"/>
            <a:ext cx="6347713" cy="662609"/>
          </a:xfrm>
        </p:spPr>
        <p:txBody>
          <a:bodyPr/>
          <a:lstStyle/>
          <a:p>
            <a:r>
              <a:rPr lang="en-GB" dirty="0"/>
              <a:t>Corporate Concentration</a:t>
            </a:r>
          </a:p>
        </p:txBody>
      </p:sp>
      <p:sp>
        <p:nvSpPr>
          <p:cNvPr id="3" name="Content Placeholder 2">
            <a:extLst>
              <a:ext uri="{FF2B5EF4-FFF2-40B4-BE49-F238E27FC236}">
                <a16:creationId xmlns:a16="http://schemas.microsoft.com/office/drawing/2014/main" id="{EB10E4A2-07CA-4E73-9B47-84832C64D31D}"/>
              </a:ext>
            </a:extLst>
          </p:cNvPr>
          <p:cNvSpPr>
            <a:spLocks noGrp="1"/>
          </p:cNvSpPr>
          <p:nvPr>
            <p:ph idx="1"/>
          </p:nvPr>
        </p:nvSpPr>
        <p:spPr>
          <a:xfrm>
            <a:off x="609599" y="1431236"/>
            <a:ext cx="2438401" cy="4610128"/>
          </a:xfrm>
        </p:spPr>
        <p:txBody>
          <a:bodyPr>
            <a:noAutofit/>
          </a:bodyPr>
          <a:lstStyle/>
          <a:p>
            <a:r>
              <a:rPr lang="en-GB" sz="2000" dirty="0"/>
              <a:t>Complexity of agribusiness corporate structures and networks</a:t>
            </a:r>
          </a:p>
          <a:p>
            <a:r>
              <a:rPr lang="en-GB" sz="2000" dirty="0"/>
              <a:t>Separation of land ownership and agricultural operations</a:t>
            </a:r>
          </a:p>
          <a:p>
            <a:r>
              <a:rPr lang="en-GB" sz="2000" dirty="0"/>
              <a:t>Alliances and partnerships of autonomous companies</a:t>
            </a:r>
          </a:p>
        </p:txBody>
      </p:sp>
      <p:pic>
        <p:nvPicPr>
          <p:cNvPr id="4" name="Picture 2" descr="cargill">
            <a:extLst>
              <a:ext uri="{FF2B5EF4-FFF2-40B4-BE49-F238E27FC236}">
                <a16:creationId xmlns:a16="http://schemas.microsoft.com/office/drawing/2014/main" id="{FD76EED8-9CB9-4F52-866B-AE8D5B2168C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80661" y="1272209"/>
            <a:ext cx="3352245" cy="511430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a:extLst>
              <a:ext uri="{FF2B5EF4-FFF2-40B4-BE49-F238E27FC236}">
                <a16:creationId xmlns:a16="http://schemas.microsoft.com/office/drawing/2014/main" id="{5CAD18CF-5076-462A-A2AE-DD56FE0025E1}"/>
              </a:ext>
            </a:extLst>
          </p:cNvPr>
          <p:cNvSpPr txBox="1">
            <a:spLocks noChangeArrowheads="1"/>
          </p:cNvSpPr>
          <p:nvPr/>
        </p:nvSpPr>
        <p:spPr bwMode="auto">
          <a:xfrm>
            <a:off x="609599" y="6017181"/>
            <a:ext cx="3374584"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1400" dirty="0"/>
              <a:t>Hendrickson, M &amp; Heffernan, W (2002) Opening spaces through </a:t>
            </a:r>
            <a:r>
              <a:rPr lang="en-US" sz="1400" dirty="0" err="1"/>
              <a:t>relocalisation</a:t>
            </a:r>
            <a:r>
              <a:rPr lang="en-US" sz="1400" dirty="0"/>
              <a:t>, </a:t>
            </a:r>
            <a:r>
              <a:rPr lang="en-US" sz="1400" i="1" dirty="0" err="1"/>
              <a:t>Sociologia</a:t>
            </a:r>
            <a:r>
              <a:rPr lang="en-US" sz="1400" i="1" dirty="0"/>
              <a:t> </a:t>
            </a:r>
            <a:r>
              <a:rPr lang="en-US" sz="1400" i="1" dirty="0" err="1"/>
              <a:t>Ruralis</a:t>
            </a:r>
            <a:r>
              <a:rPr lang="en-US" sz="1400" dirty="0"/>
              <a:t>, 42: 347-369</a:t>
            </a:r>
          </a:p>
        </p:txBody>
      </p:sp>
      <p:pic>
        <p:nvPicPr>
          <p:cNvPr id="6" name="Picture 5">
            <a:extLst>
              <a:ext uri="{FF2B5EF4-FFF2-40B4-BE49-F238E27FC236}">
                <a16:creationId xmlns:a16="http://schemas.microsoft.com/office/drawing/2014/main" id="{F095EB61-021F-4913-A468-1640AD7217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271469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6BF6DB-121E-47E4-B181-F97E46DA8DA5}"/>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685800" y="609600"/>
            <a:ext cx="7772400" cy="69667"/>
          </a:xfrm>
        </p:spPr>
        <p:txBody>
          <a:bodyPr>
            <a:normAutofit fontScale="90000"/>
          </a:bodyPr>
          <a:lstStyle/>
          <a:p>
            <a:endParaRPr lang="en-GB" dirty="0"/>
          </a:p>
        </p:txBody>
      </p:sp>
      <p:graphicFrame>
        <p:nvGraphicFramePr>
          <p:cNvPr id="4" name="Table Placeholder 3"/>
          <p:cNvGraphicFramePr>
            <a:graphicFrameLocks noGrp="1"/>
          </p:cNvGraphicFramePr>
          <p:nvPr>
            <p:ph type="tbl" idx="1"/>
            <p:extLst/>
          </p:nvPr>
        </p:nvGraphicFramePr>
        <p:xfrm>
          <a:off x="659455" y="1855103"/>
          <a:ext cx="7772400" cy="2926080"/>
        </p:xfrm>
        <a:graphic>
          <a:graphicData uri="http://schemas.openxmlformats.org/drawingml/2006/table">
            <a:tbl>
              <a:tblPr bandRow="1">
                <a:tableStyleId>{5C22544A-7EE6-4342-B048-85BDC9FD1C3A}</a:tableStyleId>
              </a:tblPr>
              <a:tblGrid>
                <a:gridCol w="2590056">
                  <a:extLst>
                    <a:ext uri="{9D8B030D-6E8A-4147-A177-3AD203B41FA5}">
                      <a16:colId xmlns:a16="http://schemas.microsoft.com/office/drawing/2014/main" val="20000"/>
                    </a:ext>
                  </a:extLst>
                </a:gridCol>
                <a:gridCol w="5182344">
                  <a:extLst>
                    <a:ext uri="{9D8B030D-6E8A-4147-A177-3AD203B41FA5}">
                      <a16:colId xmlns:a16="http://schemas.microsoft.com/office/drawing/2014/main" val="20001"/>
                    </a:ext>
                  </a:extLst>
                </a:gridCol>
              </a:tblGrid>
              <a:tr h="370840">
                <a:tc>
                  <a:txBody>
                    <a:bodyPr/>
                    <a:lstStyle/>
                    <a:p>
                      <a:r>
                        <a:rPr lang="en-GB" sz="2000" b="1" dirty="0"/>
                        <a:t>Directly owned</a:t>
                      </a:r>
                      <a:r>
                        <a:rPr lang="en-GB" sz="2000" b="1" baseline="0" dirty="0"/>
                        <a:t> farms</a:t>
                      </a:r>
                      <a:endParaRPr lang="en-GB" sz="2000" b="1" dirty="0"/>
                    </a:p>
                  </a:txBody>
                  <a:tcPr/>
                </a:tc>
                <a:tc>
                  <a:txBody>
                    <a:bodyPr/>
                    <a:lstStyle/>
                    <a:p>
                      <a:r>
                        <a:rPr lang="en-GB" sz="2000" dirty="0"/>
                        <a:t>10 potato farms in</a:t>
                      </a:r>
                      <a:r>
                        <a:rPr lang="en-GB" sz="2000" baseline="0" dirty="0"/>
                        <a:t> China</a:t>
                      </a:r>
                    </a:p>
                    <a:p>
                      <a:r>
                        <a:rPr lang="en-GB" sz="2000" baseline="0" dirty="0"/>
                        <a:t>1 dairy farm in Jordan</a:t>
                      </a:r>
                    </a:p>
                    <a:p>
                      <a:r>
                        <a:rPr lang="en-GB" sz="2000" baseline="0" dirty="0"/>
                        <a:t>1 dairy farm in Egypt</a:t>
                      </a:r>
                    </a:p>
                    <a:p>
                      <a:endParaRPr lang="en-GB" sz="2000" dirty="0"/>
                    </a:p>
                  </a:txBody>
                  <a:tcPr/>
                </a:tc>
                <a:extLst>
                  <a:ext uri="{0D108BD9-81ED-4DB2-BD59-A6C34878D82A}">
                    <a16:rowId xmlns:a16="http://schemas.microsoft.com/office/drawing/2014/main" val="10000"/>
                  </a:ext>
                </a:extLst>
              </a:tr>
              <a:tr h="370840">
                <a:tc>
                  <a:txBody>
                    <a:bodyPr/>
                    <a:lstStyle/>
                    <a:p>
                      <a:r>
                        <a:rPr lang="en-GB" sz="2000" b="1" dirty="0"/>
                        <a:t>Contract</a:t>
                      </a:r>
                      <a:r>
                        <a:rPr lang="en-GB" sz="2000" b="1" baseline="0" dirty="0"/>
                        <a:t> farmers</a:t>
                      </a:r>
                      <a:endParaRPr lang="en-GB" sz="2000" b="1" dirty="0"/>
                    </a:p>
                  </a:txBody>
                  <a:tcPr/>
                </a:tc>
                <a:tc>
                  <a:txBody>
                    <a:bodyPr/>
                    <a:lstStyle/>
                    <a:p>
                      <a:r>
                        <a:rPr lang="en-GB" sz="2000" dirty="0"/>
                        <a:t>12,000 farmers for</a:t>
                      </a:r>
                      <a:r>
                        <a:rPr lang="en-GB" sz="2000" baseline="0" dirty="0"/>
                        <a:t> potatoes in India</a:t>
                      </a:r>
                    </a:p>
                    <a:p>
                      <a:r>
                        <a:rPr lang="en-GB" sz="2000" baseline="0" dirty="0"/>
                        <a:t>1,200 farmers for barley in India</a:t>
                      </a:r>
                    </a:p>
                    <a:p>
                      <a:r>
                        <a:rPr lang="en-GB" sz="2000" baseline="0" dirty="0"/>
                        <a:t>6,000 hectares under contract farming for rice, tomato and chili in India</a:t>
                      </a:r>
                    </a:p>
                    <a:p>
                      <a:endParaRPr lang="en-GB" sz="2000"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659455" y="997665"/>
            <a:ext cx="7416824" cy="523220"/>
          </a:xfrm>
          <a:prstGeom prst="rect">
            <a:avLst/>
          </a:prstGeom>
          <a:noFill/>
        </p:spPr>
        <p:txBody>
          <a:bodyPr wrap="square" rtlCol="0">
            <a:spAutoFit/>
          </a:bodyPr>
          <a:lstStyle/>
          <a:p>
            <a:r>
              <a:rPr lang="en-GB" sz="2800" b="1" dirty="0"/>
              <a:t>PepsiCo’s international farming activities</a:t>
            </a:r>
          </a:p>
        </p:txBody>
      </p:sp>
      <p:sp>
        <p:nvSpPr>
          <p:cNvPr id="6" name="AutoShape 2" descr="data:image/jpeg;base64,/9j/4AAQSkZJRgABAQAAAQABAAD/2wCEAAkGBxMRERQUExQWFhUVFxUXGBgYGBgcGBYYGxcdFxQXFRUYHyggGRolGxUVIjEiKikrLi4uGB8zODQsNygtLisBCgoKDg0OGxAQGy0mICQsNCwsNCwvNDA0LCwsLywsLCwvLzQsLCwsLCwsLCwsLywsLCwsLCwsLCwsLCwsLCwsLP/AABEIAHYBqgMBEQACEQEDEQH/xAAcAAEAAgMBAQEAAAAAAAAAAAAABgcDBAUCCAH/xABOEAABAwIBBwUKCggEBwEAAAABAAIDBBESBQYHITFBURMiYXGRFTJyc4GSk7Gy0RQWNDVCUlNUocEXIzNigsLS4SRDs+IlRGR0otPwY//EABoBAQADAQEBAAAAAAAAAAAAAAACAwQFAQb/xAA1EQACAQMBBQUHBAIDAQAAAAAAAQIDBBExEhMhQVEUMmFxkQUiM1Kh0fCBscHhI0IGFfEk/9oADAMBAAIRAxEAPwC8UAQBAEAQBAEAQBAEAQBAEAQBAEAQBAEAQBAEAQBAEAQBAEAQBAEAQBAEAQBAEAQBAEAQBAEAQBAEAQBAEAQBAEAQBAEAQBAaRyiCbRtdIeLbYQel5sOy5Vm6a73D86FO+T7iz5aeuh5cak7BC3rL3fk1e/4vH89Tz/M+i9X9jj5Qzhno3N+ExNMbjYSREmx6WuH4dBWmnbQrJ7uXHozJVvalu1vorD5r7EhfUcwPaC9pF+btIIuCBvWCeY8jp08Txh6ilqWStDmEEH/4gjcehRhOM1mLJTpyg9mSMymQCAIAgCAIAgCAIAgCAIAgCAIAgCAIAgCAIAgCAIAgCAIAgCAIAgCAIAgCAIAgCAIAgCAIAgCAIAgCA8veGgkmwAJJOwAbSV6ll4R42kss41ETWDlHXFOe8ZsMoH05N+E7m7CNZutE8UfdXe5vp4L7mOm3c+++5yXXxfh0XqdZkrABYi18AtsuNWEdViPIs7ybFhaGhJV45TE2V0UgFwxzWnE367L98ONjq32U9nCzjKPM8cELzzr55HCjDo5nFwd+qaWuB12Y5pcRfXe9+uy6dlTjBOs+C8Th+1KzqNW8OLb4/Yk+bOXqd7GU4c5ksbGtMUrSyXmi3eu77ZtF1grwntOb0b5HYobMYKC5LHoauRKi2UKhje8cXEjdiBFz2ly4dtPF1OMdH+53LmGbSnKWq/YlLpACASATqHSbXsPID2LqHIbSPSHoQBAEAQBAEAQBAEAQBAEAQBAEAQBAEAQBAEAQBAEAQBAEAQBAEAQBAEAQBAEAQBAEAQBAEAQBAEBxc8mPdRTCMEnCLgbcNxj/AAutNm4qtFyMXtBTdvJQ1/jn9DhUeekLaGzThnZHhawjUXWwtIOzDexWmrY1N7nGU2ZrX2lQdJJvDSwMsZw00VNEyGUPfE+F2q/OwPBku61ucMXao07OrKTbjhMsq+0reEeEs+RqZSrajKhY2CnLGMeHtmfcOaR9Jrx3p3EC9wroUaVtxqSy+iMk7q5u/dox2V1f5+2T3mbydJVyU1SzBUu1xSk3bOw6/wBWTsdxG0qq6qyrQUo93p08zXZWkLdva4yfP7HVz9ipnxASsDphriINnxn6wcNYHrXHr3zto+6+L5HctbLtEveXBfmDg5Dys2imY6oje2OoFmTnvGm+sPO6+rX/AHIp9lWcpwlWzxfLnjqaPatzFSjRWi18+hItIFZyVFyjTzmyROYekOBuOOoHtWqo8I+f9oTcKO0tcrHqSKCTE1ruIB7RdTNsXlJmRD0IAgCAIAgCAIAgCAIAgCAIAgCAIAgCAIAgCAIAgCAIAgCAIAgCAIAgCAIAgCAIAgCAIAgCAIDFVSFrHuG1rXEeQXUZvEWydOO1JJ82a2RKgSU8bgb80A9Y1Ov03uqraanSjJdCy5g4VZRfUjGd2SoDU0LBE0GeoPKEC2JjY3Oc024nDr2rq0LiqoS97RcPU5VayoTkm4LizsVWalKYZGMhY0vY9oda7mktIBBOsEXVXa6rabkyyNlbx0gjU0f5V5TJ8fKkB8OKGS52OjOHWfBAKjdpQm3yfEvoJyiklxOVnvXU1U1rGgufG8OZK04SwgjvHbTe3qO4Lkz9rbrKo8c+n9nWo+ynUw6vBfX+jWzbhZV1UjJpCZIg1zmOvidfZrO4ar9YVNH2fVqYrVtH9fsi+4v6dJbmhqvp92TrKeS4qiF0MrA6NwtbhbYW8CNxXXhJwacTiSW1qVGY5pJo8mumEsUUxax3FmqwJ4taHC27WNwUbmpGrNbK8/PmcG5m69aNvF8E/wA9C43StYWNJsXHC0cSGl1uxp7EPoYwbTa5f+GVCIQBAEAQBAEAQBAEAQBAEAQBAEAQBAEAQBAEAQBAEAQBAEAQBAEAQBAEAQBAEAQBAEAQBAEAQAoCJT5LqaR7nUvOjcblm238J29Y1rlSoVreWaHFPl+fwdeFxQuIqNfhJc/z+Tj5VytM+emkkjwvgc8tbZwDy5uEjXr1DgpR9pV4RlHd6+Z7/wBbQk01U/Y6Dsu10mpkWHqY71uVLurqfdjj9PuWKztIcZSz+v2ODFk8isbTS/qpKjFLews87zzTYu1HsVisLu4jvKsuC6vP00RF31pbvZpR4vosfUneSs3YYLG2N4+k6xt4I2BaqFlSpcdX1Zhr31Wrw0XREd0hZKkiczKNNqmp/wBoB/mRb8XGwvfoJ4Bda2qJp0p6P6M5tVY99cjQziz/AOWiZHSBwfK1uJ1jiaXf5bBvdrtfs4rBUlhuKOVee0crd0dXz/hfnkas2YkkVA6cEirjLZmAHvQzWWdLrXPWAFos8Qn73PgXWli6UNuXe/bwO7R5witnybg2lslRKAe8tE6Kx6MbiPIq68XCrsdD6a0h/wDFVrPniK88pv0SJshzggCAIAgCAIAgCAIAgCAIAgCAIAgCAIAgCAIAgCAIAgCAIAgCAIAgCAIAgCAIAgCAIAgCAIAgNHLFWYY+UALgwgvA24NjyOkA4v4V43hZKq03CO0uWvl+cTYpKpkrA+Nwc12wjYieScJxmtqLyiKaSCY20dQNkFXEXdEbrtf62jyrXa8dqPVFdXhh9GTFZS4hWk/JzjBHVxftaR4kB4tuMQ7Q0+Q8VqtZpScJaMprLhtdDNUaQqVsLHjE97mNdybQbtJGtrnHUCDq3rHOSi2tTLV9pUaa4PL8CJ1OVK/KzuTiaWxXsQ0kMA//AEee+6vwVWZTOZKtc3r2YLC/NX+eRvZp5PFBlT4PUNY50kYdBJY7QCXht9hti83pWyNvHdba1Wp0LSyhQn73F9fsTzL+WIqOB0sp5o1Ab3k7GtG8lUykorJ3LS1qXNVU4f8Ai6kE0PUjS6qmw4XXaGj6rH3eA0ncdXYF7icv8s+f7HR9rVaVJRsqOkNfGX3+5ZiHFCAIAgCAIAgCAIAgCAIAgCAIAgCAIAgCAIAgCAIAgCAIAgCAIAgCAIAgCAIAgCAIAgCAIAgCAEICHZQzOfG90lBOYHO1mO55MnoA2dhVbhzic2pYyi3KhLZ8ORwstUeV5oXQzRtkjcNduTvqNwQQbg3C9hOrCW0jPN3+MNJ+hrZJynlaqjHIOuxvMuOTaQW6iHYtd0nGqn7yIKftCa4cPQ2RmRX1BBqJwBwc9zyOpo5o7VXu5PU8/wCuuavxJ/XJr5Azfhhym+lq24+aHwG9mSDa7E3eei/0Tt1LV2WO6VRPPXwL6Hs2lCeJ8enQtKCFrGhrGhrRsAAAHUAoHWjFRWEQPSpXQxiB4kAqoJWvjaNbsNxjDrd60gA6+Csp3EaWU+OUb7T2TWvZJw4Jc3+cTnZEyNUZYmbV1vNp2/s4xqDhwaPq7Lu2n1ZFFzeZaHcubuh7Npu3tuM3q+n99FyJxkqkDKqrcBYO5BurZdsZ1AdTmrXJ+5FeZ8pxcm2dlVnoQGs+viBIMsYI2gvbcdYupbL6HmUfndKH7WPz2+9NiXQZQ7pQ/ax+e33psS6DKHdKH7WPz2+9NiXQZRmima/W1wcOgg+peNNanpkXgMM1XGw2e9rTwc4D1r1Rb0PMmPulD9rH57fevdiXQZQ7pQ/ax+e33psS6DKHdKH7WPz2+9NiXQZQ7pQ/ax+e33psS6DKM0M7Xi7HNcNl2kHX5F401qemOSviaSDIwEbQXNBHWLr3ZfQ8yjz3Sh+1j89vvTYl0GUO6UP2sfnt96bEugyh3Sh+1j89vvTYl0GUZoZ2v71zXdRB9S8aa1PTIvAEBrVtfFCLyyMYOLnAdl1KMXLRHjaWpxZs+8nN21LD4Ic72QVaraq/9SG9h1PEef8Ak53/ADLR1tePW1eu1qrkN7Dqdagy5TT6op4nng14J7NqqlTnHVElJPRnQUCR+OcALnUAgNbulD9rH57fepbEuh5lHqOuicQGyMJOwBzST5AV5stchlGwvD0/CbIDjVudlFCbPqYgRuDgT2NurY0KktEyDnFas0TpCyde3wgeZJ68Kn2Wr0PN7DqblJnhQymzKmK53F2E9jrKLoVFrFnqqRfM7bHAgEEEHYRsPUVSTP1AEB4mmawFz3BrRtJIAHlK9Sb0Bw6nPWgjNnVUd/3SXeyCrVb1X/qQdSK5ms3SFk0/8wPKyQfiWqXZavQ83sOp0KHOmimNo6mInhiAPYbFQlRqR1TJKcXozsKokEAQBAaGVMoGAB7mOdH9JzAXOZ+8WDWW9VyOHDxvBooUVWeymlLlnhn9evn6nvJ+VYJwHRSseDswuBPZtRST0I1berReKkWvNEOld3KykXnVSVzhc7op+J4A6+391bV/mpY/2j9UY+5Lwf7k2qqyOIXke1g4ucBfqusTaWppp0p1HiCb8it9I2cVFK2N0M16qB4fE5gJA1i4c7UMOobCdispXUabafFPU6VP2Bd18PGz4v7amuzOnKmU+ZSRiJgs1727jbXeR2zqAvrWVynLurgddez7Cw965ltS6f19+B283dG0MR5Sqdy8puSNeAE7Tr1vOvaeuylCklxZhvfbtSqt3RWzHTxx/H6epsZqZSFLTupnc6WGolp44x30gBxxkcG8m9ri7YAt9aG3LbWjWfz9T5yEsLDJjAHYRiILra7bL77DgszxyLT2vAEB84Z3j/H1XjpPWu5R+HHyMM+8zkYRwVpEYRwQDCOCAyU8zo3BzHFjhsc0kEdRC8aysMaFxaMM8X1eKnnOKVjcTX73t2HF+8NWveCuZdW6h70dDVSqbXBka00j/GQ+J/nKvse4/Mrr6or7COC2lIwjggGEcEAwjggLi0JD/CT/APcH/SjXMv8Avry/lmi30fmV5n+P+JVXjB7DVttvhRKqnfZwMI4K4gMI4IBhHBAe4ZCxwcwlrhsc0kEdRGsI+PBgtzRfnlJUONNUOxPDcUbztcB3zXcSNoPWuZd26ituJppVG+DOrpIztdQxNZFblpb4SdYY0bXW43IA8vBV2tDePL0RKrPZXApGrqXyvL5HOe921zjcnyldZJRWEZHx1MbGFxsASeAFz2Beg/ZY3NNnAtPAgg9hXiedAeLL0E8zFz9mgkZDUPMkDiG4nG7or6gQ47W8Qdix3FtGS2oriXU6rTw9C3ct/Jp/FSewVzId5Gl6HzK1otsXfOeSTR0P+J03hO9hyoufhSLKffRfGVsox00L5pTZjBc8TwA4kmwHWuPCDnJRRsbSWWUNnVnhUV7jicWQ35sTTzbbsf1z16l2KNCNNcNTHObkR1XkBdAEB2c3M5qiheDC/mX50brljuOrcekKqrRjUXvEozcdC+s3MtR1tOyaPUHai07WOHfNPUuPVpunLZZsjJSWTSz0znZk+DGRikfdsbPrHeT+6N/k4qVCi6sscjyc9lFE5ay1PWPxzyF53D6LehrdgXYhTjBYijHKTlqc9TPBdACEBKM0c9p6FzWlxkg+lGTew4xk96ejZ61nrW8ai8SyFRx8i9qCsZPEyWM4mPaHNPQfzXHlFxeGa08rKNheHoQBAR3LeZNFVEufEGvP02HC7rNtR8oKrlSjLVHStva11brEZZXR8fz9DhS6LYXC3wmfDwJaR2WXm68Tcv8AkFTnTiRv4mQUlQWV3Kcg82iqGG0Y4Nn1fqz07FerOE45g8vmvsVz/wCTXWcbMUvUsPJWZ9BDZ0cDDsIc4l/lBcTbyKpU4rkY63tW7rcJTePDh+xzss0nc6d1dDYQvsKqK4FwO9miB1Y23NxvHStsJb2O7eq0+xypLZe2v1+55qc+OXeYcnRGok3yG7YI+lz9pRW2ytqq8L6h1M8I8Tq5uZu/B3PnmdytVLblJbWHgRj6LB+Ngq6tXaWyuCWhKMMcXqd5UkwgCA+cM7/l1V46T1ruUfhx8jDPvM5IVpE+iPibk/7pB6Nq4naKvzM27uHQ4GfGZtE2imkjhZE+Jhe1zObs3OA1EHYrqFxUc0m85IVKcdnKRSy6plJPozmLcp09vpGRp6uTc71tCz3SzSf5zJ0n76Ozpo+WReJ/nKqse4/MnX1RX62lJamY+RcmS0Ub6gQmU4sWKSzu+NrjEN1lzq9SsqjUc4NFOMHHid74t5F+rT+l/wB6p31x4+hPYpj4t5F+rT+l/wB6b648fQbFMkWQsl09PGRTNa1jzj5pJDjYC97ncB2KipOcn7xOMUtCis//AJyqvGD2Grr2/wAKJkqd9kfKvIH0JSZn0BjYTSQklrSeYOC4rr1c95mxU4dDmZ3ZlUXwSZ7IGRPjje9rmDDra0usQNRBtbWrKNxU20m8nk6ccaFHLrGQ7+YUpblKlI+0w+RwLT+BVNws0pE6feR39Mwd8Njvs5EW851/yVNljdvzJ1+8QJbCknmYGe9PQQujlheS55dykYYSQbWDg4g6ui6x3FtKpLKZdTqKKw0TGrzxyVXQuilkDQ4EfrGOBaSNRBItccQVlVvWpvKXoWOpCSwyN0WjyimtyeUWvJ3Dkyey91fK6qR1gQVKL0ZvHRBGR8pf5jfeodvfQ93C6k8yhEWUcjScRbA9pcdptGRc9axxeZp+Je9D5rbsXeMBI9HfzlTeE72HKi5+EydPvImemzKJDaenB1Euld04ea2/nOWWxjrL9C2u9EVUuiZyaaNM02V0j5JgTDFYYbkY3nXhJH0QNZ6x0rJdV3TWI6stpQ2nxLgZkGlDcAp4cNrW5NvuXM3k85yzVsroVHpPzUZRyskgaRFLiBaLkMeLGw4NIN7brHoXTta7mmpaoy1YbLyiE8meB7CtWSosbQvXObPNAb4XsEg1fSacJPlDh2BYb6KcVIvoPi0cbSplEzZQe36MIbGOu2Jx7XfgrbSGzTz1IVXmREFqKy1dGmZML4G1VSwSF9zGx3etbsDi3e4kHqFt6511cSUtiJopU1jLJ9PkGle3C6niLeGBvuWJVJp5TZc4p8imdI2azaCdpivyMoJaCbljh3zLnaNYI/surbVt5HjqjLUhsvgRJaSst7QtlEvp5oCf2Tw5vQ2S5I85rj5VzL6GJKXX+DTQfBosdYS8IAgCAxVMONtg5zDuc21x5CCD1EFep4DOHXZHrHAtZWjCdREtPG+44ENwg9itjUprWPo//SDjLqcKhzKrosQjyiImOPeRQWaPAa55EfkV8rim9YZ82VqnJf7fQ2otHMD3B9VNPVOGv9Y8ht+puv8AFQd3JLEEkS3KevEltFRxwsDImNYwbGtAA7As0pOTyyxJLQzrw9CAIAgPnDO/5dVeOk9a7lH4cfIwz7zOSrSJK/0j5S+3Hoo/6Vm7JS6Fm9n1NDK+d9bVMMc05cw2u0NY0HrwgE9RKnChTg8xR45yerOGriBOdEOSnS1pmtzIGnXuxuGFoB42xFY7yeIbPUtorMsmfTR8si8T/OV5Y9x+Z7X1RX62lJ+WQCyAWQH0TmL83UvimriXHxZeZtp91FLZ/wDzlVeMHsNXUt/hRMtTvsj6vIErZpEyiAAJhYAAfq4938KzdlpdCzez6mnlXPOuqWGOWcljtrQ1jQestaCR0Xspwt6cHlI8dST1ZwVcQJjoryS6evZJbmQAvcd2IgtYOu5J/hWW7ns08dS2lHMs9CyNIOaXdCJpYQ2aK+AnY4G2Jjuuwsdx6ysNtX3T46MvqU9pFK5SyLUU7i2WGRhHFpsekOGojyrqxqQkspmRxa1Rz7qZ4fqA/C0ICQ5t541VE9uF7nxjvonm7SODSdbT1fiqKtvCouK4k41HEu2bKDKmgfNGbtkge4cRdh1HpGxcnZcamy+przmOT5xbsXdMJI9HfzlTeE72HKi5+EydPvI7emc/46PxDfbeqrH4b8ydfvECWwpLp0NgfAHceWffsbZcq9+J+hqo90nixlwQBAEB8454E/D6u/28vtm34LuUfhx8jDPvM45VpE+kM0gBQ0ttnIxeyLrhVviS8zdDuo6yrJFc6bAPg1Px5U+wb/kt1j3n5FFfRFQLpmYsbQkT8IqeHJMv14jb81hvu6vMvoast9cw0hAEAQBAEAQBAEAQBAEAQHzhnf8ALqrx0nrXco/Dj5GGfeZyVaRLL/RBJ97Z6I/1rB2+Py/X+i/cPqP0QSfe2eiP9advj8v1/obh9TboNELQ4GapLh9VkeG/8Rc71KMr/wCWJ6qHVlh5JyXFSxNihYGMbu3k7y4nWSeKwznKbzIvUUlhFTaaPlkXif5yulY9x+Zmr6or9bSktPMjJ2Sn0Ubqn4NypxYscjQ7vja4LhusudXnWU3s5waKahs8Tu9x8h/9H6Vv9Sq3lz4+hPZp+A7j5D/6P0rf6k3lz4+g2afgSfI8lPyQbTOjdHHzBybg5rbC+G4J3EdqzzUs5lqWRxjgUPn/APOVV4wew1de3+FEx1O+yPlXkCyYdEcjmh3wpmsA/sjvF/rrC76K/wBfr/RfuH1Pf6IJPvbPRH+tedvj8v1/obh9TZotEIDrzVRc3gyPCfOc4+pRlf8AyxPVQ6ssLIuR4aSIRQMwtGs7y47y5x1krFOpKbzIvjFRWER/OXSBBQzmCSKZzg1rrsEeEh2y2J4O47ldStZVI7Sa/P0K51VF4wcs6XKT7Cp7Iv8A2K3sM+q+v2I9oXR/n6m3kLL+TsqvdEaYBwGICZkXOF7HDZxuR+ahUpVaKztemT2M4z4YNqv0d5OeCeS5P95j3ADpsThHYoxu6q55PXSgUbVxhsj2tdia17mh31gHEB3lAv5V108rJkMS9Bc+YN+4br/VqrdV3fndcq5+P6Gql3Cl27F1TKSPR385U3hO9hyoufhMnT7yJdpsoDennA1c6Inp75tz5HdhWaxlrH9S2utGVeugZywdE2c8dM+SnmcGMlIcxzjZof3pa4nZcWt0jpWK8ouaUo8i6jNLgy4eVba9xbjcW7VzMGoqXSXnoXSsio5nBseIvfG7U5xsA0OG0NAPlPQuja2+E3NamarU44iyGfGat+9Tekd71q3NP5UVbcupPdEdXU1E8z5ZpXxxsAs5xLcTjq1HfZp7VjvIwjFJIuott8SL6TqAw5RlNtUuGRvlFnf+TT2rRay2qS8OBXVWJEVWkrLj0XZ1xPp2U0r2slj5rA4gcoza3Dfa4awRt1X6uXd0Gpba0ZppTWMMn0kzWi7nAAa7kgDtWPDLyldKOc8dZMyOFwdFDfnjY952lp3tAFr77ldW0ounFuWrMlWak+BCFrKi2dCmTy2KonI79zWDpDLk28r/AMFzb6XFRNFBassxYDQEAQBAEAQBAEAQBAEAQBAfOGd/y6q8dJ613KPw4+Rhn3mckK0ifUq+eOgEAQBAU1po+WReJ/nK6lj3H5mWvqiv1tKT8QCyAWQFxaEvkk//AHB/0o1zL/vry/lmm30fmV7n/wDOVV4wew1bLf4USmp32R92xXogfT9F+zZ4LfUF8/LVm9aGdeHoQBAV5pUzSkqQ2pgbikjaWvYO+ezaC3iRr1b76tmvbaV1D3ZFFWDfFFPOaQSCCCNRB1EHgRuXUMwa4gggkEbCNRHUUBnlr5XDC6WRw4F7iOwlRUYrRHuWa6keHUzezfnrpAyFptfnPI5jBvLj+W0qupVjTWZEoxctC93ZOZTZPfCzvY4HtB3nmG5PSTcrj7bnU2n1NmMRwfObdi7hhJHo7+cqbwnew5UXPwmTp95F45w5GjrKd8Emxw1He1w71w6QVyKdR05bSNcoqSwUBnDm/PQyFkzSBfmvA5jxxafy2hdqnVjUWYmOUXF8TlKwie+Vdhw4nYeFzbs2LzC1B4XoN3JOS5qqQRwsL3HhsaOLnbGjpKhOcYLMj1Jt4RfuZ2bzaCmbECC886RwHfPO3yAAAdAXHrVXUlk2QhsrBo6QM0+6EIwWE8dywnYQe+YTuBsNe4hSt6+6lx0Z5UhtLxKLrqKSB5jlY5jxta4WPWOI6RqXXjJSWUZGmuDNcqR4ZHyucLFziOBJI7CvMJA8L0HZzZzanr5A2JpDL86QjmMG/XvP7u1VVa0aayyUYOWhf+RsmR0sDIYhZjBYcSdrnHpJJJ61xpzc5OTNsYqKwjdUD0IAgCAIAgCAIAgCAIAgCA5FRmtRSOc99LA5ziS5xjaSSdpJI1lWqvUSwpMg6cXxaMfxQoPudP6JnuXvaKvzP1G7h0R21STCAIAgOdlHIVNUODpoIpHAWBexriBtsCRsU41Zx4RbRFwi9UavxQoPudP6JnuU+0VfmfqebqHRD4oUH3On9Ez3J2ir8z9RuodEPihQfc6f0TPcnaKvzP1G6h0Q+KFB9zp/RM9ydoq/M/UbqHRHQybkyGnaWwRMiaTiIY0NBNgLkDfYDsVcpynxk8klFLQ1KrNmjle58lNC97jdznRtJJ2XJI1qarVIrCkyLpxfFoxfE+g+50/ome5e9oq/M/UbqHRHaa0AADUBqCpJn6gCAIAgOVlXNukqjeaCN7vrWs/zxY/irIVpw7rIuEXqjgy6Mcnk6mSN6pHfndXK8qkNzExM0WUI28qf4/cF722p4DcxN6k0eZOjN+Qx+G5zh2E2Kg7qq+Z6qUOhJaamZG0NjY1jRsa0AAdQGpUNtvLLEsHuSMOBa4Agggg7CDqIK80BxvifQfc6f0TPcru0VfmfqQ3UOiMtJm1RxPD46aFj27HNjaCN2ogalGVapJYcmFTinlI6yrJmGqpWStLJGNe07WuaHNPWDqXqbTyjxpPUjNZo6yfIb8iWeA5zR2XstCu6q5kHSh0NP9FlDf8AzbcMf9rqXbangebmJtUujbJ7DfknP8N7iOy6i7uq+YVGBJaDJ8UDcEMbI28GNDR1m209KolOUnmTyWJJaGyonoQGllPJMFS3DPEyQbsTQSPBO0HqU4TlDjF4PHFPUjdRozye43Eb2+DI63Ybq9XlVcyt0Ymu3RXQ32zHox/2XvbangebmJv0WjzJ8ZvyGPxjnOHYTYqErqq+ZJUodCTQQNjaGsa1rRsa0AAdQGoKhtviywyLwBAEAQBAEAQBAEAQBAEAQBAEAQBAEAQBAEAQBAEAQBAEAQBAEAQBAEAQBAEAQBAEAQBAEAQBAEAQBAEAQBAEAQBAEAQBAf/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4" descr="data:image/jpeg;base64,/9j/4AAQSkZJRgABAQAAAQABAAD/2wCEAAkGBxMRERQUExQWFhUVFxUXGBgYGBgcGBYYGxcdFxQXFRUYHyggGRolGxUVIjEiKikrLi4uGB8zODQsNygtLisBCgoKDg0OGxAQGy0mICQsNCwsNCwvNDA0LCwsLywsLCwvLzQsLCwsLCwsLCwsLywsLCwsLCwsLCwsLCwsLCwsLP/AABEIAHYBqgMBEQACEQEDEQH/xAAcAAEAAgMBAQEAAAAAAAAAAAAABgcDBAUCCAH/xABOEAABAwIBBwUKCggEBwEAAAABAAIDBBESBQYHITFBURMiYXGRFTJyc4GSk7Gy0RQWNDVCUlNUocEXIzNigsLS4SRDs+IlRGR0otPwY//EABoBAQADAQEBAAAAAAAAAAAAAAACAwQFAQb/xAA1EQACAQMBBQUHBAIDAQAAAAAAAQIDBBExEhMhQVEUMmFxkQUiM1Kh0fCBscHhI0IGFfEk/9oADAMBAAIRAxEAPwC8UAQBAEAQBAEAQBAEAQBAEAQBAEAQBAEAQBAEAQBAEAQBAEAQBAEAQBAEAQBAEAQBAEAQBAEAQBAEAQBAEAQBAEAQBAEAQBAaRyiCbRtdIeLbYQel5sOy5Vm6a73D86FO+T7iz5aeuh5cak7BC3rL3fk1e/4vH89Tz/M+i9X9jj5Qzhno3N+ExNMbjYSREmx6WuH4dBWmnbQrJ7uXHozJVvalu1vorD5r7EhfUcwPaC9pF+btIIuCBvWCeY8jp08Txh6ilqWStDmEEH/4gjcehRhOM1mLJTpyg9mSMymQCAIAgCAIAgCAIAgCAIAgCAIAgCAIAgCAIAgCAIAgCAIAgCAIAgCAIAgCAIAgCAIAgCAIAgCAIAgCA8veGgkmwAJJOwAbSV6ll4R42kss41ETWDlHXFOe8ZsMoH05N+E7m7CNZutE8UfdXe5vp4L7mOm3c+++5yXXxfh0XqdZkrABYi18AtsuNWEdViPIs7ybFhaGhJV45TE2V0UgFwxzWnE367L98ONjq32U9nCzjKPM8cELzzr55HCjDo5nFwd+qaWuB12Y5pcRfXe9+uy6dlTjBOs+C8Th+1KzqNW8OLb4/Yk+bOXqd7GU4c5ksbGtMUrSyXmi3eu77ZtF1grwntOb0b5HYobMYKC5LHoauRKi2UKhje8cXEjdiBFz2ly4dtPF1OMdH+53LmGbSnKWq/YlLpACASATqHSbXsPID2LqHIbSPSHoQBAEAQBAEAQBAEAQBAEAQBAEAQBAEAQBAEAQBAEAQBAEAQBAEAQBAEAQBAEAQBAEAQBAEAQBAEBxc8mPdRTCMEnCLgbcNxj/AAutNm4qtFyMXtBTdvJQ1/jn9DhUeekLaGzThnZHhawjUXWwtIOzDexWmrY1N7nGU2ZrX2lQdJJvDSwMsZw00VNEyGUPfE+F2q/OwPBku61ucMXao07OrKTbjhMsq+0reEeEs+RqZSrajKhY2CnLGMeHtmfcOaR9Jrx3p3EC9wroUaVtxqSy+iMk7q5u/dox2V1f5+2T3mbydJVyU1SzBUu1xSk3bOw6/wBWTsdxG0qq6qyrQUo93p08zXZWkLdva4yfP7HVz9ipnxASsDphriINnxn6wcNYHrXHr3zto+6+L5HctbLtEveXBfmDg5Dys2imY6oje2OoFmTnvGm+sPO6+rX/AHIp9lWcpwlWzxfLnjqaPatzFSjRWi18+hItIFZyVFyjTzmyROYekOBuOOoHtWqo8I+f9oTcKO0tcrHqSKCTE1ruIB7RdTNsXlJmRD0IAgCAIAgCAIAgCAIAgCAIAgCAIAgCAIAgCAIAgCAIAgCAIAgCAIAgCAIAgCAIAgCAIAgCAIDFVSFrHuG1rXEeQXUZvEWydOO1JJ82a2RKgSU8bgb80A9Y1Ov03uqraanSjJdCy5g4VZRfUjGd2SoDU0LBE0GeoPKEC2JjY3Oc024nDr2rq0LiqoS97RcPU5VayoTkm4LizsVWalKYZGMhY0vY9oda7mktIBBOsEXVXa6rabkyyNlbx0gjU0f5V5TJ8fKkB8OKGS52OjOHWfBAKjdpQm3yfEvoJyiklxOVnvXU1U1rGgufG8OZK04SwgjvHbTe3qO4Lkz9rbrKo8c+n9nWo+ynUw6vBfX+jWzbhZV1UjJpCZIg1zmOvidfZrO4ar9YVNH2fVqYrVtH9fsi+4v6dJbmhqvp92TrKeS4qiF0MrA6NwtbhbYW8CNxXXhJwacTiSW1qVGY5pJo8mumEsUUxax3FmqwJ4taHC27WNwUbmpGrNbK8/PmcG5m69aNvF8E/wA9C43StYWNJsXHC0cSGl1uxp7EPoYwbTa5f+GVCIQBAEAQBAEAQBAEAQBAEAQBAEAQBAEAQBAEAQBAEAQBAEAQBAEAQBAEAQBAEAQBAEAQBAEAQAoCJT5LqaR7nUvOjcblm238J29Y1rlSoVreWaHFPl+fwdeFxQuIqNfhJc/z+Tj5VytM+emkkjwvgc8tbZwDy5uEjXr1DgpR9pV4RlHd6+Z7/wBbQk01U/Y6Dsu10mpkWHqY71uVLurqfdjj9PuWKztIcZSz+v2ODFk8isbTS/qpKjFLews87zzTYu1HsVisLu4jvKsuC6vP00RF31pbvZpR4vosfUneSs3YYLG2N4+k6xt4I2BaqFlSpcdX1Zhr31Wrw0XREd0hZKkiczKNNqmp/wBoB/mRb8XGwvfoJ4Bda2qJp0p6P6M5tVY99cjQziz/AOWiZHSBwfK1uJ1jiaXf5bBvdrtfs4rBUlhuKOVee0crd0dXz/hfnkas2YkkVA6cEirjLZmAHvQzWWdLrXPWAFos8Qn73PgXWli6UNuXe/bwO7R5witnybg2lslRKAe8tE6Kx6MbiPIq68XCrsdD6a0h/wDFVrPniK88pv0SJshzggCAIAgCAIAgCAIAgCAIAgCAIAgCAIAgCAIAgCAIAgCAIAgCAIAgCAIAgCAIAgCAIAgCAIAgNHLFWYY+UALgwgvA24NjyOkA4v4V43hZKq03CO0uWvl+cTYpKpkrA+Nwc12wjYieScJxmtqLyiKaSCY20dQNkFXEXdEbrtf62jyrXa8dqPVFdXhh9GTFZS4hWk/JzjBHVxftaR4kB4tuMQ7Q0+Q8VqtZpScJaMprLhtdDNUaQqVsLHjE97mNdybQbtJGtrnHUCDq3rHOSi2tTLV9pUaa4PL8CJ1OVK/KzuTiaWxXsQ0kMA//AEee+6vwVWZTOZKtc3r2YLC/NX+eRvZp5PFBlT4PUNY50kYdBJY7QCXht9hti83pWyNvHdba1Wp0LSyhQn73F9fsTzL+WIqOB0sp5o1Ab3k7GtG8lUykorJ3LS1qXNVU4f8Ai6kE0PUjS6qmw4XXaGj6rH3eA0ncdXYF7icv8s+f7HR9rVaVJRsqOkNfGX3+5ZiHFCAIAgCAIAgCAIAgCAIAgCAIAgCAIAgCAIAgCAIAgCAIAgCAIAgCAIAgCAIAgCAIAgCAIAgCAEICHZQzOfG90lBOYHO1mO55MnoA2dhVbhzic2pYyi3KhLZ8ORwstUeV5oXQzRtkjcNduTvqNwQQbg3C9hOrCW0jPN3+MNJ+hrZJynlaqjHIOuxvMuOTaQW6iHYtd0nGqn7yIKftCa4cPQ2RmRX1BBqJwBwc9zyOpo5o7VXu5PU8/wCuuavxJ/XJr5Azfhhym+lq24+aHwG9mSDa7E3eei/0Tt1LV2WO6VRPPXwL6Hs2lCeJ8enQtKCFrGhrGhrRsAAAHUAoHWjFRWEQPSpXQxiB4kAqoJWvjaNbsNxjDrd60gA6+Csp3EaWU+OUb7T2TWvZJw4Jc3+cTnZEyNUZYmbV1vNp2/s4xqDhwaPq7Lu2n1ZFFzeZaHcubuh7Npu3tuM3q+n99FyJxkqkDKqrcBYO5BurZdsZ1AdTmrXJ+5FeZ8pxcm2dlVnoQGs+viBIMsYI2gvbcdYupbL6HmUfndKH7WPz2+9NiXQZQ7pQ/ax+e33psS6DKHdKH7WPz2+9NiXQZRmima/W1wcOgg+peNNanpkXgMM1XGw2e9rTwc4D1r1Rb0PMmPulD9rH57fevdiXQZQ7pQ/ax+e33psS6DKHdKH7WPz2+9NiXQZQ7pQ/ax+e33psS6DKM0M7Xi7HNcNl2kHX5F401qemOSviaSDIwEbQXNBHWLr3ZfQ8yjz3Sh+1j89vvTYl0GUO6UP2sfnt96bEugyh3Sh+1j89vvTYl0GUZoZ2v71zXdRB9S8aa1PTIvAEBrVtfFCLyyMYOLnAdl1KMXLRHjaWpxZs+8nN21LD4Ic72QVaraq/9SG9h1PEef8Ak53/ADLR1tePW1eu1qrkN7Dqdagy5TT6op4nng14J7NqqlTnHVElJPRnQUCR+OcALnUAgNbulD9rH57fepbEuh5lHqOuicQGyMJOwBzST5AV5stchlGwvD0/CbIDjVudlFCbPqYgRuDgT2NurY0KktEyDnFas0TpCyde3wgeZJ68Kn2Wr0PN7DqblJnhQymzKmK53F2E9jrKLoVFrFnqqRfM7bHAgEEEHYRsPUVSTP1AEB4mmawFz3BrRtJIAHlK9Sb0Bw6nPWgjNnVUd/3SXeyCrVb1X/qQdSK5ms3SFk0/8wPKyQfiWqXZavQ83sOp0KHOmimNo6mInhiAPYbFQlRqR1TJKcXozsKokEAQBAaGVMoGAB7mOdH9JzAXOZ+8WDWW9VyOHDxvBooUVWeymlLlnhn9evn6nvJ+VYJwHRSseDswuBPZtRST0I1berReKkWvNEOld3KykXnVSVzhc7op+J4A6+391bV/mpY/2j9UY+5Lwf7k2qqyOIXke1g4ucBfqusTaWppp0p1HiCb8it9I2cVFK2N0M16qB4fE5gJA1i4c7UMOobCdispXUabafFPU6VP2Bd18PGz4v7amuzOnKmU+ZSRiJgs1727jbXeR2zqAvrWVynLurgddez7Cw965ltS6f19+B283dG0MR5Sqdy8puSNeAE7Tr1vOvaeuylCklxZhvfbtSqt3RWzHTxx/H6epsZqZSFLTupnc6WGolp44x30gBxxkcG8m9ri7YAt9aG3LbWjWfz9T5yEsLDJjAHYRiILra7bL77DgszxyLT2vAEB84Z3j/H1XjpPWu5R+HHyMM+8zkYRwVpEYRwQDCOCAyU8zo3BzHFjhsc0kEdRC8aysMaFxaMM8X1eKnnOKVjcTX73t2HF+8NWveCuZdW6h70dDVSqbXBka00j/GQ+J/nKvse4/Mrr6or7COC2lIwjggGEcEAwjggLi0JD/CT/APcH/SjXMv8Avry/lmi30fmV5n+P+JVXjB7DVttvhRKqnfZwMI4K4gMI4IBhHBAe4ZCxwcwlrhsc0kEdRGsI+PBgtzRfnlJUONNUOxPDcUbztcB3zXcSNoPWuZd26ituJppVG+DOrpIztdQxNZFblpb4SdYY0bXW43IA8vBV2tDePL0RKrPZXApGrqXyvL5HOe921zjcnyldZJRWEZHx1MbGFxsASeAFz2Beg/ZY3NNnAtPAgg9hXiedAeLL0E8zFz9mgkZDUPMkDiG4nG7or6gQ47W8Qdix3FtGS2oriXU6rTw9C3ct/Jp/FSewVzId5Gl6HzK1otsXfOeSTR0P+J03hO9hyoufhSLKffRfGVsox00L5pTZjBc8TwA4kmwHWuPCDnJRRsbSWWUNnVnhUV7jicWQ35sTTzbbsf1z16l2KNCNNcNTHObkR1XkBdAEB2c3M5qiheDC/mX50brljuOrcekKqrRjUXvEozcdC+s3MtR1tOyaPUHai07WOHfNPUuPVpunLZZsjJSWTSz0znZk+DGRikfdsbPrHeT+6N/k4qVCi6sscjyc9lFE5ay1PWPxzyF53D6LehrdgXYhTjBYijHKTlqc9TPBdACEBKM0c9p6FzWlxkg+lGTew4xk96ejZ61nrW8ai8SyFRx8i9qCsZPEyWM4mPaHNPQfzXHlFxeGa08rKNheHoQBAR3LeZNFVEufEGvP02HC7rNtR8oKrlSjLVHStva11brEZZXR8fz9DhS6LYXC3wmfDwJaR2WXm68Tcv8AkFTnTiRv4mQUlQWV3Kcg82iqGG0Y4Nn1fqz07FerOE45g8vmvsVz/wCTXWcbMUvUsPJWZ9BDZ0cDDsIc4l/lBcTbyKpU4rkY63tW7rcJTePDh+xzss0nc6d1dDYQvsKqK4FwO9miB1Y23NxvHStsJb2O7eq0+xypLZe2v1+55qc+OXeYcnRGok3yG7YI+lz9pRW2ytqq8L6h1M8I8Tq5uZu/B3PnmdytVLblJbWHgRj6LB+Ngq6tXaWyuCWhKMMcXqd5UkwgCA+cM7/l1V46T1ruUfhx8jDPvM5IVpE+iPibk/7pB6Nq4naKvzM27uHQ4GfGZtE2imkjhZE+Jhe1zObs3OA1EHYrqFxUc0m85IVKcdnKRSy6plJPozmLcp09vpGRp6uTc71tCz3SzSf5zJ0n76Ozpo+WReJ/nKqse4/MnX1RX62lJamY+RcmS0Ub6gQmU4sWKSzu+NrjEN1lzq9SsqjUc4NFOMHHid74t5F+rT+l/wB6p31x4+hPYpj4t5F+rT+l/wB6b648fQbFMkWQsl09PGRTNa1jzj5pJDjYC97ncB2KipOcn7xOMUtCis//AJyqvGD2Grr2/wAKJkqd9kfKvIH0JSZn0BjYTSQklrSeYOC4rr1c95mxU4dDmZ3ZlUXwSZ7IGRPjje9rmDDra0usQNRBtbWrKNxU20m8nk6ccaFHLrGQ7+YUpblKlI+0w+RwLT+BVNws0pE6feR39Mwd8Njvs5EW851/yVNljdvzJ1+8QJbCknmYGe9PQQujlheS55dykYYSQbWDg4g6ui6x3FtKpLKZdTqKKw0TGrzxyVXQuilkDQ4EfrGOBaSNRBItccQVlVvWpvKXoWOpCSwyN0WjyimtyeUWvJ3Dkyey91fK6qR1gQVKL0ZvHRBGR8pf5jfeodvfQ93C6k8yhEWUcjScRbA9pcdptGRc9axxeZp+Je9D5rbsXeMBI9HfzlTeE72HKi5+EydPvImemzKJDaenB1Euld04ea2/nOWWxjrL9C2u9EVUuiZyaaNM02V0j5JgTDFYYbkY3nXhJH0QNZ6x0rJdV3TWI6stpQ2nxLgZkGlDcAp4cNrW5NvuXM3k85yzVsroVHpPzUZRyskgaRFLiBaLkMeLGw4NIN7brHoXTta7mmpaoy1YbLyiE8meB7CtWSosbQvXObPNAb4XsEg1fSacJPlDh2BYb6KcVIvoPi0cbSplEzZQe36MIbGOu2Jx7XfgrbSGzTz1IVXmREFqKy1dGmZML4G1VSwSF9zGx3etbsDi3e4kHqFt6511cSUtiJopU1jLJ9PkGle3C6niLeGBvuWJVJp5TZc4p8imdI2azaCdpivyMoJaCbljh3zLnaNYI/surbVt5HjqjLUhsvgRJaSst7QtlEvp5oCf2Tw5vQ2S5I85rj5VzL6GJKXX+DTQfBosdYS8IAgCAxVMONtg5zDuc21x5CCD1EFep4DOHXZHrHAtZWjCdREtPG+44ENwg9itjUprWPo//SDjLqcKhzKrosQjyiImOPeRQWaPAa55EfkV8rim9YZ82VqnJf7fQ2otHMD3B9VNPVOGv9Y8ht+puv8AFQd3JLEEkS3KevEltFRxwsDImNYwbGtAA7As0pOTyyxJLQzrw9CAIAgPnDO/5dVeOk9a7lH4cfIwz7zOSrSJK/0j5S+3Hoo/6Vm7JS6Fm9n1NDK+d9bVMMc05cw2u0NY0HrwgE9RKnChTg8xR45yerOGriBOdEOSnS1pmtzIGnXuxuGFoB42xFY7yeIbPUtorMsmfTR8si8T/OV5Y9x+Z7X1RX62lJ+WQCyAWQH0TmL83UvimriXHxZeZtp91FLZ/wDzlVeMHsNXUt/hRMtTvsj6vIErZpEyiAAJhYAAfq4938KzdlpdCzez6mnlXPOuqWGOWcljtrQ1jQestaCR0Xspwt6cHlI8dST1ZwVcQJjoryS6evZJbmQAvcd2IgtYOu5J/hWW7ns08dS2lHMs9CyNIOaXdCJpYQ2aK+AnY4G2Jjuuwsdx6ysNtX3T46MvqU9pFK5SyLUU7i2WGRhHFpsekOGojyrqxqQkspmRxa1Rz7qZ4fqA/C0ICQ5t541VE9uF7nxjvonm7SODSdbT1fiqKtvCouK4k41HEu2bKDKmgfNGbtkge4cRdh1HpGxcnZcamy+przmOT5xbsXdMJI9HfzlTeE72HKi5+EydPvI7emc/46PxDfbeqrH4b8ydfvECWwpLp0NgfAHceWffsbZcq9+J+hqo90nixlwQBAEB8454E/D6u/28vtm34LuUfhx8jDPvM45VpE+kM0gBQ0ttnIxeyLrhVviS8zdDuo6yrJFc6bAPg1Px5U+wb/kt1j3n5FFfRFQLpmYsbQkT8IqeHJMv14jb81hvu6vMvoast9cw0hAEAQBAEAQBAEAQBAEAQHzhnf8ALqrx0nrXco/Dj5GGfeZyVaRLL/RBJ97Z6I/1rB2+Py/X+i/cPqP0QSfe2eiP9advj8v1/obh9TboNELQ4GapLh9VkeG/8Rc71KMr/wCWJ6qHVlh5JyXFSxNihYGMbu3k7y4nWSeKwznKbzIvUUlhFTaaPlkXif5yulY9x+Zmr6or9bSktPMjJ2Sn0Ubqn4NypxYscjQ7vja4LhusudXnWU3s5waKahs8Tu9x8h/9H6Vv9Sq3lz4+hPZp+A7j5D/6P0rf6k3lz4+g2afgSfI8lPyQbTOjdHHzBybg5rbC+G4J3EdqzzUs5lqWRxjgUPn/APOVV4wew1de3+FEx1O+yPlXkCyYdEcjmh3wpmsA/sjvF/rrC76K/wBfr/RfuH1Pf6IJPvbPRH+tedvj8v1/obh9TZotEIDrzVRc3gyPCfOc4+pRlf8AyxPVQ6ssLIuR4aSIRQMwtGs7y47y5x1krFOpKbzIvjFRWER/OXSBBQzmCSKZzg1rrsEeEh2y2J4O47ldStZVI7Sa/P0K51VF4wcs6XKT7Cp7Iv8A2K3sM+q+v2I9oXR/n6m3kLL+TsqvdEaYBwGICZkXOF7HDZxuR+ahUpVaKztemT2M4z4YNqv0d5OeCeS5P95j3ADpsThHYoxu6q55PXSgUbVxhsj2tdia17mh31gHEB3lAv5V108rJkMS9Bc+YN+4br/VqrdV3fndcq5+P6Gql3Cl27F1TKSPR385U3hO9hyoufhMnT7yJdpsoDennA1c6Inp75tz5HdhWaxlrH9S2utGVeugZywdE2c8dM+SnmcGMlIcxzjZof3pa4nZcWt0jpWK8ouaUo8i6jNLgy4eVba9xbjcW7VzMGoqXSXnoXSsio5nBseIvfG7U5xsA0OG0NAPlPQuja2+E3NamarU44iyGfGat+9Tekd71q3NP5UVbcupPdEdXU1E8z5ZpXxxsAs5xLcTjq1HfZp7VjvIwjFJIuott8SL6TqAw5RlNtUuGRvlFnf+TT2rRay2qS8OBXVWJEVWkrLj0XZ1xPp2U0r2slj5rA4gcoza3Dfa4awRt1X6uXd0Gpba0ZppTWMMn0kzWi7nAAa7kgDtWPDLyldKOc8dZMyOFwdFDfnjY952lp3tAFr77ldW0ounFuWrMlWak+BCFrKi2dCmTy2KonI79zWDpDLk28r/AMFzb6XFRNFBassxYDQEAQBAEAQBAEAQBAEAQBAfOGd/y6q8dJ613KPw4+Rhn3mckK0ifUq+eOgEAQBAU1po+WReJ/nK6lj3H5mWvqiv1tKT8QCyAWQFxaEvkk//AHB/0o1zL/vry/lmm30fmV7n/wDOVV4wew1bLf4USmp32R92xXogfT9F+zZ4LfUF8/LVm9aGdeHoQBAV5pUzSkqQ2pgbikjaWvYO+ezaC3iRr1b76tmvbaV1D3ZFFWDfFFPOaQSCCCNRB1EHgRuXUMwa4gggkEbCNRHUUBnlr5XDC6WRw4F7iOwlRUYrRHuWa6keHUzezfnrpAyFptfnPI5jBvLj+W0qupVjTWZEoxctC93ZOZTZPfCzvY4HtB3nmG5PSTcrj7bnU2n1NmMRwfObdi7hhJHo7+cqbwnew5UXPwmTp95F45w5GjrKd8Emxw1He1w71w6QVyKdR05bSNcoqSwUBnDm/PQyFkzSBfmvA5jxxafy2hdqnVjUWYmOUXF8TlKwie+Vdhw4nYeFzbs2LzC1B4XoN3JOS5qqQRwsL3HhsaOLnbGjpKhOcYLMj1Jt4RfuZ2bzaCmbECC886RwHfPO3yAAAdAXHrVXUlk2QhsrBo6QM0+6EIwWE8dywnYQe+YTuBsNe4hSt6+6lx0Z5UhtLxKLrqKSB5jlY5jxta4WPWOI6RqXXjJSWUZGmuDNcqR4ZHyucLFziOBJI7CvMJA8L0HZzZzanr5A2JpDL86QjmMG/XvP7u1VVa0aayyUYOWhf+RsmR0sDIYhZjBYcSdrnHpJJJ61xpzc5OTNsYqKwjdUD0IAgCAIAgCAIAgCAIAgCA5FRmtRSOc99LA5ziS5xjaSSdpJI1lWqvUSwpMg6cXxaMfxQoPudP6JnuXvaKvzP1G7h0R21STCAIAgOdlHIVNUODpoIpHAWBexriBtsCRsU41Zx4RbRFwi9UavxQoPudP6JnuU+0VfmfqebqHRD4oUH3On9Ez3J2ir8z9RuodEPihQfc6f0TPcnaKvzP1G6h0Q+KFB9zp/RM9ydoq/M/UbqHRHQybkyGnaWwRMiaTiIY0NBNgLkDfYDsVcpynxk8klFLQ1KrNmjle58lNC97jdznRtJJ2XJI1qarVIrCkyLpxfFoxfE+g+50/ome5e9oq/M/UbqHRHaa0AADUBqCpJn6gCAIAgOVlXNukqjeaCN7vrWs/zxY/irIVpw7rIuEXqjgy6Mcnk6mSN6pHfndXK8qkNzExM0WUI28qf4/cF722p4DcxN6k0eZOjN+Qx+G5zh2E2Kg7qq+Z6qUOhJaamZG0NjY1jRsa0AAdQGpUNtvLLEsHuSMOBa4Agggg7CDqIK80BxvifQfc6f0TPcru0VfmfqQ3UOiMtJm1RxPD46aFj27HNjaCN2ogalGVapJYcmFTinlI6yrJmGqpWStLJGNe07WuaHNPWDqXqbTyjxpPUjNZo6yfIb8iWeA5zR2XstCu6q5kHSh0NP9FlDf8AzbcMf9rqXbangebmJtUujbJ7DfknP8N7iOy6i7uq+YVGBJaDJ8UDcEMbI28GNDR1m209KolOUnmTyWJJaGyonoQGllPJMFS3DPEyQbsTQSPBO0HqU4TlDjF4PHFPUjdRozye43Eb2+DI63Ybq9XlVcyt0Ymu3RXQ32zHox/2XvbangebmJv0WjzJ8ZvyGPxjnOHYTYqErqq+ZJUodCTQQNjaGsa1rRsa0AAdQGoKhtviywyLwBAEAQBAEAQBAEAQBAEAQBAEAQBAEAQBAEAQBAEAQBAEAQBAEAQBAEAQBAEAQBAEAQBAEAQBAEAQBAEAQBAEAQBAEAQBAf/Z"/>
          <p:cNvSpPr>
            <a:spLocks noChangeAspect="1" noChangeArrowheads="1"/>
          </p:cNvSpPr>
          <p:nvPr/>
        </p:nvSpPr>
        <p:spPr bwMode="auto">
          <a:xfrm>
            <a:off x="2159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6" descr="data:image/jpeg;base64,/9j/4AAQSkZJRgABAQAAAQABAAD/2wCEAAkGBxMRERQUExQWFhUVFxUXGBgYGBgcGBYYGxcdFxQXFRUYHyggGRolGxUVIjEiKikrLi4uGB8zODQsNygtLisBCgoKDg0OGxAQGy0mICQsNCwsNCwvNDA0LCwsLywsLCwvLzQsLCwsLCwsLCwsLywsLCwsLCwsLCwsLCwsLCwsLP/AABEIAHYBqgMBEQACEQEDEQH/xAAcAAEAAgMBAQEAAAAAAAAAAAAABgcDBAUCCAH/xABOEAABAwIBBwUKCggEBwEAAAABAAIDBBESBQYHITFBURMiYXGRFTJyc4GSk7Gy0RQWNDVCUlNUocEXIzNigsLS4SRDs+IlRGR0otPwY//EABoBAQADAQEBAAAAAAAAAAAAAAACAwQFAQb/xAA1EQACAQMBBQUHBAIDAQAAAAAAAQIDBBExEhMhQVEUMmFxkQUiM1Kh0fCBscHhI0IGFfEk/9oADAMBAAIRAxEAPwC8UAQBAEAQBAEAQBAEAQBAEAQBAEAQBAEAQBAEAQBAEAQBAEAQBAEAQBAEAQBAEAQBAEAQBAEAQBAEAQBAEAQBAEAQBAEAQBAaRyiCbRtdIeLbYQel5sOy5Vm6a73D86FO+T7iz5aeuh5cak7BC3rL3fk1e/4vH89Tz/M+i9X9jj5Qzhno3N+ExNMbjYSREmx6WuH4dBWmnbQrJ7uXHozJVvalu1vorD5r7EhfUcwPaC9pF+btIIuCBvWCeY8jp08Txh6ilqWStDmEEH/4gjcehRhOM1mLJTpyg9mSMymQCAIAgCAIAgCAIAgCAIAgCAIAgCAIAgCAIAgCAIAgCAIAgCAIAgCAIAgCAIAgCAIAgCAIAgCAIAgCA8veGgkmwAJJOwAbSV6ll4R42kss41ETWDlHXFOe8ZsMoH05N+E7m7CNZutE8UfdXe5vp4L7mOm3c+++5yXXxfh0XqdZkrABYi18AtsuNWEdViPIs7ybFhaGhJV45TE2V0UgFwxzWnE367L98ONjq32U9nCzjKPM8cELzzr55HCjDo5nFwd+qaWuB12Y5pcRfXe9+uy6dlTjBOs+C8Th+1KzqNW8OLb4/Yk+bOXqd7GU4c5ksbGtMUrSyXmi3eu77ZtF1grwntOb0b5HYobMYKC5LHoauRKi2UKhje8cXEjdiBFz2ly4dtPF1OMdH+53LmGbSnKWq/YlLpACASATqHSbXsPID2LqHIbSPSHoQBAEAQBAEAQBAEAQBAEAQBAEAQBAEAQBAEAQBAEAQBAEAQBAEAQBAEAQBAEAQBAEAQBAEAQBAEBxc8mPdRTCMEnCLgbcNxj/AAutNm4qtFyMXtBTdvJQ1/jn9DhUeekLaGzThnZHhawjUXWwtIOzDexWmrY1N7nGU2ZrX2lQdJJvDSwMsZw00VNEyGUPfE+F2q/OwPBku61ucMXao07OrKTbjhMsq+0reEeEs+RqZSrajKhY2CnLGMeHtmfcOaR9Jrx3p3EC9wroUaVtxqSy+iMk7q5u/dox2V1f5+2T3mbydJVyU1SzBUu1xSk3bOw6/wBWTsdxG0qq6qyrQUo93p08zXZWkLdva4yfP7HVz9ipnxASsDphriINnxn6wcNYHrXHr3zto+6+L5HctbLtEveXBfmDg5Dys2imY6oje2OoFmTnvGm+sPO6+rX/AHIp9lWcpwlWzxfLnjqaPatzFSjRWi18+hItIFZyVFyjTzmyROYekOBuOOoHtWqo8I+f9oTcKO0tcrHqSKCTE1ruIB7RdTNsXlJmRD0IAgCAIAgCAIAgCAIAgCAIAgCAIAgCAIAgCAIAgCAIAgCAIAgCAIAgCAIAgCAIAgCAIAgCAIDFVSFrHuG1rXEeQXUZvEWydOO1JJ82a2RKgSU8bgb80A9Y1Ov03uqraanSjJdCy5g4VZRfUjGd2SoDU0LBE0GeoPKEC2JjY3Oc024nDr2rq0LiqoS97RcPU5VayoTkm4LizsVWalKYZGMhY0vY9oda7mktIBBOsEXVXa6rabkyyNlbx0gjU0f5V5TJ8fKkB8OKGS52OjOHWfBAKjdpQm3yfEvoJyiklxOVnvXU1U1rGgufG8OZK04SwgjvHbTe3qO4Lkz9rbrKo8c+n9nWo+ynUw6vBfX+jWzbhZV1UjJpCZIg1zmOvidfZrO4ar9YVNH2fVqYrVtH9fsi+4v6dJbmhqvp92TrKeS4qiF0MrA6NwtbhbYW8CNxXXhJwacTiSW1qVGY5pJo8mumEsUUxax3FmqwJ4taHC27WNwUbmpGrNbK8/PmcG5m69aNvF8E/wA9C43StYWNJsXHC0cSGl1uxp7EPoYwbTa5f+GVCIQBAEAQBAEAQBAEAQBAEAQBAEAQBAEAQBAEAQBAEAQBAEAQBAEAQBAEAQBAEAQBAEAQBAEAQAoCJT5LqaR7nUvOjcblm238J29Y1rlSoVreWaHFPl+fwdeFxQuIqNfhJc/z+Tj5VytM+emkkjwvgc8tbZwDy5uEjXr1DgpR9pV4RlHd6+Z7/wBbQk01U/Y6Dsu10mpkWHqY71uVLurqfdjj9PuWKztIcZSz+v2ODFk8isbTS/qpKjFLews87zzTYu1HsVisLu4jvKsuC6vP00RF31pbvZpR4vosfUneSs3YYLG2N4+k6xt4I2BaqFlSpcdX1Zhr31Wrw0XREd0hZKkiczKNNqmp/wBoB/mRb8XGwvfoJ4Bda2qJp0p6P6M5tVY99cjQziz/AOWiZHSBwfK1uJ1jiaXf5bBvdrtfs4rBUlhuKOVee0crd0dXz/hfnkas2YkkVA6cEirjLZmAHvQzWWdLrXPWAFos8Qn73PgXWli6UNuXe/bwO7R5witnybg2lslRKAe8tE6Kx6MbiPIq68XCrsdD6a0h/wDFVrPniK88pv0SJshzggCAIAgCAIAgCAIAgCAIAgCAIAgCAIAgCAIAgCAIAgCAIAgCAIAgCAIAgCAIAgCAIAgCAIAgNHLFWYY+UALgwgvA24NjyOkA4v4V43hZKq03CO0uWvl+cTYpKpkrA+Nwc12wjYieScJxmtqLyiKaSCY20dQNkFXEXdEbrtf62jyrXa8dqPVFdXhh9GTFZS4hWk/JzjBHVxftaR4kB4tuMQ7Q0+Q8VqtZpScJaMprLhtdDNUaQqVsLHjE97mNdybQbtJGtrnHUCDq3rHOSi2tTLV9pUaa4PL8CJ1OVK/KzuTiaWxXsQ0kMA//AEee+6vwVWZTOZKtc3r2YLC/NX+eRvZp5PFBlT4PUNY50kYdBJY7QCXht9hti83pWyNvHdba1Wp0LSyhQn73F9fsTzL+WIqOB0sp5o1Ab3k7GtG8lUykorJ3LS1qXNVU4f8Ai6kE0PUjS6qmw4XXaGj6rH3eA0ncdXYF7icv8s+f7HR9rVaVJRsqOkNfGX3+5ZiHFCAIAgCAIAgCAIAgCAIAgCAIAgCAIAgCAIAgCAIAgCAIAgCAIAgCAIAgCAIAgCAIAgCAIAgCAEICHZQzOfG90lBOYHO1mO55MnoA2dhVbhzic2pYyi3KhLZ8ORwstUeV5oXQzRtkjcNduTvqNwQQbg3C9hOrCW0jPN3+MNJ+hrZJynlaqjHIOuxvMuOTaQW6iHYtd0nGqn7yIKftCa4cPQ2RmRX1BBqJwBwc9zyOpo5o7VXu5PU8/wCuuavxJ/XJr5Azfhhym+lq24+aHwG9mSDa7E3eei/0Tt1LV2WO6VRPPXwL6Hs2lCeJ8enQtKCFrGhrGhrRsAAAHUAoHWjFRWEQPSpXQxiB4kAqoJWvjaNbsNxjDrd60gA6+Csp3EaWU+OUb7T2TWvZJw4Jc3+cTnZEyNUZYmbV1vNp2/s4xqDhwaPq7Lu2n1ZFFzeZaHcubuh7Npu3tuM3q+n99FyJxkqkDKqrcBYO5BurZdsZ1AdTmrXJ+5FeZ8pxcm2dlVnoQGs+viBIMsYI2gvbcdYupbL6HmUfndKH7WPz2+9NiXQZQ7pQ/ax+e33psS6DKHdKH7WPz2+9NiXQZRmima/W1wcOgg+peNNanpkXgMM1XGw2e9rTwc4D1r1Rb0PMmPulD9rH57fevdiXQZQ7pQ/ax+e33psS6DKHdKH7WPz2+9NiXQZQ7pQ/ax+e33psS6DKM0M7Xi7HNcNl2kHX5F401qemOSviaSDIwEbQXNBHWLr3ZfQ8yjz3Sh+1j89vvTYl0GUO6UP2sfnt96bEugyh3Sh+1j89vvTYl0GUZoZ2v71zXdRB9S8aa1PTIvAEBrVtfFCLyyMYOLnAdl1KMXLRHjaWpxZs+8nN21LD4Ic72QVaraq/9SG9h1PEef8Ak53/ADLR1tePW1eu1qrkN7Dqdagy5TT6op4nng14J7NqqlTnHVElJPRnQUCR+OcALnUAgNbulD9rH57fepbEuh5lHqOuicQGyMJOwBzST5AV5stchlGwvD0/CbIDjVudlFCbPqYgRuDgT2NurY0KktEyDnFas0TpCyde3wgeZJ68Kn2Wr0PN7DqblJnhQymzKmK53F2E9jrKLoVFrFnqqRfM7bHAgEEEHYRsPUVSTP1AEB4mmawFz3BrRtJIAHlK9Sb0Bw6nPWgjNnVUd/3SXeyCrVb1X/qQdSK5ms3SFk0/8wPKyQfiWqXZavQ83sOp0KHOmimNo6mInhiAPYbFQlRqR1TJKcXozsKokEAQBAaGVMoGAB7mOdH9JzAXOZ+8WDWW9VyOHDxvBooUVWeymlLlnhn9evn6nvJ+VYJwHRSseDswuBPZtRST0I1berReKkWvNEOld3KykXnVSVzhc7op+J4A6+391bV/mpY/2j9UY+5Lwf7k2qqyOIXke1g4ucBfqusTaWppp0p1HiCb8it9I2cVFK2N0M16qB4fE5gJA1i4c7UMOobCdispXUabafFPU6VP2Bd18PGz4v7amuzOnKmU+ZSRiJgs1727jbXeR2zqAvrWVynLurgddez7Cw965ltS6f19+B283dG0MR5Sqdy8puSNeAE7Tr1vOvaeuylCklxZhvfbtSqt3RWzHTxx/H6epsZqZSFLTupnc6WGolp44x30gBxxkcG8m9ri7YAt9aG3LbWjWfz9T5yEsLDJjAHYRiILra7bL77DgszxyLT2vAEB84Z3j/H1XjpPWu5R+HHyMM+8zkYRwVpEYRwQDCOCAyU8zo3BzHFjhsc0kEdRC8aysMaFxaMM8X1eKnnOKVjcTX73t2HF+8NWveCuZdW6h70dDVSqbXBka00j/GQ+J/nKvse4/Mrr6or7COC2lIwjggGEcEAwjggLi0JD/CT/APcH/SjXMv8Avry/lmi30fmV5n+P+JVXjB7DVttvhRKqnfZwMI4K4gMI4IBhHBAe4ZCxwcwlrhsc0kEdRGsI+PBgtzRfnlJUONNUOxPDcUbztcB3zXcSNoPWuZd26ituJppVG+DOrpIztdQxNZFblpb4SdYY0bXW43IA8vBV2tDePL0RKrPZXApGrqXyvL5HOe921zjcnyldZJRWEZHx1MbGFxsASeAFz2Beg/ZY3NNnAtPAgg9hXiedAeLL0E8zFz9mgkZDUPMkDiG4nG7or6gQ47W8Qdix3FtGS2oriXU6rTw9C3ct/Jp/FSewVzId5Gl6HzK1otsXfOeSTR0P+J03hO9hyoufhSLKffRfGVsox00L5pTZjBc8TwA4kmwHWuPCDnJRRsbSWWUNnVnhUV7jicWQ35sTTzbbsf1z16l2KNCNNcNTHObkR1XkBdAEB2c3M5qiheDC/mX50brljuOrcekKqrRjUXvEozcdC+s3MtR1tOyaPUHai07WOHfNPUuPVpunLZZsjJSWTSz0znZk+DGRikfdsbPrHeT+6N/k4qVCi6sscjyc9lFE5ay1PWPxzyF53D6LehrdgXYhTjBYijHKTlqc9TPBdACEBKM0c9p6FzWlxkg+lGTew4xk96ejZ61nrW8ai8SyFRx8i9qCsZPEyWM4mPaHNPQfzXHlFxeGa08rKNheHoQBAR3LeZNFVEufEGvP02HC7rNtR8oKrlSjLVHStva11brEZZXR8fz9DhS6LYXC3wmfDwJaR2WXm68Tcv8AkFTnTiRv4mQUlQWV3Kcg82iqGG0Y4Nn1fqz07FerOE45g8vmvsVz/wCTXWcbMUvUsPJWZ9BDZ0cDDsIc4l/lBcTbyKpU4rkY63tW7rcJTePDh+xzss0nc6d1dDYQvsKqK4FwO9miB1Y23NxvHStsJb2O7eq0+xypLZe2v1+55qc+OXeYcnRGok3yG7YI+lz9pRW2ytqq8L6h1M8I8Tq5uZu/B3PnmdytVLblJbWHgRj6LB+Ngq6tXaWyuCWhKMMcXqd5UkwgCA+cM7/l1V46T1ruUfhx8jDPvM5IVpE+iPibk/7pB6Nq4naKvzM27uHQ4GfGZtE2imkjhZE+Jhe1zObs3OA1EHYrqFxUc0m85IVKcdnKRSy6plJPozmLcp09vpGRp6uTc71tCz3SzSf5zJ0n76Ozpo+WReJ/nKqse4/MnX1RX62lJamY+RcmS0Ub6gQmU4sWKSzu+NrjEN1lzq9SsqjUc4NFOMHHid74t5F+rT+l/wB6p31x4+hPYpj4t5F+rT+l/wB6b648fQbFMkWQsl09PGRTNa1jzj5pJDjYC97ncB2KipOcn7xOMUtCis//AJyqvGD2Grr2/wAKJkqd9kfKvIH0JSZn0BjYTSQklrSeYOC4rr1c95mxU4dDmZ3ZlUXwSZ7IGRPjje9rmDDra0usQNRBtbWrKNxU20m8nk6ccaFHLrGQ7+YUpblKlI+0w+RwLT+BVNws0pE6feR39Mwd8Njvs5EW851/yVNljdvzJ1+8QJbCknmYGe9PQQujlheS55dykYYSQbWDg4g6ui6x3FtKpLKZdTqKKw0TGrzxyVXQuilkDQ4EfrGOBaSNRBItccQVlVvWpvKXoWOpCSwyN0WjyimtyeUWvJ3Dkyey91fK6qR1gQVKL0ZvHRBGR8pf5jfeodvfQ93C6k8yhEWUcjScRbA9pcdptGRc9axxeZp+Je9D5rbsXeMBI9HfzlTeE72HKi5+EydPvImemzKJDaenB1Euld04ea2/nOWWxjrL9C2u9EVUuiZyaaNM02V0j5JgTDFYYbkY3nXhJH0QNZ6x0rJdV3TWI6stpQ2nxLgZkGlDcAp4cNrW5NvuXM3k85yzVsroVHpPzUZRyskgaRFLiBaLkMeLGw4NIN7brHoXTta7mmpaoy1YbLyiE8meB7CtWSosbQvXObPNAb4XsEg1fSacJPlDh2BYb6KcVIvoPi0cbSplEzZQe36MIbGOu2Jx7XfgrbSGzTz1IVXmREFqKy1dGmZML4G1VSwSF9zGx3etbsDi3e4kHqFt6511cSUtiJopU1jLJ9PkGle3C6niLeGBvuWJVJp5TZc4p8imdI2azaCdpivyMoJaCbljh3zLnaNYI/surbVt5HjqjLUhsvgRJaSst7QtlEvp5oCf2Tw5vQ2S5I85rj5VzL6GJKXX+DTQfBosdYS8IAgCAxVMONtg5zDuc21x5CCD1EFep4DOHXZHrHAtZWjCdREtPG+44ENwg9itjUprWPo//SDjLqcKhzKrosQjyiImOPeRQWaPAa55EfkV8rim9YZ82VqnJf7fQ2otHMD3B9VNPVOGv9Y8ht+puv8AFQd3JLEEkS3KevEltFRxwsDImNYwbGtAA7As0pOTyyxJLQzrw9CAIAgPnDO/5dVeOk9a7lH4cfIwz7zOSrSJK/0j5S+3Hoo/6Vm7JS6Fm9n1NDK+d9bVMMc05cw2u0NY0HrwgE9RKnChTg8xR45yerOGriBOdEOSnS1pmtzIGnXuxuGFoB42xFY7yeIbPUtorMsmfTR8si8T/OV5Y9x+Z7X1RX62lJ+WQCyAWQH0TmL83UvimriXHxZeZtp91FLZ/wDzlVeMHsNXUt/hRMtTvsj6vIErZpEyiAAJhYAAfq4938KzdlpdCzez6mnlXPOuqWGOWcljtrQ1jQestaCR0Xspwt6cHlI8dST1ZwVcQJjoryS6evZJbmQAvcd2IgtYOu5J/hWW7ns08dS2lHMs9CyNIOaXdCJpYQ2aK+AnY4G2Jjuuwsdx6ysNtX3T46MvqU9pFK5SyLUU7i2WGRhHFpsekOGojyrqxqQkspmRxa1Rz7qZ4fqA/C0ICQ5t541VE9uF7nxjvonm7SODSdbT1fiqKtvCouK4k41HEu2bKDKmgfNGbtkge4cRdh1HpGxcnZcamy+przmOT5xbsXdMJI9HfzlTeE72HKi5+EydPvI7emc/46PxDfbeqrH4b8ydfvECWwpLp0NgfAHceWffsbZcq9+J+hqo90nixlwQBAEB8454E/D6u/28vtm34LuUfhx8jDPvM45VpE+kM0gBQ0ttnIxeyLrhVviS8zdDuo6yrJFc6bAPg1Px5U+wb/kt1j3n5FFfRFQLpmYsbQkT8IqeHJMv14jb81hvu6vMvoast9cw0hAEAQBAEAQBAEAQBAEAQHzhnf8ALqrx0nrXco/Dj5GGfeZyVaRLL/RBJ97Z6I/1rB2+Py/X+i/cPqP0QSfe2eiP9advj8v1/obh9TboNELQ4GapLh9VkeG/8Rc71KMr/wCWJ6qHVlh5JyXFSxNihYGMbu3k7y4nWSeKwznKbzIvUUlhFTaaPlkXif5yulY9x+Zmr6or9bSktPMjJ2Sn0Ubqn4NypxYscjQ7vja4LhusudXnWU3s5waKahs8Tu9x8h/9H6Vv9Sq3lz4+hPZp+A7j5D/6P0rf6k3lz4+g2afgSfI8lPyQbTOjdHHzBybg5rbC+G4J3EdqzzUs5lqWRxjgUPn/APOVV4wew1de3+FEx1O+yPlXkCyYdEcjmh3wpmsA/sjvF/rrC76K/wBfr/RfuH1Pf6IJPvbPRH+tedvj8v1/obh9TZotEIDrzVRc3gyPCfOc4+pRlf8AyxPVQ6ssLIuR4aSIRQMwtGs7y47y5x1krFOpKbzIvjFRWER/OXSBBQzmCSKZzg1rrsEeEh2y2J4O47ldStZVI7Sa/P0K51VF4wcs6XKT7Cp7Iv8A2K3sM+q+v2I9oXR/n6m3kLL+TsqvdEaYBwGICZkXOF7HDZxuR+ahUpVaKztemT2M4z4YNqv0d5OeCeS5P95j3ADpsThHYoxu6q55PXSgUbVxhsj2tdia17mh31gHEB3lAv5V108rJkMS9Bc+YN+4br/VqrdV3fndcq5+P6Gql3Cl27F1TKSPR385U3hO9hyoufhMnT7yJdpsoDennA1c6Inp75tz5HdhWaxlrH9S2utGVeugZywdE2c8dM+SnmcGMlIcxzjZof3pa4nZcWt0jpWK8ouaUo8i6jNLgy4eVba9xbjcW7VzMGoqXSXnoXSsio5nBseIvfG7U5xsA0OG0NAPlPQuja2+E3NamarU44iyGfGat+9Tekd71q3NP5UVbcupPdEdXU1E8z5ZpXxxsAs5xLcTjq1HfZp7VjvIwjFJIuott8SL6TqAw5RlNtUuGRvlFnf+TT2rRay2qS8OBXVWJEVWkrLj0XZ1xPp2U0r2slj5rA4gcoza3Dfa4awRt1X6uXd0Gpba0ZppTWMMn0kzWi7nAAa7kgDtWPDLyldKOc8dZMyOFwdFDfnjY952lp3tAFr77ldW0ounFuWrMlWak+BCFrKi2dCmTy2KonI79zWDpDLk28r/AMFzb6XFRNFBassxYDQEAQBAEAQBAEAQBAEAQBAfOGd/y6q8dJ613KPw4+Rhn3mckK0ifUq+eOgEAQBAU1po+WReJ/nK6lj3H5mWvqiv1tKT8QCyAWQFxaEvkk//AHB/0o1zL/vry/lmm30fmV7n/wDOVV4wew1bLf4USmp32R92xXogfT9F+zZ4LfUF8/LVm9aGdeHoQBAV5pUzSkqQ2pgbikjaWvYO+ezaC3iRr1b76tmvbaV1D3ZFFWDfFFPOaQSCCCNRB1EHgRuXUMwa4gggkEbCNRHUUBnlr5XDC6WRw4F7iOwlRUYrRHuWa6keHUzezfnrpAyFptfnPI5jBvLj+W0qupVjTWZEoxctC93ZOZTZPfCzvY4HtB3nmG5PSTcrj7bnU2n1NmMRwfObdi7hhJHo7+cqbwnew5UXPwmTp95F45w5GjrKd8Emxw1He1w71w6QVyKdR05bSNcoqSwUBnDm/PQyFkzSBfmvA5jxxafy2hdqnVjUWYmOUXF8TlKwie+Vdhw4nYeFzbs2LzC1B4XoN3JOS5qqQRwsL3HhsaOLnbGjpKhOcYLMj1Jt4RfuZ2bzaCmbECC886RwHfPO3yAAAdAXHrVXUlk2QhsrBo6QM0+6EIwWE8dywnYQe+YTuBsNe4hSt6+6lx0Z5UhtLxKLrqKSB5jlY5jxta4WPWOI6RqXXjJSWUZGmuDNcqR4ZHyucLFziOBJI7CvMJA8L0HZzZzanr5A2JpDL86QjmMG/XvP7u1VVa0aayyUYOWhf+RsmR0sDIYhZjBYcSdrnHpJJJ61xpzc5OTNsYqKwjdUD0IAgCAIAgCAIAgCAIAgCA5FRmtRSOc99LA5ziS5xjaSSdpJI1lWqvUSwpMg6cXxaMfxQoPudP6JnuXvaKvzP1G7h0R21STCAIAgOdlHIVNUODpoIpHAWBexriBtsCRsU41Zx4RbRFwi9UavxQoPudP6JnuU+0VfmfqebqHRD4oUH3On9Ez3J2ir8z9RuodEPihQfc6f0TPcnaKvzP1G6h0Q+KFB9zp/RM9ydoq/M/UbqHRHQybkyGnaWwRMiaTiIY0NBNgLkDfYDsVcpynxk8klFLQ1KrNmjle58lNC97jdznRtJJ2XJI1qarVIrCkyLpxfFoxfE+g+50/ome5e9oq/M/UbqHRHaa0AADUBqCpJn6gCAIAgOVlXNukqjeaCN7vrWs/zxY/irIVpw7rIuEXqjgy6Mcnk6mSN6pHfndXK8qkNzExM0WUI28qf4/cF722p4DcxN6k0eZOjN+Qx+G5zh2E2Kg7qq+Z6qUOhJaamZG0NjY1jRsa0AAdQGpUNtvLLEsHuSMOBa4Agggg7CDqIK80BxvifQfc6f0TPcru0VfmfqQ3UOiMtJm1RxPD46aFj27HNjaCN2ogalGVapJYcmFTinlI6yrJmGqpWStLJGNe07WuaHNPWDqXqbTyjxpPUjNZo6yfIb8iWeA5zR2XstCu6q5kHSh0NP9FlDf8AzbcMf9rqXbangebmJtUujbJ7DfknP8N7iOy6i7uq+YVGBJaDJ8UDcEMbI28GNDR1m209KolOUnmTyWJJaGyonoQGllPJMFS3DPEyQbsTQSPBO0HqU4TlDjF4PHFPUjdRozye43Eb2+DI63Ybq9XlVcyt0Ymu3RXQ32zHox/2XvbangebmJv0WjzJ8ZvyGPxjnOHYTYqErqq+ZJUodCTQQNjaGsa1rRsa0AAdQGoKhtviywyLwBAEAQBAEAQBAEAQBAEAQBAEAQBAEAQBAEAQBAEAQBAEAQBAEAQBAEAQBAEAQBAEAQBAEAQBAEAQBAEAQBAEAQBAEAQBAf/Z"/>
          <p:cNvSpPr>
            <a:spLocks noChangeAspect="1" noChangeArrowheads="1"/>
          </p:cNvSpPr>
          <p:nvPr/>
        </p:nvSpPr>
        <p:spPr bwMode="auto">
          <a:xfrm>
            <a:off x="3683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8" descr="data:image/jpeg;base64,/9j/4AAQSkZJRgABAQAAAQABAAD/2wCEAAkGBxMRERQUExQWFhUVFxUXGBgYGBgcGBYYGxcdFxQXFRUYHyggGRolGxUVIjEiKikrLi4uGB8zODQsNygtLisBCgoKDg0OGxAQGy0mICQsNCwsNCwvNDA0LCwsLywsLCwvLzQsLCwsLCwsLCwsLywsLCwsLCwsLCwsLCwsLCwsLP/AABEIAHYBqgMBEQACEQEDEQH/xAAcAAEAAgMBAQEAAAAAAAAAAAAABgcDBAUCCAH/xABOEAABAwIBBwUKCggEBwEAAAABAAIDBBESBQYHITFBURMiYXGRFTJyc4GSk7Gy0RQWNDVCUlNUocEXIzNigsLS4SRDs+IlRGR0otPwY//EABoBAQADAQEBAAAAAAAAAAAAAAACAwQFAQb/xAA1EQACAQMBBQUHBAIDAQAAAAAAAQIDBBExEhMhQVEUMmFxkQUiM1Kh0fCBscHhI0IGFfEk/9oADAMBAAIRAxEAPwC8UAQBAEAQBAEAQBAEAQBAEAQBAEAQBAEAQBAEAQBAEAQBAEAQBAEAQBAEAQBAEAQBAEAQBAEAQBAEAQBAEAQBAEAQBAEAQBAaRyiCbRtdIeLbYQel5sOy5Vm6a73D86FO+T7iz5aeuh5cak7BC3rL3fk1e/4vH89Tz/M+i9X9jj5Qzhno3N+ExNMbjYSREmx6WuH4dBWmnbQrJ7uXHozJVvalu1vorD5r7EhfUcwPaC9pF+btIIuCBvWCeY8jp08Txh6ilqWStDmEEH/4gjcehRhOM1mLJTpyg9mSMymQCAIAgCAIAgCAIAgCAIAgCAIAgCAIAgCAIAgCAIAgCAIAgCAIAgCAIAgCAIAgCAIAgCAIAgCAIAgCA8veGgkmwAJJOwAbSV6ll4R42kss41ETWDlHXFOe8ZsMoH05N+E7m7CNZutE8UfdXe5vp4L7mOm3c+++5yXXxfh0XqdZkrABYi18AtsuNWEdViPIs7ybFhaGhJV45TE2V0UgFwxzWnE367L98ONjq32U9nCzjKPM8cELzzr55HCjDo5nFwd+qaWuB12Y5pcRfXe9+uy6dlTjBOs+C8Th+1KzqNW8OLb4/Yk+bOXqd7GU4c5ksbGtMUrSyXmi3eu77ZtF1grwntOb0b5HYobMYKC5LHoauRKi2UKhje8cXEjdiBFz2ly4dtPF1OMdH+53LmGbSnKWq/YlLpACASATqHSbXsPID2LqHIbSPSHoQBAEAQBAEAQBAEAQBAEAQBAEAQBAEAQBAEAQBAEAQBAEAQBAEAQBAEAQBAEAQBAEAQBAEAQBAEBxc8mPdRTCMEnCLgbcNxj/AAutNm4qtFyMXtBTdvJQ1/jn9DhUeekLaGzThnZHhawjUXWwtIOzDexWmrY1N7nGU2ZrX2lQdJJvDSwMsZw00VNEyGUPfE+F2q/OwPBku61ucMXao07OrKTbjhMsq+0reEeEs+RqZSrajKhY2CnLGMeHtmfcOaR9Jrx3p3EC9wroUaVtxqSy+iMk7q5u/dox2V1f5+2T3mbydJVyU1SzBUu1xSk3bOw6/wBWTsdxG0qq6qyrQUo93p08zXZWkLdva4yfP7HVz9ipnxASsDphriINnxn6wcNYHrXHr3zto+6+L5HctbLtEveXBfmDg5Dys2imY6oje2OoFmTnvGm+sPO6+rX/AHIp9lWcpwlWzxfLnjqaPatzFSjRWi18+hItIFZyVFyjTzmyROYekOBuOOoHtWqo8I+f9oTcKO0tcrHqSKCTE1ruIB7RdTNsXlJmRD0IAgCAIAgCAIAgCAIAgCAIAgCAIAgCAIAgCAIAgCAIAgCAIAgCAIAgCAIAgCAIAgCAIAgCAIDFVSFrHuG1rXEeQXUZvEWydOO1JJ82a2RKgSU8bgb80A9Y1Ov03uqraanSjJdCy5g4VZRfUjGd2SoDU0LBE0GeoPKEC2JjY3Oc024nDr2rq0LiqoS97RcPU5VayoTkm4LizsVWalKYZGMhY0vY9oda7mktIBBOsEXVXa6rabkyyNlbx0gjU0f5V5TJ8fKkB8OKGS52OjOHWfBAKjdpQm3yfEvoJyiklxOVnvXU1U1rGgufG8OZK04SwgjvHbTe3qO4Lkz9rbrKo8c+n9nWo+ynUw6vBfX+jWzbhZV1UjJpCZIg1zmOvidfZrO4ar9YVNH2fVqYrVtH9fsi+4v6dJbmhqvp92TrKeS4qiF0MrA6NwtbhbYW8CNxXXhJwacTiSW1qVGY5pJo8mumEsUUxax3FmqwJ4taHC27WNwUbmpGrNbK8/PmcG5m69aNvF8E/wA9C43StYWNJsXHC0cSGl1uxp7EPoYwbTa5f+GVCIQBAEAQBAEAQBAEAQBAEAQBAEAQBAEAQBAEAQBAEAQBAEAQBAEAQBAEAQBAEAQBAEAQBAEAQAoCJT5LqaR7nUvOjcblm238J29Y1rlSoVreWaHFPl+fwdeFxQuIqNfhJc/z+Tj5VytM+emkkjwvgc8tbZwDy5uEjXr1DgpR9pV4RlHd6+Z7/wBbQk01U/Y6Dsu10mpkWHqY71uVLurqfdjj9PuWKztIcZSz+v2ODFk8isbTS/qpKjFLews87zzTYu1HsVisLu4jvKsuC6vP00RF31pbvZpR4vosfUneSs3YYLG2N4+k6xt4I2BaqFlSpcdX1Zhr31Wrw0XREd0hZKkiczKNNqmp/wBoB/mRb8XGwvfoJ4Bda2qJp0p6P6M5tVY99cjQziz/AOWiZHSBwfK1uJ1jiaXf5bBvdrtfs4rBUlhuKOVee0crd0dXz/hfnkas2YkkVA6cEirjLZmAHvQzWWdLrXPWAFos8Qn73PgXWli6UNuXe/bwO7R5witnybg2lslRKAe8tE6Kx6MbiPIq68XCrsdD6a0h/wDFVrPniK88pv0SJshzggCAIAgCAIAgCAIAgCAIAgCAIAgCAIAgCAIAgCAIAgCAIAgCAIAgCAIAgCAIAgCAIAgCAIAgNHLFWYY+UALgwgvA24NjyOkA4v4V43hZKq03CO0uWvl+cTYpKpkrA+Nwc12wjYieScJxmtqLyiKaSCY20dQNkFXEXdEbrtf62jyrXa8dqPVFdXhh9GTFZS4hWk/JzjBHVxftaR4kB4tuMQ7Q0+Q8VqtZpScJaMprLhtdDNUaQqVsLHjE97mNdybQbtJGtrnHUCDq3rHOSi2tTLV9pUaa4PL8CJ1OVK/KzuTiaWxXsQ0kMA//AEee+6vwVWZTOZKtc3r2YLC/NX+eRvZp5PFBlT4PUNY50kYdBJY7QCXht9hti83pWyNvHdba1Wp0LSyhQn73F9fsTzL+WIqOB0sp5o1Ab3k7GtG8lUykorJ3LS1qXNVU4f8Ai6kE0PUjS6qmw4XXaGj6rH3eA0ncdXYF7icv8s+f7HR9rVaVJRsqOkNfGX3+5ZiHFCAIAgCAIAgCAIAgCAIAgCAIAgCAIAgCAIAgCAIAgCAIAgCAIAgCAIAgCAIAgCAIAgCAIAgCAEICHZQzOfG90lBOYHO1mO55MnoA2dhVbhzic2pYyi3KhLZ8ORwstUeV5oXQzRtkjcNduTvqNwQQbg3C9hOrCW0jPN3+MNJ+hrZJynlaqjHIOuxvMuOTaQW6iHYtd0nGqn7yIKftCa4cPQ2RmRX1BBqJwBwc9zyOpo5o7VXu5PU8/wCuuavxJ/XJr5Azfhhym+lq24+aHwG9mSDa7E3eei/0Tt1LV2WO6VRPPXwL6Hs2lCeJ8enQtKCFrGhrGhrRsAAAHUAoHWjFRWEQPSpXQxiB4kAqoJWvjaNbsNxjDrd60gA6+Csp3EaWU+OUb7T2TWvZJw4Jc3+cTnZEyNUZYmbV1vNp2/s4xqDhwaPq7Lu2n1ZFFzeZaHcubuh7Npu3tuM3q+n99FyJxkqkDKqrcBYO5BurZdsZ1AdTmrXJ+5FeZ8pxcm2dlVnoQGs+viBIMsYI2gvbcdYupbL6HmUfndKH7WPz2+9NiXQZQ7pQ/ax+e33psS6DKHdKH7WPz2+9NiXQZRmima/W1wcOgg+peNNanpkXgMM1XGw2e9rTwc4D1r1Rb0PMmPulD9rH57fevdiXQZQ7pQ/ax+e33psS6DKHdKH7WPz2+9NiXQZQ7pQ/ax+e33psS6DKM0M7Xi7HNcNl2kHX5F401qemOSviaSDIwEbQXNBHWLr3ZfQ8yjz3Sh+1j89vvTYl0GUO6UP2sfnt96bEugyh3Sh+1j89vvTYl0GUZoZ2v71zXdRB9S8aa1PTIvAEBrVtfFCLyyMYOLnAdl1KMXLRHjaWpxZs+8nN21LD4Ic72QVaraq/9SG9h1PEef8Ak53/ADLR1tePW1eu1qrkN7Dqdagy5TT6op4nng14J7NqqlTnHVElJPRnQUCR+OcALnUAgNbulD9rH57fepbEuh5lHqOuicQGyMJOwBzST5AV5stchlGwvD0/CbIDjVudlFCbPqYgRuDgT2NurY0KktEyDnFas0TpCyde3wgeZJ68Kn2Wr0PN7DqblJnhQymzKmK53F2E9jrKLoVFrFnqqRfM7bHAgEEEHYRsPUVSTP1AEB4mmawFz3BrRtJIAHlK9Sb0Bw6nPWgjNnVUd/3SXeyCrVb1X/qQdSK5ms3SFk0/8wPKyQfiWqXZavQ83sOp0KHOmimNo6mInhiAPYbFQlRqR1TJKcXozsKokEAQBAaGVMoGAB7mOdH9JzAXOZ+8WDWW9VyOHDxvBooUVWeymlLlnhn9evn6nvJ+VYJwHRSseDswuBPZtRST0I1berReKkWvNEOld3KykXnVSVzhc7op+J4A6+391bV/mpY/2j9UY+5Lwf7k2qqyOIXke1g4ucBfqusTaWppp0p1HiCb8it9I2cVFK2N0M16qB4fE5gJA1i4c7UMOobCdispXUabafFPU6VP2Bd18PGz4v7amuzOnKmU+ZSRiJgs1727jbXeR2zqAvrWVynLurgddez7Cw965ltS6f19+B283dG0MR5Sqdy8puSNeAE7Tr1vOvaeuylCklxZhvfbtSqt3RWzHTxx/H6epsZqZSFLTupnc6WGolp44x30gBxxkcG8m9ri7YAt9aG3LbWjWfz9T5yEsLDJjAHYRiILra7bL77DgszxyLT2vAEB84Z3j/H1XjpPWu5R+HHyMM+8zkYRwVpEYRwQDCOCAyU8zo3BzHFjhsc0kEdRC8aysMaFxaMM8X1eKnnOKVjcTX73t2HF+8NWveCuZdW6h70dDVSqbXBka00j/GQ+J/nKvse4/Mrr6or7COC2lIwjggGEcEAwjggLi0JD/CT/APcH/SjXMv8Avry/lmi30fmV5n+P+JVXjB7DVttvhRKqnfZwMI4K4gMI4IBhHBAe4ZCxwcwlrhsc0kEdRGsI+PBgtzRfnlJUONNUOxPDcUbztcB3zXcSNoPWuZd26ituJppVG+DOrpIztdQxNZFblpb4SdYY0bXW43IA8vBV2tDePL0RKrPZXApGrqXyvL5HOe921zjcnyldZJRWEZHx1MbGFxsASeAFz2Beg/ZY3NNnAtPAgg9hXiedAeLL0E8zFz9mgkZDUPMkDiG4nG7or6gQ47W8Qdix3FtGS2oriXU6rTw9C3ct/Jp/FSewVzId5Gl6HzK1otsXfOeSTR0P+J03hO9hyoufhSLKffRfGVsox00L5pTZjBc8TwA4kmwHWuPCDnJRRsbSWWUNnVnhUV7jicWQ35sTTzbbsf1z16l2KNCNNcNTHObkR1XkBdAEB2c3M5qiheDC/mX50brljuOrcekKqrRjUXvEozcdC+s3MtR1tOyaPUHai07WOHfNPUuPVpunLZZsjJSWTSz0znZk+DGRikfdsbPrHeT+6N/k4qVCi6sscjyc9lFE5ay1PWPxzyF53D6LehrdgXYhTjBYijHKTlqc9TPBdACEBKM0c9p6FzWlxkg+lGTew4xk96ejZ61nrW8ai8SyFRx8i9qCsZPEyWM4mPaHNPQfzXHlFxeGa08rKNheHoQBAR3LeZNFVEufEGvP02HC7rNtR8oKrlSjLVHStva11brEZZXR8fz9DhS6LYXC3wmfDwJaR2WXm68Tcv8AkFTnTiRv4mQUlQWV3Kcg82iqGG0Y4Nn1fqz07FerOE45g8vmvsVz/wCTXWcbMUvUsPJWZ9BDZ0cDDsIc4l/lBcTbyKpU4rkY63tW7rcJTePDh+xzss0nc6d1dDYQvsKqK4FwO9miB1Y23NxvHStsJb2O7eq0+xypLZe2v1+55qc+OXeYcnRGok3yG7YI+lz9pRW2ytqq8L6h1M8I8Tq5uZu/B3PnmdytVLblJbWHgRj6LB+Ngq6tXaWyuCWhKMMcXqd5UkwgCA+cM7/l1V46T1ruUfhx8jDPvM5IVpE+iPibk/7pB6Nq4naKvzM27uHQ4GfGZtE2imkjhZE+Jhe1zObs3OA1EHYrqFxUc0m85IVKcdnKRSy6plJPozmLcp09vpGRp6uTc71tCz3SzSf5zJ0n76Ozpo+WReJ/nKqse4/MnX1RX62lJamY+RcmS0Ub6gQmU4sWKSzu+NrjEN1lzq9SsqjUc4NFOMHHid74t5F+rT+l/wB6p31x4+hPYpj4t5F+rT+l/wB6b648fQbFMkWQsl09PGRTNa1jzj5pJDjYC97ncB2KipOcn7xOMUtCis//AJyqvGD2Grr2/wAKJkqd9kfKvIH0JSZn0BjYTSQklrSeYOC4rr1c95mxU4dDmZ3ZlUXwSZ7IGRPjje9rmDDra0usQNRBtbWrKNxU20m8nk6ccaFHLrGQ7+YUpblKlI+0w+RwLT+BVNws0pE6feR39Mwd8Njvs5EW851/yVNljdvzJ1+8QJbCknmYGe9PQQujlheS55dykYYSQbWDg4g6ui6x3FtKpLKZdTqKKw0TGrzxyVXQuilkDQ4EfrGOBaSNRBItccQVlVvWpvKXoWOpCSwyN0WjyimtyeUWvJ3Dkyey91fK6qR1gQVKL0ZvHRBGR8pf5jfeodvfQ93C6k8yhEWUcjScRbA9pcdptGRc9axxeZp+Je9D5rbsXeMBI9HfzlTeE72HKi5+EydPvImemzKJDaenB1Euld04ea2/nOWWxjrL9C2u9EVUuiZyaaNM02V0j5JgTDFYYbkY3nXhJH0QNZ6x0rJdV3TWI6stpQ2nxLgZkGlDcAp4cNrW5NvuXM3k85yzVsroVHpPzUZRyskgaRFLiBaLkMeLGw4NIN7brHoXTta7mmpaoy1YbLyiE8meB7CtWSosbQvXObPNAb4XsEg1fSacJPlDh2BYb6KcVIvoPi0cbSplEzZQe36MIbGOu2Jx7XfgrbSGzTz1IVXmREFqKy1dGmZML4G1VSwSF9zGx3etbsDi3e4kHqFt6511cSUtiJopU1jLJ9PkGle3C6niLeGBvuWJVJp5TZc4p8imdI2azaCdpivyMoJaCbljh3zLnaNYI/surbVt5HjqjLUhsvgRJaSst7QtlEvp5oCf2Tw5vQ2S5I85rj5VzL6GJKXX+DTQfBosdYS8IAgCAxVMONtg5zDuc21x5CCD1EFep4DOHXZHrHAtZWjCdREtPG+44ENwg9itjUprWPo//SDjLqcKhzKrosQjyiImOPeRQWaPAa55EfkV8rim9YZ82VqnJf7fQ2otHMD3B9VNPVOGv9Y8ht+puv8AFQd3JLEEkS3KevEltFRxwsDImNYwbGtAA7As0pOTyyxJLQzrw9CAIAgPnDO/5dVeOk9a7lH4cfIwz7zOSrSJK/0j5S+3Hoo/6Vm7JS6Fm9n1NDK+d9bVMMc05cw2u0NY0HrwgE9RKnChTg8xR45yerOGriBOdEOSnS1pmtzIGnXuxuGFoB42xFY7yeIbPUtorMsmfTR8si8T/OV5Y9x+Z7X1RX62lJ+WQCyAWQH0TmL83UvimriXHxZeZtp91FLZ/wDzlVeMHsNXUt/hRMtTvsj6vIErZpEyiAAJhYAAfq4938KzdlpdCzez6mnlXPOuqWGOWcljtrQ1jQestaCR0Xspwt6cHlI8dST1ZwVcQJjoryS6evZJbmQAvcd2IgtYOu5J/hWW7ns08dS2lHMs9CyNIOaXdCJpYQ2aK+AnY4G2Jjuuwsdx6ysNtX3T46MvqU9pFK5SyLUU7i2WGRhHFpsekOGojyrqxqQkspmRxa1Rz7qZ4fqA/C0ICQ5t541VE9uF7nxjvonm7SODSdbT1fiqKtvCouK4k41HEu2bKDKmgfNGbtkge4cRdh1HpGxcnZcamy+przmOT5xbsXdMJI9HfzlTeE72HKi5+EydPvI7emc/46PxDfbeqrH4b8ydfvECWwpLp0NgfAHceWffsbZcq9+J+hqo90nixlwQBAEB8454E/D6u/28vtm34LuUfhx8jDPvM45VpE+kM0gBQ0ttnIxeyLrhVviS8zdDuo6yrJFc6bAPg1Px5U+wb/kt1j3n5FFfRFQLpmYsbQkT8IqeHJMv14jb81hvu6vMvoast9cw0hAEAQBAEAQBAEAQBAEAQHzhnf8ALqrx0nrXco/Dj5GGfeZyVaRLL/RBJ97Z6I/1rB2+Py/X+i/cPqP0QSfe2eiP9advj8v1/obh9TboNELQ4GapLh9VkeG/8Rc71KMr/wCWJ6qHVlh5JyXFSxNihYGMbu3k7y4nWSeKwznKbzIvUUlhFTaaPlkXif5yulY9x+Zmr6or9bSktPMjJ2Sn0Ubqn4NypxYscjQ7vja4LhusudXnWU3s5waKahs8Tu9x8h/9H6Vv9Sq3lz4+hPZp+A7j5D/6P0rf6k3lz4+g2afgSfI8lPyQbTOjdHHzBybg5rbC+G4J3EdqzzUs5lqWRxjgUPn/APOVV4wew1de3+FEx1O+yPlXkCyYdEcjmh3wpmsA/sjvF/rrC76K/wBfr/RfuH1Pf6IJPvbPRH+tedvj8v1/obh9TZotEIDrzVRc3gyPCfOc4+pRlf8AyxPVQ6ssLIuR4aSIRQMwtGs7y47y5x1krFOpKbzIvjFRWER/OXSBBQzmCSKZzg1rrsEeEh2y2J4O47ldStZVI7Sa/P0K51VF4wcs6XKT7Cp7Iv8A2K3sM+q+v2I9oXR/n6m3kLL+TsqvdEaYBwGICZkXOF7HDZxuR+ahUpVaKztemT2M4z4YNqv0d5OeCeS5P95j3ADpsThHYoxu6q55PXSgUbVxhsj2tdia17mh31gHEB3lAv5V108rJkMS9Bc+YN+4br/VqrdV3fndcq5+P6Gql3Cl27F1TKSPR385U3hO9hyoufhMnT7yJdpsoDennA1c6Inp75tz5HdhWaxlrH9S2utGVeugZywdE2c8dM+SnmcGMlIcxzjZof3pa4nZcWt0jpWK8ouaUo8i6jNLgy4eVba9xbjcW7VzMGoqXSXnoXSsio5nBseIvfG7U5xsA0OG0NAPlPQuja2+E3NamarU44iyGfGat+9Tekd71q3NP5UVbcupPdEdXU1E8z5ZpXxxsAs5xLcTjq1HfZp7VjvIwjFJIuott8SL6TqAw5RlNtUuGRvlFnf+TT2rRay2qS8OBXVWJEVWkrLj0XZ1xPp2U0r2slj5rA4gcoza3Dfa4awRt1X6uXd0Gpba0ZppTWMMn0kzWi7nAAa7kgDtWPDLyldKOc8dZMyOFwdFDfnjY952lp3tAFr77ldW0ounFuWrMlWak+BCFrKi2dCmTy2KonI79zWDpDLk28r/AMFzb6XFRNFBassxYDQEAQBAEAQBAEAQBAEAQBAfOGd/y6q8dJ613KPw4+Rhn3mckK0ifUq+eOgEAQBAU1po+WReJ/nK6lj3H5mWvqiv1tKT8QCyAWQFxaEvkk//AHB/0o1zL/vry/lmm30fmV7n/wDOVV4wew1bLf4USmp32R92xXogfT9F+zZ4LfUF8/LVm9aGdeHoQBAV5pUzSkqQ2pgbikjaWvYO+ezaC3iRr1b76tmvbaV1D3ZFFWDfFFPOaQSCCCNRB1EHgRuXUMwa4gggkEbCNRHUUBnlr5XDC6WRw4F7iOwlRUYrRHuWa6keHUzezfnrpAyFptfnPI5jBvLj+W0qupVjTWZEoxctC93ZOZTZPfCzvY4HtB3nmG5PSTcrj7bnU2n1NmMRwfObdi7hhJHo7+cqbwnew5UXPwmTp95F45w5GjrKd8Emxw1He1w71w6QVyKdR05bSNcoqSwUBnDm/PQyFkzSBfmvA5jxxafy2hdqnVjUWYmOUXF8TlKwie+Vdhw4nYeFzbs2LzC1B4XoN3JOS5qqQRwsL3HhsaOLnbGjpKhOcYLMj1Jt4RfuZ2bzaCmbECC886RwHfPO3yAAAdAXHrVXUlk2QhsrBo6QM0+6EIwWE8dywnYQe+YTuBsNe4hSt6+6lx0Z5UhtLxKLrqKSB5jlY5jxta4WPWOI6RqXXjJSWUZGmuDNcqR4ZHyucLFziOBJI7CvMJA8L0HZzZzanr5A2JpDL86QjmMG/XvP7u1VVa0aayyUYOWhf+RsmR0sDIYhZjBYcSdrnHpJJJ61xpzc5OTNsYqKwjdUD0IAgCAIAgCAIAgCAIAgCA5FRmtRSOc99LA5ziS5xjaSSdpJI1lWqvUSwpMg6cXxaMfxQoPudP6JnuXvaKvzP1G7h0R21STCAIAgOdlHIVNUODpoIpHAWBexriBtsCRsU41Zx4RbRFwi9UavxQoPudP6JnuU+0VfmfqebqHRD4oUH3On9Ez3J2ir8z9RuodEPihQfc6f0TPcnaKvzP1G6h0Q+KFB9zp/RM9ydoq/M/UbqHRHQybkyGnaWwRMiaTiIY0NBNgLkDfYDsVcpynxk8klFLQ1KrNmjle58lNC97jdznRtJJ2XJI1qarVIrCkyLpxfFoxfE+g+50/ome5e9oq/M/UbqHRHaa0AADUBqCpJn6gCAIAgOVlXNukqjeaCN7vrWs/zxY/irIVpw7rIuEXqjgy6Mcnk6mSN6pHfndXK8qkNzExM0WUI28qf4/cF722p4DcxN6k0eZOjN+Qx+G5zh2E2Kg7qq+Z6qUOhJaamZG0NjY1jRsa0AAdQGpUNtvLLEsHuSMOBa4Agggg7CDqIK80BxvifQfc6f0TPcru0VfmfqQ3UOiMtJm1RxPD46aFj27HNjaCN2ogalGVapJYcmFTinlI6yrJmGqpWStLJGNe07WuaHNPWDqXqbTyjxpPUjNZo6yfIb8iWeA5zR2XstCu6q5kHSh0NP9FlDf8AzbcMf9rqXbangebmJtUujbJ7DfknP8N7iOy6i7uq+YVGBJaDJ8UDcEMbI28GNDR1m209KolOUnmTyWJJaGyonoQGllPJMFS3DPEyQbsTQSPBO0HqU4TlDjF4PHFPUjdRozye43Eb2+DI63Ybq9XlVcyt0Ymu3RXQ32zHox/2XvbangebmJv0WjzJ8ZvyGPxjnOHYTYqErqq+ZJUodCTQQNjaGsa1rRsa0AAdQGoKhtviywyLwBAEAQBAEAQBAEAQBAEAQBAEAQBAEAQBAEAQBAEAQBAEAQBAEAQBAEAQBAEAQBAEAQBAEAQBAEAQBAEAQBAEAQBAEAQBAf/Z">
            <a:hlinkClick r:id="rId3"/>
          </p:cNvPr>
          <p:cNvSpPr>
            <a:spLocks noChangeAspect="1" noChangeArrowheads="1"/>
          </p:cNvSpPr>
          <p:nvPr/>
        </p:nvSpPr>
        <p:spPr bwMode="auto">
          <a:xfrm>
            <a:off x="28575" y="-746125"/>
            <a:ext cx="5619750" cy="15621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10" descr="data:image/jpeg;base64,/9j/4AAQSkZJRgABAQAAAQABAAD/2wCEAAkGBxMRERQUExQWFhUVFxUXGBgYGBgcGBYYGxcdFxQXFRUYHyggGRolGxUVIjEiKikrLi4uGB8zODQsNygtLisBCgoKDg0OGxAQGy0mICQsNCwsNCwvNDA0LCwsLywsLCwvLzQsLCwsLCwsLCwsLywsLCwsLCwsLCwsLCwsLCwsLP/AABEIAHYBqgMBEQACEQEDEQH/xAAcAAEAAgMBAQEAAAAAAAAAAAAABgcDBAUCCAH/xABOEAABAwIBBwUKCggEBwEAAAABAAIDBBESBQYHITFBURMiYXGRFTJyc4GSk7Gy0RQWNDVCUlNUocEXIzNigsLS4SRDs+IlRGR0otPwY//EABoBAQADAQEBAAAAAAAAAAAAAAACAwQFAQb/xAA1EQACAQMBBQUHBAIDAQAAAAAAAQIDBBExEhMhQVEUMmFxkQUiM1Kh0fCBscHhI0IGFfEk/9oADAMBAAIRAxEAPwC8UAQBAEAQBAEAQBAEAQBAEAQBAEAQBAEAQBAEAQBAEAQBAEAQBAEAQBAEAQBAEAQBAEAQBAEAQBAEAQBAEAQBAEAQBAEAQBAaRyiCbRtdIeLbYQel5sOy5Vm6a73D86FO+T7iz5aeuh5cak7BC3rL3fk1e/4vH89Tz/M+i9X9jj5Qzhno3N+ExNMbjYSREmx6WuH4dBWmnbQrJ7uXHozJVvalu1vorD5r7EhfUcwPaC9pF+btIIuCBvWCeY8jp08Txh6ilqWStDmEEH/4gjcehRhOM1mLJTpyg9mSMymQCAIAgCAIAgCAIAgCAIAgCAIAgCAIAgCAIAgCAIAgCAIAgCAIAgCAIAgCAIAgCAIAgCAIAgCAIAgCA8veGgkmwAJJOwAbSV6ll4R42kss41ETWDlHXFOe8ZsMoH05N+E7m7CNZutE8UfdXe5vp4L7mOm3c+++5yXXxfh0XqdZkrABYi18AtsuNWEdViPIs7ybFhaGhJV45TE2V0UgFwxzWnE367L98ONjq32U9nCzjKPM8cELzzr55HCjDo5nFwd+qaWuB12Y5pcRfXe9+uy6dlTjBOs+C8Th+1KzqNW8OLb4/Yk+bOXqd7GU4c5ksbGtMUrSyXmi3eu77ZtF1grwntOb0b5HYobMYKC5LHoauRKi2UKhje8cXEjdiBFz2ly4dtPF1OMdH+53LmGbSnKWq/YlLpACASATqHSbXsPID2LqHIbSPSHoQBAEAQBAEAQBAEAQBAEAQBAEAQBAEAQBAEAQBAEAQBAEAQBAEAQBAEAQBAEAQBAEAQBAEAQBAEBxc8mPdRTCMEnCLgbcNxj/AAutNm4qtFyMXtBTdvJQ1/jn9DhUeekLaGzThnZHhawjUXWwtIOzDexWmrY1N7nGU2ZrX2lQdJJvDSwMsZw00VNEyGUPfE+F2q/OwPBku61ucMXao07OrKTbjhMsq+0reEeEs+RqZSrajKhY2CnLGMeHtmfcOaR9Jrx3p3EC9wroUaVtxqSy+iMk7q5u/dox2V1f5+2T3mbydJVyU1SzBUu1xSk3bOw6/wBWTsdxG0qq6qyrQUo93p08zXZWkLdva4yfP7HVz9ipnxASsDphriINnxn6wcNYHrXHr3zto+6+L5HctbLtEveXBfmDg5Dys2imY6oje2OoFmTnvGm+sPO6+rX/AHIp9lWcpwlWzxfLnjqaPatzFSjRWi18+hItIFZyVFyjTzmyROYekOBuOOoHtWqo8I+f9oTcKO0tcrHqSKCTE1ruIB7RdTNsXlJmRD0IAgCAIAgCAIAgCAIAgCAIAgCAIAgCAIAgCAIAgCAIAgCAIAgCAIAgCAIAgCAIAgCAIAgCAIDFVSFrHuG1rXEeQXUZvEWydOO1JJ82a2RKgSU8bgb80A9Y1Ov03uqraanSjJdCy5g4VZRfUjGd2SoDU0LBE0GeoPKEC2JjY3Oc024nDr2rq0LiqoS97RcPU5VayoTkm4LizsVWalKYZGMhY0vY9oda7mktIBBOsEXVXa6rabkyyNlbx0gjU0f5V5TJ8fKkB8OKGS52OjOHWfBAKjdpQm3yfEvoJyiklxOVnvXU1U1rGgufG8OZK04SwgjvHbTe3qO4Lkz9rbrKo8c+n9nWo+ynUw6vBfX+jWzbhZV1UjJpCZIg1zmOvidfZrO4ar9YVNH2fVqYrVtH9fsi+4v6dJbmhqvp92TrKeS4qiF0MrA6NwtbhbYW8CNxXXhJwacTiSW1qVGY5pJo8mumEsUUxax3FmqwJ4taHC27WNwUbmpGrNbK8/PmcG5m69aNvF8E/wA9C43StYWNJsXHC0cSGl1uxp7EPoYwbTa5f+GVCIQBAEAQBAEAQBAEAQBAEAQBAEAQBAEAQBAEAQBAEAQBAEAQBAEAQBAEAQBAEAQBAEAQBAEAQAoCJT5LqaR7nUvOjcblm238J29Y1rlSoVreWaHFPl+fwdeFxQuIqNfhJc/z+Tj5VytM+emkkjwvgc8tbZwDy5uEjXr1DgpR9pV4RlHd6+Z7/wBbQk01U/Y6Dsu10mpkWHqY71uVLurqfdjj9PuWKztIcZSz+v2ODFk8isbTS/qpKjFLews87zzTYu1HsVisLu4jvKsuC6vP00RF31pbvZpR4vosfUneSs3YYLG2N4+k6xt4I2BaqFlSpcdX1Zhr31Wrw0XREd0hZKkiczKNNqmp/wBoB/mRb8XGwvfoJ4Bda2qJp0p6P6M5tVY99cjQziz/AOWiZHSBwfK1uJ1jiaXf5bBvdrtfs4rBUlhuKOVee0crd0dXz/hfnkas2YkkVA6cEirjLZmAHvQzWWdLrXPWAFos8Qn73PgXWli6UNuXe/bwO7R5witnybg2lslRKAe8tE6Kx6MbiPIq68XCrsdD6a0h/wDFVrPniK88pv0SJshzggCAIAgCAIAgCAIAgCAIAgCAIAgCAIAgCAIAgCAIAgCAIAgCAIAgCAIAgCAIAgCAIAgCAIAgNHLFWYY+UALgwgvA24NjyOkA4v4V43hZKq03CO0uWvl+cTYpKpkrA+Nwc12wjYieScJxmtqLyiKaSCY20dQNkFXEXdEbrtf62jyrXa8dqPVFdXhh9GTFZS4hWk/JzjBHVxftaR4kB4tuMQ7Q0+Q8VqtZpScJaMprLhtdDNUaQqVsLHjE97mNdybQbtJGtrnHUCDq3rHOSi2tTLV9pUaa4PL8CJ1OVK/KzuTiaWxXsQ0kMA//AEee+6vwVWZTOZKtc3r2YLC/NX+eRvZp5PFBlT4PUNY50kYdBJY7QCXht9hti83pWyNvHdba1Wp0LSyhQn73F9fsTzL+WIqOB0sp5o1Ab3k7GtG8lUykorJ3LS1qXNVU4f8Ai6kE0PUjS6qmw4XXaGj6rH3eA0ncdXYF7icv8s+f7HR9rVaVJRsqOkNfGX3+5ZiHFCAIAgCAIAgCAIAgCAIAgCAIAgCAIAgCAIAgCAIAgCAIAgCAIAgCAIAgCAIAgCAIAgCAIAgCAEICHZQzOfG90lBOYHO1mO55MnoA2dhVbhzic2pYyi3KhLZ8ORwstUeV5oXQzRtkjcNduTvqNwQQbg3C9hOrCW0jPN3+MNJ+hrZJynlaqjHIOuxvMuOTaQW6iHYtd0nGqn7yIKftCa4cPQ2RmRX1BBqJwBwc9zyOpo5o7VXu5PU8/wCuuavxJ/XJr5Azfhhym+lq24+aHwG9mSDa7E3eei/0Tt1LV2WO6VRPPXwL6Hs2lCeJ8enQtKCFrGhrGhrRsAAAHUAoHWjFRWEQPSpXQxiB4kAqoJWvjaNbsNxjDrd60gA6+Csp3EaWU+OUb7T2TWvZJw4Jc3+cTnZEyNUZYmbV1vNp2/s4xqDhwaPq7Lu2n1ZFFzeZaHcubuh7Npu3tuM3q+n99FyJxkqkDKqrcBYO5BurZdsZ1AdTmrXJ+5FeZ8pxcm2dlVnoQGs+viBIMsYI2gvbcdYupbL6HmUfndKH7WPz2+9NiXQZQ7pQ/ax+e33psS6DKHdKH7WPz2+9NiXQZRmima/W1wcOgg+peNNanpkXgMM1XGw2e9rTwc4D1r1Rb0PMmPulD9rH57fevdiXQZQ7pQ/ax+e33psS6DKHdKH7WPz2+9NiXQZQ7pQ/ax+e33psS6DKM0M7Xi7HNcNl2kHX5F401qemOSviaSDIwEbQXNBHWLr3ZfQ8yjz3Sh+1j89vvTYl0GUO6UP2sfnt96bEugyh3Sh+1j89vvTYl0GUZoZ2v71zXdRB9S8aa1PTIvAEBrVtfFCLyyMYOLnAdl1KMXLRHjaWpxZs+8nN21LD4Ic72QVaraq/9SG9h1PEef8Ak53/ADLR1tePW1eu1qrkN7Dqdagy5TT6op4nng14J7NqqlTnHVElJPRnQUCR+OcALnUAgNbulD9rH57fepbEuh5lHqOuicQGyMJOwBzST5AV5stchlGwvD0/CbIDjVudlFCbPqYgRuDgT2NurY0KktEyDnFas0TpCyde3wgeZJ68Kn2Wr0PN7DqblJnhQymzKmK53F2E9jrKLoVFrFnqqRfM7bHAgEEEHYRsPUVSTP1AEB4mmawFz3BrRtJIAHlK9Sb0Bw6nPWgjNnVUd/3SXeyCrVb1X/qQdSK5ms3SFk0/8wPKyQfiWqXZavQ83sOp0KHOmimNo6mInhiAPYbFQlRqR1TJKcXozsKokEAQBAaGVMoGAB7mOdH9JzAXOZ+8WDWW9VyOHDxvBooUVWeymlLlnhn9evn6nvJ+VYJwHRSseDswuBPZtRST0I1berReKkWvNEOld3KykXnVSVzhc7op+J4A6+391bV/mpY/2j9UY+5Lwf7k2qqyOIXke1g4ucBfqusTaWppp0p1HiCb8it9I2cVFK2N0M16qB4fE5gJA1i4c7UMOobCdispXUabafFPU6VP2Bd18PGz4v7amuzOnKmU+ZSRiJgs1727jbXeR2zqAvrWVynLurgddez7Cw965ltS6f19+B283dG0MR5Sqdy8puSNeAE7Tr1vOvaeuylCklxZhvfbtSqt3RWzHTxx/H6epsZqZSFLTupnc6WGolp44x30gBxxkcG8m9ri7YAt9aG3LbWjWfz9T5yEsLDJjAHYRiILra7bL77DgszxyLT2vAEB84Z3j/H1XjpPWu5R+HHyMM+8zkYRwVpEYRwQDCOCAyU8zo3BzHFjhsc0kEdRC8aysMaFxaMM8X1eKnnOKVjcTX73t2HF+8NWveCuZdW6h70dDVSqbXBka00j/GQ+J/nKvse4/Mrr6or7COC2lIwjggGEcEAwjggLi0JD/CT/APcH/SjXMv8Avry/lmi30fmV5n+P+JVXjB7DVttvhRKqnfZwMI4K4gMI4IBhHBAe4ZCxwcwlrhsc0kEdRGsI+PBgtzRfnlJUONNUOxPDcUbztcB3zXcSNoPWuZd26ituJppVG+DOrpIztdQxNZFblpb4SdYY0bXW43IA8vBV2tDePL0RKrPZXApGrqXyvL5HOe921zjcnyldZJRWEZHx1MbGFxsASeAFz2Beg/ZY3NNnAtPAgg9hXiedAeLL0E8zFz9mgkZDUPMkDiG4nG7or6gQ47W8Qdix3FtGS2oriXU6rTw9C3ct/Jp/FSewVzId5Gl6HzK1otsXfOeSTR0P+J03hO9hyoufhSLKffRfGVsox00L5pTZjBc8TwA4kmwHWuPCDnJRRsbSWWUNnVnhUV7jicWQ35sTTzbbsf1z16l2KNCNNcNTHObkR1XkBdAEB2c3M5qiheDC/mX50brljuOrcekKqrRjUXvEozcdC+s3MtR1tOyaPUHai07WOHfNPUuPVpunLZZsjJSWTSz0znZk+DGRikfdsbPrHeT+6N/k4qVCi6sscjyc9lFE5ay1PWPxzyF53D6LehrdgXYhTjBYijHKTlqc9TPBdACEBKM0c9p6FzWlxkg+lGTew4xk96ejZ61nrW8ai8SyFRx8i9qCsZPEyWM4mPaHNPQfzXHlFxeGa08rKNheHoQBAR3LeZNFVEufEGvP02HC7rNtR8oKrlSjLVHStva11brEZZXR8fz9DhS6LYXC3wmfDwJaR2WXm68Tcv8AkFTnTiRv4mQUlQWV3Kcg82iqGG0Y4Nn1fqz07FerOE45g8vmvsVz/wCTXWcbMUvUsPJWZ9BDZ0cDDsIc4l/lBcTbyKpU4rkY63tW7rcJTePDh+xzss0nc6d1dDYQvsKqK4FwO9miB1Y23NxvHStsJb2O7eq0+xypLZe2v1+55qc+OXeYcnRGok3yG7YI+lz9pRW2ytqq8L6h1M8I8Tq5uZu/B3PnmdytVLblJbWHgRj6LB+Ngq6tXaWyuCWhKMMcXqd5UkwgCA+cM7/l1V46T1ruUfhx8jDPvM5IVpE+iPibk/7pB6Nq4naKvzM27uHQ4GfGZtE2imkjhZE+Jhe1zObs3OA1EHYrqFxUc0m85IVKcdnKRSy6plJPozmLcp09vpGRp6uTc71tCz3SzSf5zJ0n76Ozpo+WReJ/nKqse4/MnX1RX62lJamY+RcmS0Ub6gQmU4sWKSzu+NrjEN1lzq9SsqjUc4NFOMHHid74t5F+rT+l/wB6p31x4+hPYpj4t5F+rT+l/wB6b648fQbFMkWQsl09PGRTNa1jzj5pJDjYC97ncB2KipOcn7xOMUtCis//AJyqvGD2Grr2/wAKJkqd9kfKvIH0JSZn0BjYTSQklrSeYOC4rr1c95mxU4dDmZ3ZlUXwSZ7IGRPjje9rmDDra0usQNRBtbWrKNxU20m8nk6ccaFHLrGQ7+YUpblKlI+0w+RwLT+BVNws0pE6feR39Mwd8Njvs5EW851/yVNljdvzJ1+8QJbCknmYGe9PQQujlheS55dykYYSQbWDg4g6ui6x3FtKpLKZdTqKKw0TGrzxyVXQuilkDQ4EfrGOBaSNRBItccQVlVvWpvKXoWOpCSwyN0WjyimtyeUWvJ3Dkyey91fK6qR1gQVKL0ZvHRBGR8pf5jfeodvfQ93C6k8yhEWUcjScRbA9pcdptGRc9axxeZp+Je9D5rbsXeMBI9HfzlTeE72HKi5+EydPvImemzKJDaenB1Euld04ea2/nOWWxjrL9C2u9EVUuiZyaaNM02V0j5JgTDFYYbkY3nXhJH0QNZ6x0rJdV3TWI6stpQ2nxLgZkGlDcAp4cNrW5NvuXM3k85yzVsroVHpPzUZRyskgaRFLiBaLkMeLGw4NIN7brHoXTta7mmpaoy1YbLyiE8meB7CtWSosbQvXObPNAb4XsEg1fSacJPlDh2BYb6KcVIvoPi0cbSplEzZQe36MIbGOu2Jx7XfgrbSGzTz1IVXmREFqKy1dGmZML4G1VSwSF9zGx3etbsDi3e4kHqFt6511cSUtiJopU1jLJ9PkGle3C6niLeGBvuWJVJp5TZc4p8imdI2azaCdpivyMoJaCbljh3zLnaNYI/surbVt5HjqjLUhsvgRJaSst7QtlEvp5oCf2Tw5vQ2S5I85rj5VzL6GJKXX+DTQfBosdYS8IAgCAxVMONtg5zDuc21x5CCD1EFep4DOHXZHrHAtZWjCdREtPG+44ENwg9itjUprWPo//SDjLqcKhzKrosQjyiImOPeRQWaPAa55EfkV8rim9YZ82VqnJf7fQ2otHMD3B9VNPVOGv9Y8ht+puv8AFQd3JLEEkS3KevEltFRxwsDImNYwbGtAA7As0pOTyyxJLQzrw9CAIAgPnDO/5dVeOk9a7lH4cfIwz7zOSrSJK/0j5S+3Hoo/6Vm7JS6Fm9n1NDK+d9bVMMc05cw2u0NY0HrwgE9RKnChTg8xR45yerOGriBOdEOSnS1pmtzIGnXuxuGFoB42xFY7yeIbPUtorMsmfTR8si8T/OV5Y9x+Z7X1RX62lJ+WQCyAWQH0TmL83UvimriXHxZeZtp91FLZ/wDzlVeMHsNXUt/hRMtTvsj6vIErZpEyiAAJhYAAfq4938KzdlpdCzez6mnlXPOuqWGOWcljtrQ1jQestaCR0Xspwt6cHlI8dST1ZwVcQJjoryS6evZJbmQAvcd2IgtYOu5J/hWW7ns08dS2lHMs9CyNIOaXdCJpYQ2aK+AnY4G2Jjuuwsdx6ysNtX3T46MvqU9pFK5SyLUU7i2WGRhHFpsekOGojyrqxqQkspmRxa1Rz7qZ4fqA/C0ICQ5t541VE9uF7nxjvonm7SODSdbT1fiqKtvCouK4k41HEu2bKDKmgfNGbtkge4cRdh1HpGxcnZcamy+przmOT5xbsXdMJI9HfzlTeE72HKi5+EydPvI7emc/46PxDfbeqrH4b8ydfvECWwpLp0NgfAHceWffsbZcq9+J+hqo90nixlwQBAEB8454E/D6u/28vtm34LuUfhx8jDPvM45VpE+kM0gBQ0ttnIxeyLrhVviS8zdDuo6yrJFc6bAPg1Px5U+wb/kt1j3n5FFfRFQLpmYsbQkT8IqeHJMv14jb81hvu6vMvoast9cw0hAEAQBAEAQBAEAQBAEAQHzhnf8ALqrx0nrXco/Dj5GGfeZyVaRLL/RBJ97Z6I/1rB2+Py/X+i/cPqP0QSfe2eiP9advj8v1/obh9TboNELQ4GapLh9VkeG/8Rc71KMr/wCWJ6qHVlh5JyXFSxNihYGMbu3k7y4nWSeKwznKbzIvUUlhFTaaPlkXif5yulY9x+Zmr6or9bSktPMjJ2Sn0Ubqn4NypxYscjQ7vja4LhusudXnWU3s5waKahs8Tu9x8h/9H6Vv9Sq3lz4+hPZp+A7j5D/6P0rf6k3lz4+g2afgSfI8lPyQbTOjdHHzBybg5rbC+G4J3EdqzzUs5lqWRxjgUPn/APOVV4wew1de3+FEx1O+yPlXkCyYdEcjmh3wpmsA/sjvF/rrC76K/wBfr/RfuH1Pf6IJPvbPRH+tedvj8v1/obh9TZotEIDrzVRc3gyPCfOc4+pRlf8AyxPVQ6ssLIuR4aSIRQMwtGs7y47y5x1krFOpKbzIvjFRWER/OXSBBQzmCSKZzg1rrsEeEh2y2J4O47ldStZVI7Sa/P0K51VF4wcs6XKT7Cp7Iv8A2K3sM+q+v2I9oXR/n6m3kLL+TsqvdEaYBwGICZkXOF7HDZxuR+ahUpVaKztemT2M4z4YNqv0d5OeCeS5P95j3ADpsThHYoxu6q55PXSgUbVxhsj2tdia17mh31gHEB3lAv5V108rJkMS9Bc+YN+4br/VqrdV3fndcq5+P6Gql3Cl27F1TKSPR385U3hO9hyoufhMnT7yJdpsoDennA1c6Inp75tz5HdhWaxlrH9S2utGVeugZywdE2c8dM+SnmcGMlIcxzjZof3pa4nZcWt0jpWK8ouaUo8i6jNLgy4eVba9xbjcW7VzMGoqXSXnoXSsio5nBseIvfG7U5xsA0OG0NAPlPQuja2+E3NamarU44iyGfGat+9Tekd71q3NP5UVbcupPdEdXU1E8z5ZpXxxsAs5xLcTjq1HfZp7VjvIwjFJIuott8SL6TqAw5RlNtUuGRvlFnf+TT2rRay2qS8OBXVWJEVWkrLj0XZ1xPp2U0r2slj5rA4gcoza3Dfa4awRt1X6uXd0Gpba0ZppTWMMn0kzWi7nAAa7kgDtWPDLyldKOc8dZMyOFwdFDfnjY952lp3tAFr77ldW0ounFuWrMlWak+BCFrKi2dCmTy2KonI79zWDpDLk28r/AMFzb6XFRNFBassxYDQEAQBAEAQBAEAQBAEAQBAfOGd/y6q8dJ613KPw4+Rhn3mckK0ifUq+eOgEAQBAU1po+WReJ/nK6lj3H5mWvqiv1tKT8QCyAWQFxaEvkk//AHB/0o1zL/vry/lmm30fmV7n/wDOVV4wew1bLf4USmp32R92xXogfT9F+zZ4LfUF8/LVm9aGdeHoQBAV5pUzSkqQ2pgbikjaWvYO+ezaC3iRr1b76tmvbaV1D3ZFFWDfFFPOaQSCCCNRB1EHgRuXUMwa4gggkEbCNRHUUBnlr5XDC6WRw4F7iOwlRUYrRHuWa6keHUzezfnrpAyFptfnPI5jBvLj+W0qupVjTWZEoxctC93ZOZTZPfCzvY4HtB3nmG5PSTcrj7bnU2n1NmMRwfObdi7hhJHo7+cqbwnew5UXPwmTp95F45w5GjrKd8Emxw1He1w71w6QVyKdR05bSNcoqSwUBnDm/PQyFkzSBfmvA5jxxafy2hdqnVjUWYmOUXF8TlKwie+Vdhw4nYeFzbs2LzC1B4XoN3JOS5qqQRwsL3HhsaOLnbGjpKhOcYLMj1Jt4RfuZ2bzaCmbECC886RwHfPO3yAAAdAXHrVXUlk2QhsrBo6QM0+6EIwWE8dywnYQe+YTuBsNe4hSt6+6lx0Z5UhtLxKLrqKSB5jlY5jxta4WPWOI6RqXXjJSWUZGmuDNcqR4ZHyucLFziOBJI7CvMJA8L0HZzZzanr5A2JpDL86QjmMG/XvP7u1VVa0aayyUYOWhf+RsmR0sDIYhZjBYcSdrnHpJJJ61xpzc5OTNsYqKwjdUD0IAgCAIAgCAIAgCAIAgCA5FRmtRSOc99LA5ziS5xjaSSdpJI1lWqvUSwpMg6cXxaMfxQoPudP6JnuXvaKvzP1G7h0R21STCAIAgOdlHIVNUODpoIpHAWBexriBtsCRsU41Zx4RbRFwi9UavxQoPudP6JnuU+0VfmfqebqHRD4oUH3On9Ez3J2ir8z9RuodEPihQfc6f0TPcnaKvzP1G6h0Q+KFB9zp/RM9ydoq/M/UbqHRHQybkyGnaWwRMiaTiIY0NBNgLkDfYDsVcpynxk8klFLQ1KrNmjle58lNC97jdznRtJJ2XJI1qarVIrCkyLpxfFoxfE+g+50/ome5e9oq/M/UbqHRHaa0AADUBqCpJn6gCAIAgOVlXNukqjeaCN7vrWs/zxY/irIVpw7rIuEXqjgy6Mcnk6mSN6pHfndXK8qkNzExM0WUI28qf4/cF722p4DcxN6k0eZOjN+Qx+G5zh2E2Kg7qq+Z6qUOhJaamZG0NjY1jRsa0AAdQGpUNtvLLEsHuSMOBa4Agggg7CDqIK80BxvifQfc6f0TPcru0VfmfqQ3UOiMtJm1RxPD46aFj27HNjaCN2ogalGVapJYcmFTinlI6yrJmGqpWStLJGNe07WuaHNPWDqXqbTyjxpPUjNZo6yfIb8iWeA5zR2XstCu6q5kHSh0NP9FlDf8AzbcMf9rqXbangebmJtUujbJ7DfknP8N7iOy6i7uq+YVGBJaDJ8UDcEMbI28GNDR1m209KolOUnmTyWJJaGyonoQGllPJMFS3DPEyQbsTQSPBO0HqU4TlDjF4PHFPUjdRozye43Eb2+DI63Ybq9XlVcyt0Ymu3RXQ32zHox/2XvbangebmJv0WjzJ8ZvyGPxjnOHYTYqErqq+ZJUodCTQQNjaGsa1rRsa0AAdQGoKhtviywyLwBAEAQBAEAQBAEAQBAEAQBAEAQBAEAQBAEAQBAEAQBAEAQBAEAQBAEAQBAEAQBAEAQBAEAQBAEAQBAEAQBAEAQBAEAQBAf/Z"/>
          <p:cNvSpPr>
            <a:spLocks noChangeAspect="1" noChangeArrowheads="1"/>
          </p:cNvSpPr>
          <p:nvPr/>
        </p:nvSpPr>
        <p:spPr bwMode="auto">
          <a:xfrm>
            <a:off x="52070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12" descr="data:image/jpeg;base64,/9j/4AAQSkZJRgABAQAAAQABAAD/2wCEAAkGBxMRERQUExQWFhUVFxUXGBgYGBgcGBYYGxcdFxQXFRUYHyggGRolGxUVIjEiKikrLi4uGB8zODQsNygtLisBCgoKDg0OGxAQGy0mICQsNCwsNCwvNDA0LCwsLywsLCwvLzQsLCwsLCwsLCwsLywsLCwsLCwsLCwsLCwsLCwsLP/AABEIAHYBqgMBEQACEQEDEQH/xAAcAAEAAgMBAQEAAAAAAAAAAAAABgcDBAUCCAH/xABOEAABAwIBBwUKCggEBwEAAAABAAIDBBESBQYHITFBURMiYXGRFTJyc4GSk7Gy0RQWNDVCUlNUocEXIzNigsLS4SRDs+IlRGR0otPwY//EABoBAQADAQEBAAAAAAAAAAAAAAACAwQFAQb/xAA1EQACAQMBBQUHBAIDAQAAAAAAAQIDBBExEhMhQVEUMmFxkQUiM1Kh0fCBscHhI0IGFfEk/9oADAMBAAIRAxEAPwC8UAQBAEAQBAEAQBAEAQBAEAQBAEAQBAEAQBAEAQBAEAQBAEAQBAEAQBAEAQBAEAQBAEAQBAEAQBAEAQBAEAQBAEAQBAEAQBAaRyiCbRtdIeLbYQel5sOy5Vm6a73D86FO+T7iz5aeuh5cak7BC3rL3fk1e/4vH89Tz/M+i9X9jj5Qzhno3N+ExNMbjYSREmx6WuH4dBWmnbQrJ7uXHozJVvalu1vorD5r7EhfUcwPaC9pF+btIIuCBvWCeY8jp08Txh6ilqWStDmEEH/4gjcehRhOM1mLJTpyg9mSMymQCAIAgCAIAgCAIAgCAIAgCAIAgCAIAgCAIAgCAIAgCAIAgCAIAgCAIAgCAIAgCAIAgCAIAgCAIAgCA8veGgkmwAJJOwAbSV6ll4R42kss41ETWDlHXFOe8ZsMoH05N+E7m7CNZutE8UfdXe5vp4L7mOm3c+++5yXXxfh0XqdZkrABYi18AtsuNWEdViPIs7ybFhaGhJV45TE2V0UgFwxzWnE367L98ONjq32U9nCzjKPM8cELzzr55HCjDo5nFwd+qaWuB12Y5pcRfXe9+uy6dlTjBOs+C8Th+1KzqNW8OLb4/Yk+bOXqd7GU4c5ksbGtMUrSyXmi3eu77ZtF1grwntOb0b5HYobMYKC5LHoauRKi2UKhje8cXEjdiBFz2ly4dtPF1OMdH+53LmGbSnKWq/YlLpACASATqHSbXsPID2LqHIbSPSHoQBAEAQBAEAQBAEAQBAEAQBAEAQBAEAQBAEAQBAEAQBAEAQBAEAQBAEAQBAEAQBAEAQBAEAQBAEBxc8mPdRTCMEnCLgbcNxj/AAutNm4qtFyMXtBTdvJQ1/jn9DhUeekLaGzThnZHhawjUXWwtIOzDexWmrY1N7nGU2ZrX2lQdJJvDSwMsZw00VNEyGUPfE+F2q/OwPBku61ucMXao07OrKTbjhMsq+0reEeEs+RqZSrajKhY2CnLGMeHtmfcOaR9Jrx3p3EC9wroUaVtxqSy+iMk7q5u/dox2V1f5+2T3mbydJVyU1SzBUu1xSk3bOw6/wBWTsdxG0qq6qyrQUo93p08zXZWkLdva4yfP7HVz9ipnxASsDphriINnxn6wcNYHrXHr3zto+6+L5HctbLtEveXBfmDg5Dys2imY6oje2OoFmTnvGm+sPO6+rX/AHIp9lWcpwlWzxfLnjqaPatzFSjRWi18+hItIFZyVFyjTzmyROYekOBuOOoHtWqo8I+f9oTcKO0tcrHqSKCTE1ruIB7RdTNsXlJmRD0IAgCAIAgCAIAgCAIAgCAIAgCAIAgCAIAgCAIAgCAIAgCAIAgCAIAgCAIAgCAIAgCAIAgCAIDFVSFrHuG1rXEeQXUZvEWydOO1JJ82a2RKgSU8bgb80A9Y1Ov03uqraanSjJdCy5g4VZRfUjGd2SoDU0LBE0GeoPKEC2JjY3Oc024nDr2rq0LiqoS97RcPU5VayoTkm4LizsVWalKYZGMhY0vY9oda7mktIBBOsEXVXa6rabkyyNlbx0gjU0f5V5TJ8fKkB8OKGS52OjOHWfBAKjdpQm3yfEvoJyiklxOVnvXU1U1rGgufG8OZK04SwgjvHbTe3qO4Lkz9rbrKo8c+n9nWo+ynUw6vBfX+jWzbhZV1UjJpCZIg1zmOvidfZrO4ar9YVNH2fVqYrVtH9fsi+4v6dJbmhqvp92TrKeS4qiF0MrA6NwtbhbYW8CNxXXhJwacTiSW1qVGY5pJo8mumEsUUxax3FmqwJ4taHC27WNwUbmpGrNbK8/PmcG5m69aNvF8E/wA9C43StYWNJsXHC0cSGl1uxp7EPoYwbTa5f+GVCIQBAEAQBAEAQBAEAQBAEAQBAEAQBAEAQBAEAQBAEAQBAEAQBAEAQBAEAQBAEAQBAEAQBAEAQAoCJT5LqaR7nUvOjcblm238J29Y1rlSoVreWaHFPl+fwdeFxQuIqNfhJc/z+Tj5VytM+emkkjwvgc8tbZwDy5uEjXr1DgpR9pV4RlHd6+Z7/wBbQk01U/Y6Dsu10mpkWHqY71uVLurqfdjj9PuWKztIcZSz+v2ODFk8isbTS/qpKjFLews87zzTYu1HsVisLu4jvKsuC6vP00RF31pbvZpR4vosfUneSs3YYLG2N4+k6xt4I2BaqFlSpcdX1Zhr31Wrw0XREd0hZKkiczKNNqmp/wBoB/mRb8XGwvfoJ4Bda2qJp0p6P6M5tVY99cjQziz/AOWiZHSBwfK1uJ1jiaXf5bBvdrtfs4rBUlhuKOVee0crd0dXz/hfnkas2YkkVA6cEirjLZmAHvQzWWdLrXPWAFos8Qn73PgXWli6UNuXe/bwO7R5witnybg2lslRKAe8tE6Kx6MbiPIq68XCrsdD6a0h/wDFVrPniK88pv0SJshzggCAIAgCAIAgCAIAgCAIAgCAIAgCAIAgCAIAgCAIAgCAIAgCAIAgCAIAgCAIAgCAIAgCAIAgNHLFWYY+UALgwgvA24NjyOkA4v4V43hZKq03CO0uWvl+cTYpKpkrA+Nwc12wjYieScJxmtqLyiKaSCY20dQNkFXEXdEbrtf62jyrXa8dqPVFdXhh9GTFZS4hWk/JzjBHVxftaR4kB4tuMQ7Q0+Q8VqtZpScJaMprLhtdDNUaQqVsLHjE97mNdybQbtJGtrnHUCDq3rHOSi2tTLV9pUaa4PL8CJ1OVK/KzuTiaWxXsQ0kMA//AEee+6vwVWZTOZKtc3r2YLC/NX+eRvZp5PFBlT4PUNY50kYdBJY7QCXht9hti83pWyNvHdba1Wp0LSyhQn73F9fsTzL+WIqOB0sp5o1Ab3k7GtG8lUykorJ3LS1qXNVU4f8Ai6kE0PUjS6qmw4XXaGj6rH3eA0ncdXYF7icv8s+f7HR9rVaVJRsqOkNfGX3+5ZiHFCAIAgCAIAgCAIAgCAIAgCAIAgCAIAgCAIAgCAIAgCAIAgCAIAgCAIAgCAIAgCAIAgCAIAgCAEICHZQzOfG90lBOYHO1mO55MnoA2dhVbhzic2pYyi3KhLZ8ORwstUeV5oXQzRtkjcNduTvqNwQQbg3C9hOrCW0jPN3+MNJ+hrZJynlaqjHIOuxvMuOTaQW6iHYtd0nGqn7yIKftCa4cPQ2RmRX1BBqJwBwc9zyOpo5o7VXu5PU8/wCuuavxJ/XJr5Azfhhym+lq24+aHwG9mSDa7E3eei/0Tt1LV2WO6VRPPXwL6Hs2lCeJ8enQtKCFrGhrGhrRsAAAHUAoHWjFRWEQPSpXQxiB4kAqoJWvjaNbsNxjDrd60gA6+Csp3EaWU+OUb7T2TWvZJw4Jc3+cTnZEyNUZYmbV1vNp2/s4xqDhwaPq7Lu2n1ZFFzeZaHcubuh7Npu3tuM3q+n99FyJxkqkDKqrcBYO5BurZdsZ1AdTmrXJ+5FeZ8pxcm2dlVnoQGs+viBIMsYI2gvbcdYupbL6HmUfndKH7WPz2+9NiXQZQ7pQ/ax+e33psS6DKHdKH7WPz2+9NiXQZRmima/W1wcOgg+peNNanpkXgMM1XGw2e9rTwc4D1r1Rb0PMmPulD9rH57fevdiXQZQ7pQ/ax+e33psS6DKHdKH7WPz2+9NiXQZQ7pQ/ax+e33psS6DKM0M7Xi7HNcNl2kHX5F401qemOSviaSDIwEbQXNBHWLr3ZfQ8yjz3Sh+1j89vvTYl0GUO6UP2sfnt96bEugyh3Sh+1j89vvTYl0GUZoZ2v71zXdRB9S8aa1PTIvAEBrVtfFCLyyMYOLnAdl1KMXLRHjaWpxZs+8nN21LD4Ic72QVaraq/9SG9h1PEef8Ak53/ADLR1tePW1eu1qrkN7Dqdagy5TT6op4nng14J7NqqlTnHVElJPRnQUCR+OcALnUAgNbulD9rH57fepbEuh5lHqOuicQGyMJOwBzST5AV5stchlGwvD0/CbIDjVudlFCbPqYgRuDgT2NurY0KktEyDnFas0TpCyde3wgeZJ68Kn2Wr0PN7DqblJnhQymzKmK53F2E9jrKLoVFrFnqqRfM7bHAgEEEHYRsPUVSTP1AEB4mmawFz3BrRtJIAHlK9Sb0Bw6nPWgjNnVUd/3SXeyCrVb1X/qQdSK5ms3SFk0/8wPKyQfiWqXZavQ83sOp0KHOmimNo6mInhiAPYbFQlRqR1TJKcXozsKokEAQBAaGVMoGAB7mOdH9JzAXOZ+8WDWW9VyOHDxvBooUVWeymlLlnhn9evn6nvJ+VYJwHRSseDswuBPZtRST0I1berReKkWvNEOld3KykXnVSVzhc7op+J4A6+391bV/mpY/2j9UY+5Lwf7k2qqyOIXke1g4ucBfqusTaWppp0p1HiCb8it9I2cVFK2N0M16qB4fE5gJA1i4c7UMOobCdispXUabafFPU6VP2Bd18PGz4v7amuzOnKmU+ZSRiJgs1727jbXeR2zqAvrWVynLurgddez7Cw965ltS6f19+B283dG0MR5Sqdy8puSNeAE7Tr1vOvaeuylCklxZhvfbtSqt3RWzHTxx/H6epsZqZSFLTupnc6WGolp44x30gBxxkcG8m9ri7YAt9aG3LbWjWfz9T5yEsLDJjAHYRiILra7bL77DgszxyLT2vAEB84Z3j/H1XjpPWu5R+HHyMM+8zkYRwVpEYRwQDCOCAyU8zo3BzHFjhsc0kEdRC8aysMaFxaMM8X1eKnnOKVjcTX73t2HF+8NWveCuZdW6h70dDVSqbXBka00j/GQ+J/nKvse4/Mrr6or7COC2lIwjggGEcEAwjggLi0JD/CT/APcH/SjXMv8Avry/lmi30fmV5n+P+JVXjB7DVttvhRKqnfZwMI4K4gMI4IBhHBAe4ZCxwcwlrhsc0kEdRGsI+PBgtzRfnlJUONNUOxPDcUbztcB3zXcSNoPWuZd26ituJppVG+DOrpIztdQxNZFblpb4SdYY0bXW43IA8vBV2tDePL0RKrPZXApGrqXyvL5HOe921zjcnyldZJRWEZHx1MbGFxsASeAFz2Beg/ZY3NNnAtPAgg9hXiedAeLL0E8zFz9mgkZDUPMkDiG4nG7or6gQ47W8Qdix3FtGS2oriXU6rTw9C3ct/Jp/FSewVzId5Gl6HzK1otsXfOeSTR0P+J03hO9hyoufhSLKffRfGVsox00L5pTZjBc8TwA4kmwHWuPCDnJRRsbSWWUNnVnhUV7jicWQ35sTTzbbsf1z16l2KNCNNcNTHObkR1XkBdAEB2c3M5qiheDC/mX50brljuOrcekKqrRjUXvEozcdC+s3MtR1tOyaPUHai07WOHfNPUuPVpunLZZsjJSWTSz0znZk+DGRikfdsbPrHeT+6N/k4qVCi6sscjyc9lFE5ay1PWPxzyF53D6LehrdgXYhTjBYijHKTlqc9TPBdACEBKM0c9p6FzWlxkg+lGTew4xk96ejZ61nrW8ai8SyFRx8i9qCsZPEyWM4mPaHNPQfzXHlFxeGa08rKNheHoQBAR3LeZNFVEufEGvP02HC7rNtR8oKrlSjLVHStva11brEZZXR8fz9DhS6LYXC3wmfDwJaR2WXm68Tcv8AkFTnTiRv4mQUlQWV3Kcg82iqGG0Y4Nn1fqz07FerOE45g8vmvsVz/wCTXWcbMUvUsPJWZ9BDZ0cDDsIc4l/lBcTbyKpU4rkY63tW7rcJTePDh+xzss0nc6d1dDYQvsKqK4FwO9miB1Y23NxvHStsJb2O7eq0+xypLZe2v1+55qc+OXeYcnRGok3yG7YI+lz9pRW2ytqq8L6h1M8I8Tq5uZu/B3PnmdytVLblJbWHgRj6LB+Ngq6tXaWyuCWhKMMcXqd5UkwgCA+cM7/l1V46T1ruUfhx8jDPvM5IVpE+iPibk/7pB6Nq4naKvzM27uHQ4GfGZtE2imkjhZE+Jhe1zObs3OA1EHYrqFxUc0m85IVKcdnKRSy6plJPozmLcp09vpGRp6uTc71tCz3SzSf5zJ0n76Ozpo+WReJ/nKqse4/MnX1RX62lJamY+RcmS0Ub6gQmU4sWKSzu+NrjEN1lzq9SsqjUc4NFOMHHid74t5F+rT+l/wB6p31x4+hPYpj4t5F+rT+l/wB6b648fQbFMkWQsl09PGRTNa1jzj5pJDjYC97ncB2KipOcn7xOMUtCis//AJyqvGD2Grr2/wAKJkqd9kfKvIH0JSZn0BjYTSQklrSeYOC4rr1c95mxU4dDmZ3ZlUXwSZ7IGRPjje9rmDDra0usQNRBtbWrKNxU20m8nk6ccaFHLrGQ7+YUpblKlI+0w+RwLT+BVNws0pE6feR39Mwd8Njvs5EW851/yVNljdvzJ1+8QJbCknmYGe9PQQujlheS55dykYYSQbWDg4g6ui6x3FtKpLKZdTqKKw0TGrzxyVXQuilkDQ4EfrGOBaSNRBItccQVlVvWpvKXoWOpCSwyN0WjyimtyeUWvJ3Dkyey91fK6qR1gQVKL0ZvHRBGR8pf5jfeodvfQ93C6k8yhEWUcjScRbA9pcdptGRc9axxeZp+Je9D5rbsXeMBI9HfzlTeE72HKi5+EydPvImemzKJDaenB1Euld04ea2/nOWWxjrL9C2u9EVUuiZyaaNM02V0j5JgTDFYYbkY3nXhJH0QNZ6x0rJdV3TWI6stpQ2nxLgZkGlDcAp4cNrW5NvuXM3k85yzVsroVHpPzUZRyskgaRFLiBaLkMeLGw4NIN7brHoXTta7mmpaoy1YbLyiE8meB7CtWSosbQvXObPNAb4XsEg1fSacJPlDh2BYb6KcVIvoPi0cbSplEzZQe36MIbGOu2Jx7XfgrbSGzTz1IVXmREFqKy1dGmZML4G1VSwSF9zGx3etbsDi3e4kHqFt6511cSUtiJopU1jLJ9PkGle3C6niLeGBvuWJVJp5TZc4p8imdI2azaCdpivyMoJaCbljh3zLnaNYI/surbVt5HjqjLUhsvgRJaSst7QtlEvp5oCf2Tw5vQ2S5I85rj5VzL6GJKXX+DTQfBosdYS8IAgCAxVMONtg5zDuc21x5CCD1EFep4DOHXZHrHAtZWjCdREtPG+44ENwg9itjUprWPo//SDjLqcKhzKrosQjyiImOPeRQWaPAa55EfkV8rim9YZ82VqnJf7fQ2otHMD3B9VNPVOGv9Y8ht+puv8AFQd3JLEEkS3KevEltFRxwsDImNYwbGtAA7As0pOTyyxJLQzrw9CAIAgPnDO/5dVeOk9a7lH4cfIwz7zOSrSJK/0j5S+3Hoo/6Vm7JS6Fm9n1NDK+d9bVMMc05cw2u0NY0HrwgE9RKnChTg8xR45yerOGriBOdEOSnS1pmtzIGnXuxuGFoB42xFY7yeIbPUtorMsmfTR8si8T/OV5Y9x+Z7X1RX62lJ+WQCyAWQH0TmL83UvimriXHxZeZtp91FLZ/wDzlVeMHsNXUt/hRMtTvsj6vIErZpEyiAAJhYAAfq4938KzdlpdCzez6mnlXPOuqWGOWcljtrQ1jQestaCR0Xspwt6cHlI8dST1ZwVcQJjoryS6evZJbmQAvcd2IgtYOu5J/hWW7ns08dS2lHMs9CyNIOaXdCJpYQ2aK+AnY4G2Jjuuwsdx6ysNtX3T46MvqU9pFK5SyLUU7i2WGRhHFpsekOGojyrqxqQkspmRxa1Rz7qZ4fqA/C0ICQ5t541VE9uF7nxjvonm7SODSdbT1fiqKtvCouK4k41HEu2bKDKmgfNGbtkge4cRdh1HpGxcnZcamy+przmOT5xbsXdMJI9HfzlTeE72HKi5+EydPvI7emc/46PxDfbeqrH4b8ydfvECWwpLp0NgfAHceWffsbZcq9+J+hqo90nixlwQBAEB8454E/D6u/28vtm34LuUfhx8jDPvM45VpE+kM0gBQ0ttnIxeyLrhVviS8zdDuo6yrJFc6bAPg1Px5U+wb/kt1j3n5FFfRFQLpmYsbQkT8IqeHJMv14jb81hvu6vMvoast9cw0hAEAQBAEAQBAEAQBAEAQHzhnf8ALqrx0nrXco/Dj5GGfeZyVaRLL/RBJ97Z6I/1rB2+Py/X+i/cPqP0QSfe2eiP9advj8v1/obh9TboNELQ4GapLh9VkeG/8Rc71KMr/wCWJ6qHVlh5JyXFSxNihYGMbu3k7y4nWSeKwznKbzIvUUlhFTaaPlkXif5yulY9x+Zmr6or9bSktPMjJ2Sn0Ubqn4NypxYscjQ7vja4LhusudXnWU3s5waKahs8Tu9x8h/9H6Vv9Sq3lz4+hPZp+A7j5D/6P0rf6k3lz4+g2afgSfI8lPyQbTOjdHHzBybg5rbC+G4J3EdqzzUs5lqWRxjgUPn/APOVV4wew1de3+FEx1O+yPlXkCyYdEcjmh3wpmsA/sjvF/rrC76K/wBfr/RfuH1Pf6IJPvbPRH+tedvj8v1/obh9TZotEIDrzVRc3gyPCfOc4+pRlf8AyxPVQ6ssLIuR4aSIRQMwtGs7y47y5x1krFOpKbzIvjFRWER/OXSBBQzmCSKZzg1rrsEeEh2y2J4O47ldStZVI7Sa/P0K51VF4wcs6XKT7Cp7Iv8A2K3sM+q+v2I9oXR/n6m3kLL+TsqvdEaYBwGICZkXOF7HDZxuR+ahUpVaKztemT2M4z4YNqv0d5OeCeS5P95j3ADpsThHYoxu6q55PXSgUbVxhsj2tdia17mh31gHEB3lAv5V108rJkMS9Bc+YN+4br/VqrdV3fndcq5+P6Gql3Cl27F1TKSPR385U3hO9hyoufhMnT7yJdpsoDennA1c6Inp75tz5HdhWaxlrH9S2utGVeugZywdE2c8dM+SnmcGMlIcxzjZof3pa4nZcWt0jpWK8ouaUo8i6jNLgy4eVba9xbjcW7VzMGoqXSXnoXSsio5nBseIvfG7U5xsA0OG0NAPlPQuja2+E3NamarU44iyGfGat+9Tekd71q3NP5UVbcupPdEdXU1E8z5ZpXxxsAs5xLcTjq1HfZp7VjvIwjFJIuott8SL6TqAw5RlNtUuGRvlFnf+TT2rRay2qS8OBXVWJEVWkrLj0XZ1xPp2U0r2slj5rA4gcoza3Dfa4awRt1X6uXd0Gpba0ZppTWMMn0kzWi7nAAa7kgDtWPDLyldKOc8dZMyOFwdFDfnjY952lp3tAFr77ldW0ounFuWrMlWak+BCFrKi2dCmTy2KonI79zWDpDLk28r/AMFzb6XFRNFBassxYDQEAQBAEAQBAEAQBAEAQBAfOGd/y6q8dJ613KPw4+Rhn3mckK0ifUq+eOgEAQBAU1po+WReJ/nK6lj3H5mWvqiv1tKT8QCyAWQFxaEvkk//AHB/0o1zL/vry/lmm30fmV7n/wDOVV4wew1bLf4USmp32R92xXogfT9F+zZ4LfUF8/LVm9aGdeHoQBAV5pUzSkqQ2pgbikjaWvYO+ezaC3iRr1b76tmvbaV1D3ZFFWDfFFPOaQSCCCNRB1EHgRuXUMwa4gggkEbCNRHUUBnlr5XDC6WRw4F7iOwlRUYrRHuWa6keHUzezfnrpAyFptfnPI5jBvLj+W0qupVjTWZEoxctC93ZOZTZPfCzvY4HtB3nmG5PSTcrj7bnU2n1NmMRwfObdi7hhJHo7+cqbwnew5UXPwmTp95F45w5GjrKd8Emxw1He1w71w6QVyKdR05bSNcoqSwUBnDm/PQyFkzSBfmvA5jxxafy2hdqnVjUWYmOUXF8TlKwie+Vdhw4nYeFzbs2LzC1B4XoN3JOS5qqQRwsL3HhsaOLnbGjpKhOcYLMj1Jt4RfuZ2bzaCmbECC886RwHfPO3yAAAdAXHrVXUlk2QhsrBo6QM0+6EIwWE8dywnYQe+YTuBsNe4hSt6+6lx0Z5UhtLxKLrqKSB5jlY5jxta4WPWOI6RqXXjJSWUZGmuDNcqR4ZHyucLFziOBJI7CvMJA8L0HZzZzanr5A2JpDL86QjmMG/XvP7u1VVa0aayyUYOWhf+RsmR0sDIYhZjBYcSdrnHpJJJ61xpzc5OTNsYqKwjdUD0IAgCAIAgCAIAgCAIAgCA5FRmtRSOc99LA5ziS5xjaSSdpJI1lWqvUSwpMg6cXxaMfxQoPudP6JnuXvaKvzP1G7h0R21STCAIAgOdlHIVNUODpoIpHAWBexriBtsCRsU41Zx4RbRFwi9UavxQoPudP6JnuU+0VfmfqebqHRD4oUH3On9Ez3J2ir8z9RuodEPihQfc6f0TPcnaKvzP1G6h0Q+KFB9zp/RM9ydoq/M/UbqHRHQybkyGnaWwRMiaTiIY0NBNgLkDfYDsVcpynxk8klFLQ1KrNmjle58lNC97jdznRtJJ2XJI1qarVIrCkyLpxfFoxfE+g+50/ome5e9oq/M/UbqHRHaa0AADUBqCpJn6gCAIAgOVlXNukqjeaCN7vrWs/zxY/irIVpw7rIuEXqjgy6Mcnk6mSN6pHfndXK8qkNzExM0WUI28qf4/cF722p4DcxN6k0eZOjN+Qx+G5zh2E2Kg7qq+Z6qUOhJaamZG0NjY1jRsa0AAdQGpUNtvLLEsHuSMOBa4Agggg7CDqIK80BxvifQfc6f0TPcru0VfmfqQ3UOiMtJm1RxPD46aFj27HNjaCN2ogalGVapJYcmFTinlI6yrJmGqpWStLJGNe07WuaHNPWDqXqbTyjxpPUjNZo6yfIb8iWeA5zR2XstCu6q5kHSh0NP9FlDf8AzbcMf9rqXbangebmJtUujbJ7DfknP8N7iOy6i7uq+YVGBJaDJ8UDcEMbI28GNDR1m209KolOUnmTyWJJaGyonoQGllPJMFS3DPEyQbsTQSPBO0HqU4TlDjF4PHFPUjdRozye43Eb2+DI63Ybq9XlVcyt0Ymu3RXQ32zHox/2XvbangebmJv0WjzJ8ZvyGPxjnOHYTYqErqq+ZJUodCTQQNjaGsa1rRsa0AAdQGoKhtviywyLwBAEAQBAEAQBAEAQBAEAQBAEAQBAEAQBAEAQBAEAQBAEAQBAEAQBAEAQBAEAQBAEAQBAEAQBAEAQBAEAQBAEAQBAEAQBAf/Z"/>
          <p:cNvSpPr>
            <a:spLocks noChangeAspect="1" noChangeArrowheads="1"/>
          </p:cNvSpPr>
          <p:nvPr/>
        </p:nvSpPr>
        <p:spPr bwMode="auto">
          <a:xfrm>
            <a:off x="673100"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8" name="Picture 14" descr="File:Pepsico logo.svg">
            <a:hlinkClick r:id="rId4"/>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00192" y="1916832"/>
            <a:ext cx="2047398" cy="56814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pepsico.ca/images/Gateway_BrandCluster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5800" y="5008910"/>
            <a:ext cx="3904019" cy="14316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C921F42-E172-4479-8777-97AFF1F0984E}"/>
              </a:ext>
            </a:extLst>
          </p:cNvPr>
          <p:cNvSpPr txBox="1"/>
          <p:nvPr/>
        </p:nvSpPr>
        <p:spPr>
          <a:xfrm>
            <a:off x="5194852" y="5287617"/>
            <a:ext cx="2782957" cy="954107"/>
          </a:xfrm>
          <a:prstGeom prst="rect">
            <a:avLst/>
          </a:prstGeom>
          <a:noFill/>
        </p:spPr>
        <p:txBody>
          <a:bodyPr wrap="square" rtlCol="0">
            <a:spAutoFit/>
          </a:bodyPr>
          <a:lstStyle/>
          <a:p>
            <a:r>
              <a:rPr lang="en-US" sz="1400" dirty="0"/>
              <a:t>Source: GRAIN (2012) </a:t>
            </a:r>
            <a:r>
              <a:rPr lang="en-US" sz="1400" i="1" dirty="0"/>
              <a:t>The Great Food Robbery: How corporations control food, grab land and destroy the climate</a:t>
            </a:r>
            <a:endParaRPr lang="en-GB" sz="1400" dirty="0"/>
          </a:p>
        </p:txBody>
      </p:sp>
    </p:spTree>
    <p:extLst>
      <p:ext uri="{BB962C8B-B14F-4D97-AF65-F5344CB8AC3E}">
        <p14:creationId xmlns:p14="http://schemas.microsoft.com/office/powerpoint/2010/main" val="918865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F173-C186-4686-8D35-08BA4D62762A}"/>
              </a:ext>
            </a:extLst>
          </p:cNvPr>
          <p:cNvSpPr>
            <a:spLocks noGrp="1"/>
          </p:cNvSpPr>
          <p:nvPr>
            <p:ph type="title"/>
          </p:nvPr>
        </p:nvSpPr>
        <p:spPr/>
        <p:txBody>
          <a:bodyPr/>
          <a:lstStyle/>
          <a:p>
            <a:r>
              <a:rPr lang="en-GB" dirty="0"/>
              <a:t>Corporate Concentration</a:t>
            </a:r>
          </a:p>
        </p:txBody>
      </p:sp>
      <p:sp>
        <p:nvSpPr>
          <p:cNvPr id="3" name="Content Placeholder 2">
            <a:extLst>
              <a:ext uri="{FF2B5EF4-FFF2-40B4-BE49-F238E27FC236}">
                <a16:creationId xmlns:a16="http://schemas.microsoft.com/office/drawing/2014/main" id="{F6913101-AE3C-4A1B-869F-69C412FA201E}"/>
              </a:ext>
            </a:extLst>
          </p:cNvPr>
          <p:cNvSpPr>
            <a:spLocks noGrp="1"/>
          </p:cNvSpPr>
          <p:nvPr>
            <p:ph idx="1"/>
          </p:nvPr>
        </p:nvSpPr>
        <p:spPr/>
        <p:txBody>
          <a:bodyPr>
            <a:normAutofit/>
          </a:bodyPr>
          <a:lstStyle/>
          <a:p>
            <a:r>
              <a:rPr lang="en-GB" sz="2000" dirty="0"/>
              <a:t>Corporate concentration is a feature of the ‘global countryside’ not only in the concentration of land ownership and farming operations</a:t>
            </a:r>
          </a:p>
          <a:p>
            <a:r>
              <a:rPr lang="en-GB" sz="2000" dirty="0"/>
              <a:t>But also through concentration in the commodity chain, both upstream (suppliers) and downstream (customers)</a:t>
            </a:r>
          </a:p>
          <a:p>
            <a:r>
              <a:rPr lang="en-GB" sz="2000" dirty="0"/>
              <a:t>Dominant suppliers (e.g. seed companies) and customers (e.g. supermarkets) exercise influence over notionally autonomous farmers</a:t>
            </a:r>
          </a:p>
        </p:txBody>
      </p:sp>
      <p:pic>
        <p:nvPicPr>
          <p:cNvPr id="4" name="Picture 3">
            <a:extLst>
              <a:ext uri="{FF2B5EF4-FFF2-40B4-BE49-F238E27FC236}">
                <a16:creationId xmlns:a16="http://schemas.microsoft.com/office/drawing/2014/main" id="{4EE96A4D-68E6-4729-8B5E-F6E4A662A3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675984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GB" dirty="0"/>
              <a:t>Corporate Concentration</a:t>
            </a:r>
          </a:p>
        </p:txBody>
      </p:sp>
      <p:graphicFrame>
        <p:nvGraphicFramePr>
          <p:cNvPr id="4" name="Content Placeholder 3"/>
          <p:cNvGraphicFramePr>
            <a:graphicFrameLocks noGrp="1"/>
          </p:cNvGraphicFramePr>
          <p:nvPr>
            <p:ph idx="1"/>
          </p:nvPr>
        </p:nvGraphicFramePr>
        <p:xfrm>
          <a:off x="457200" y="1600200"/>
          <a:ext cx="8229600" cy="3810000"/>
        </p:xfrm>
        <a:graphic>
          <a:graphicData uri="http://schemas.openxmlformats.org/drawingml/2006/table">
            <a:tbl>
              <a:tblPr firstRow="1" bandRow="1">
                <a:tableStyleId>{5C22544A-7EE6-4342-B048-85BDC9FD1C3A}</a:tableStyleId>
              </a:tblPr>
              <a:tblGrid>
                <a:gridCol w="2170584">
                  <a:extLst>
                    <a:ext uri="{9D8B030D-6E8A-4147-A177-3AD203B41FA5}">
                      <a16:colId xmlns:a16="http://schemas.microsoft.com/office/drawing/2014/main" val="20000"/>
                    </a:ext>
                  </a:extLst>
                </a:gridCol>
                <a:gridCol w="1944216">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lang="en-GB" dirty="0"/>
                    </a:p>
                  </a:txBody>
                  <a:tcPr/>
                </a:tc>
                <a:tc>
                  <a:txBody>
                    <a:bodyPr/>
                    <a:lstStyle/>
                    <a:p>
                      <a:pPr algn="ctr"/>
                      <a:r>
                        <a:rPr lang="en-GB" sz="2000" dirty="0"/>
                        <a:t>Agrochemicals</a:t>
                      </a:r>
                    </a:p>
                  </a:txBody>
                  <a:tcPr/>
                </a:tc>
                <a:tc>
                  <a:txBody>
                    <a:bodyPr/>
                    <a:lstStyle/>
                    <a:p>
                      <a:pPr algn="ctr"/>
                      <a:r>
                        <a:rPr lang="en-GB" sz="2000" dirty="0"/>
                        <a:t>Seeds</a:t>
                      </a:r>
                    </a:p>
                  </a:txBody>
                  <a:tcPr/>
                </a:tc>
                <a:tc>
                  <a:txBody>
                    <a:bodyPr/>
                    <a:lstStyle/>
                    <a:p>
                      <a:pPr algn="ctr"/>
                      <a:r>
                        <a:rPr lang="en-GB" sz="2000" dirty="0"/>
                        <a:t>Biotechnology</a:t>
                      </a:r>
                    </a:p>
                  </a:txBody>
                  <a:tcPr/>
                </a:tc>
                <a:extLst>
                  <a:ext uri="{0D108BD9-81ED-4DB2-BD59-A6C34878D82A}">
                    <a16:rowId xmlns:a16="http://schemas.microsoft.com/office/drawing/2014/main" val="10000"/>
                  </a:ext>
                </a:extLst>
              </a:tr>
              <a:tr h="370840">
                <a:tc>
                  <a:txBody>
                    <a:bodyPr/>
                    <a:lstStyle/>
                    <a:p>
                      <a:r>
                        <a:rPr lang="en-GB" b="1" dirty="0"/>
                        <a:t>Monsanto</a:t>
                      </a:r>
                    </a:p>
                  </a:txBody>
                  <a:tcPr/>
                </a:tc>
                <a:tc>
                  <a:txBody>
                    <a:bodyPr/>
                    <a:lstStyle/>
                    <a:p>
                      <a:pPr algn="ctr"/>
                      <a:r>
                        <a:rPr lang="en-GB" sz="2000" dirty="0"/>
                        <a:t>10%</a:t>
                      </a:r>
                    </a:p>
                  </a:txBody>
                  <a:tcPr/>
                </a:tc>
                <a:tc>
                  <a:txBody>
                    <a:bodyPr/>
                    <a:lstStyle/>
                    <a:p>
                      <a:pPr algn="ctr"/>
                      <a:r>
                        <a:rPr lang="en-GB" sz="2000" dirty="0"/>
                        <a:t>12%</a:t>
                      </a:r>
                    </a:p>
                  </a:txBody>
                  <a:tcPr/>
                </a:tc>
                <a:tc>
                  <a:txBody>
                    <a:bodyPr/>
                    <a:lstStyle/>
                    <a:p>
                      <a:pPr algn="ctr"/>
                      <a:r>
                        <a:rPr lang="en-GB" sz="2000" dirty="0"/>
                        <a:t>14%</a:t>
                      </a:r>
                    </a:p>
                  </a:txBody>
                  <a:tcPr/>
                </a:tc>
                <a:extLst>
                  <a:ext uri="{0D108BD9-81ED-4DB2-BD59-A6C34878D82A}">
                    <a16:rowId xmlns:a16="http://schemas.microsoft.com/office/drawing/2014/main" val="10001"/>
                  </a:ext>
                </a:extLst>
              </a:tr>
              <a:tr h="370840">
                <a:tc>
                  <a:txBody>
                    <a:bodyPr/>
                    <a:lstStyle/>
                    <a:p>
                      <a:r>
                        <a:rPr lang="en-GB" b="1" dirty="0" err="1"/>
                        <a:t>Dupont</a:t>
                      </a:r>
                      <a:r>
                        <a:rPr lang="en-GB" b="1" dirty="0"/>
                        <a:t>/Pioneer</a:t>
                      </a:r>
                    </a:p>
                  </a:txBody>
                  <a:tcPr/>
                </a:tc>
                <a:tc>
                  <a:txBody>
                    <a:bodyPr/>
                    <a:lstStyle/>
                    <a:p>
                      <a:pPr algn="ctr"/>
                      <a:r>
                        <a:rPr lang="en-GB" sz="2000" dirty="0"/>
                        <a:t>7%</a:t>
                      </a:r>
                    </a:p>
                  </a:txBody>
                  <a:tcPr/>
                </a:tc>
                <a:tc>
                  <a:txBody>
                    <a:bodyPr/>
                    <a:lstStyle/>
                    <a:p>
                      <a:pPr algn="ctr"/>
                      <a:r>
                        <a:rPr lang="en-GB" sz="2000" dirty="0"/>
                        <a:t>10%</a:t>
                      </a:r>
                    </a:p>
                  </a:txBody>
                  <a:tcPr/>
                </a:tc>
                <a:tc>
                  <a:txBody>
                    <a:bodyPr/>
                    <a:lstStyle/>
                    <a:p>
                      <a:pPr algn="ctr"/>
                      <a:r>
                        <a:rPr lang="en-GB" sz="2000" dirty="0"/>
                        <a:t>13%</a:t>
                      </a:r>
                    </a:p>
                  </a:txBody>
                  <a:tcPr/>
                </a:tc>
                <a:extLst>
                  <a:ext uri="{0D108BD9-81ED-4DB2-BD59-A6C34878D82A}">
                    <a16:rowId xmlns:a16="http://schemas.microsoft.com/office/drawing/2014/main" val="10002"/>
                  </a:ext>
                </a:extLst>
              </a:tr>
              <a:tr h="370840">
                <a:tc>
                  <a:txBody>
                    <a:bodyPr/>
                    <a:lstStyle/>
                    <a:p>
                      <a:r>
                        <a:rPr lang="en-GB" b="1" dirty="0"/>
                        <a:t>Syngenta</a:t>
                      </a:r>
                    </a:p>
                  </a:txBody>
                  <a:tcPr/>
                </a:tc>
                <a:tc>
                  <a:txBody>
                    <a:bodyPr/>
                    <a:lstStyle/>
                    <a:p>
                      <a:pPr algn="ctr"/>
                      <a:r>
                        <a:rPr lang="en-GB" sz="2000" dirty="0"/>
                        <a:t>18%</a:t>
                      </a:r>
                    </a:p>
                  </a:txBody>
                  <a:tcPr/>
                </a:tc>
                <a:tc>
                  <a:txBody>
                    <a:bodyPr/>
                    <a:lstStyle/>
                    <a:p>
                      <a:pPr algn="ctr"/>
                      <a:r>
                        <a:rPr lang="en-GB" sz="2000" dirty="0"/>
                        <a:t>5%</a:t>
                      </a:r>
                    </a:p>
                  </a:txBody>
                  <a:tcPr/>
                </a:tc>
                <a:tc>
                  <a:txBody>
                    <a:bodyPr/>
                    <a:lstStyle/>
                    <a:p>
                      <a:pPr algn="ctr"/>
                      <a:r>
                        <a:rPr lang="en-GB" sz="2000" dirty="0"/>
                        <a:t>7%</a:t>
                      </a:r>
                    </a:p>
                  </a:txBody>
                  <a:tcPr/>
                </a:tc>
                <a:extLst>
                  <a:ext uri="{0D108BD9-81ED-4DB2-BD59-A6C34878D82A}">
                    <a16:rowId xmlns:a16="http://schemas.microsoft.com/office/drawing/2014/main" val="10003"/>
                  </a:ext>
                </a:extLst>
              </a:tr>
              <a:tr h="370840">
                <a:tc>
                  <a:txBody>
                    <a:bodyPr/>
                    <a:lstStyle/>
                    <a:p>
                      <a:r>
                        <a:rPr lang="en-GB" b="1" dirty="0"/>
                        <a:t>Bayer Crop Sciences</a:t>
                      </a:r>
                    </a:p>
                  </a:txBody>
                  <a:tcPr/>
                </a:tc>
                <a:tc>
                  <a:txBody>
                    <a:bodyPr/>
                    <a:lstStyle/>
                    <a:p>
                      <a:pPr algn="ctr"/>
                      <a:r>
                        <a:rPr lang="en-GB" sz="2000" dirty="0"/>
                        <a:t>19%</a:t>
                      </a:r>
                    </a:p>
                  </a:txBody>
                  <a:tcPr/>
                </a:tc>
                <a:tc>
                  <a:txBody>
                    <a:bodyPr/>
                    <a:lstStyle/>
                    <a:p>
                      <a:pPr algn="ctr"/>
                      <a:r>
                        <a:rPr lang="en-GB" sz="2000" dirty="0"/>
                        <a:t>2%</a:t>
                      </a:r>
                    </a:p>
                  </a:txBody>
                  <a:tcPr/>
                </a:tc>
                <a:tc>
                  <a:txBody>
                    <a:bodyPr/>
                    <a:lstStyle/>
                    <a:p>
                      <a:pPr algn="ctr"/>
                      <a:r>
                        <a:rPr lang="en-GB" sz="2000" dirty="0"/>
                        <a:t>4%</a:t>
                      </a:r>
                    </a:p>
                  </a:txBody>
                  <a:tcPr/>
                </a:tc>
                <a:extLst>
                  <a:ext uri="{0D108BD9-81ED-4DB2-BD59-A6C34878D82A}">
                    <a16:rowId xmlns:a16="http://schemas.microsoft.com/office/drawing/2014/main" val="10004"/>
                  </a:ext>
                </a:extLst>
              </a:tr>
              <a:tr h="370840">
                <a:tc>
                  <a:txBody>
                    <a:bodyPr/>
                    <a:lstStyle/>
                    <a:p>
                      <a:r>
                        <a:rPr lang="en-GB" b="1" dirty="0"/>
                        <a:t>BASF</a:t>
                      </a:r>
                    </a:p>
                  </a:txBody>
                  <a:tcPr/>
                </a:tc>
                <a:tc>
                  <a:txBody>
                    <a:bodyPr/>
                    <a:lstStyle/>
                    <a:p>
                      <a:pPr algn="ctr"/>
                      <a:r>
                        <a:rPr lang="en-GB" sz="2000" dirty="0"/>
                        <a:t>13%</a:t>
                      </a:r>
                    </a:p>
                  </a:txBody>
                  <a:tcPr/>
                </a:tc>
                <a:tc>
                  <a:txBody>
                    <a:bodyPr/>
                    <a:lstStyle/>
                    <a:p>
                      <a:pPr algn="ctr"/>
                      <a:r>
                        <a:rPr lang="en-GB" sz="2000" dirty="0"/>
                        <a:t>-</a:t>
                      </a:r>
                    </a:p>
                  </a:txBody>
                  <a:tcPr/>
                </a:tc>
                <a:tc>
                  <a:txBody>
                    <a:bodyPr/>
                    <a:lstStyle/>
                    <a:p>
                      <a:pPr algn="ctr"/>
                      <a:r>
                        <a:rPr lang="en-GB" sz="2000" dirty="0"/>
                        <a:t>-</a:t>
                      </a:r>
                    </a:p>
                  </a:txBody>
                  <a:tcPr/>
                </a:tc>
                <a:extLst>
                  <a:ext uri="{0D108BD9-81ED-4DB2-BD59-A6C34878D82A}">
                    <a16:rowId xmlns:a16="http://schemas.microsoft.com/office/drawing/2014/main" val="10005"/>
                  </a:ext>
                </a:extLst>
              </a:tr>
              <a:tr h="370840">
                <a:tc>
                  <a:txBody>
                    <a:bodyPr/>
                    <a:lstStyle/>
                    <a:p>
                      <a:r>
                        <a:rPr lang="en-GB" b="1" dirty="0"/>
                        <a:t>Dow </a:t>
                      </a:r>
                      <a:r>
                        <a:rPr lang="en-GB" b="1" dirty="0" err="1"/>
                        <a:t>Agrosciences</a:t>
                      </a:r>
                      <a:endParaRPr lang="en-GB" b="1" dirty="0"/>
                    </a:p>
                  </a:txBody>
                  <a:tcPr/>
                </a:tc>
                <a:tc>
                  <a:txBody>
                    <a:bodyPr/>
                    <a:lstStyle/>
                    <a:p>
                      <a:pPr algn="ctr"/>
                      <a:r>
                        <a:rPr lang="en-GB" sz="2000" dirty="0"/>
                        <a:t>10%</a:t>
                      </a:r>
                    </a:p>
                  </a:txBody>
                  <a:tcPr/>
                </a:tc>
                <a:tc>
                  <a:txBody>
                    <a:bodyPr/>
                    <a:lstStyle/>
                    <a:p>
                      <a:pPr algn="ctr"/>
                      <a:r>
                        <a:rPr lang="en-GB" sz="2000" dirty="0"/>
                        <a:t>-</a:t>
                      </a:r>
                    </a:p>
                  </a:txBody>
                  <a:tcPr/>
                </a:tc>
                <a:tc>
                  <a:txBody>
                    <a:bodyPr/>
                    <a:lstStyle/>
                    <a:p>
                      <a:pPr algn="ctr"/>
                      <a:r>
                        <a:rPr lang="en-GB" sz="2000" dirty="0"/>
                        <a:t>3%</a:t>
                      </a:r>
                    </a:p>
                  </a:txBody>
                  <a:tcPr/>
                </a:tc>
                <a:extLst>
                  <a:ext uri="{0D108BD9-81ED-4DB2-BD59-A6C34878D82A}">
                    <a16:rowId xmlns:a16="http://schemas.microsoft.com/office/drawing/2014/main" val="10006"/>
                  </a:ext>
                </a:extLst>
              </a:tr>
              <a:tr h="370840">
                <a:tc>
                  <a:txBody>
                    <a:bodyPr/>
                    <a:lstStyle/>
                    <a:p>
                      <a:r>
                        <a:rPr lang="en-GB" b="1" dirty="0" err="1"/>
                        <a:t>Limagrain</a:t>
                      </a:r>
                      <a:endParaRPr lang="en-GB" b="1" dirty="0"/>
                    </a:p>
                  </a:txBody>
                  <a:tcPr/>
                </a:tc>
                <a:tc>
                  <a:txBody>
                    <a:bodyPr/>
                    <a:lstStyle/>
                    <a:p>
                      <a:pPr algn="ctr"/>
                      <a:r>
                        <a:rPr lang="en-GB" sz="2000" dirty="0"/>
                        <a:t>-</a:t>
                      </a:r>
                    </a:p>
                  </a:txBody>
                  <a:tcPr/>
                </a:tc>
                <a:tc>
                  <a:txBody>
                    <a:bodyPr/>
                    <a:lstStyle/>
                    <a:p>
                      <a:pPr algn="ctr"/>
                      <a:r>
                        <a:rPr lang="en-GB" sz="2000" dirty="0"/>
                        <a:t>5%</a:t>
                      </a:r>
                    </a:p>
                  </a:txBody>
                  <a:tcPr/>
                </a:tc>
                <a:tc>
                  <a:txBody>
                    <a:bodyPr/>
                    <a:lstStyle/>
                    <a:p>
                      <a:pPr algn="ctr"/>
                      <a:r>
                        <a:rPr lang="en-GB" sz="2000" dirty="0"/>
                        <a:t>-</a:t>
                      </a:r>
                    </a:p>
                  </a:txBody>
                  <a:tcPr/>
                </a:tc>
                <a:extLst>
                  <a:ext uri="{0D108BD9-81ED-4DB2-BD59-A6C34878D82A}">
                    <a16:rowId xmlns:a16="http://schemas.microsoft.com/office/drawing/2014/main" val="10007"/>
                  </a:ext>
                </a:extLst>
              </a:tr>
              <a:tr h="370840">
                <a:tc>
                  <a:txBody>
                    <a:bodyPr/>
                    <a:lstStyle/>
                    <a:p>
                      <a:r>
                        <a:rPr lang="en-GB" b="1" dirty="0"/>
                        <a:t>Other</a:t>
                      </a:r>
                    </a:p>
                  </a:txBody>
                  <a:tcPr/>
                </a:tc>
                <a:tc>
                  <a:txBody>
                    <a:bodyPr/>
                    <a:lstStyle/>
                    <a:p>
                      <a:pPr algn="ctr"/>
                      <a:r>
                        <a:rPr lang="en-GB" sz="2000" dirty="0"/>
                        <a:t>23%</a:t>
                      </a:r>
                    </a:p>
                  </a:txBody>
                  <a:tcPr/>
                </a:tc>
                <a:tc>
                  <a:txBody>
                    <a:bodyPr/>
                    <a:lstStyle/>
                    <a:p>
                      <a:pPr algn="ctr"/>
                      <a:r>
                        <a:rPr lang="en-GB" sz="2000" dirty="0"/>
                        <a:t>66%</a:t>
                      </a:r>
                    </a:p>
                  </a:txBody>
                  <a:tcPr/>
                </a:tc>
                <a:tc>
                  <a:txBody>
                    <a:bodyPr/>
                    <a:lstStyle/>
                    <a:p>
                      <a:pPr algn="ctr"/>
                      <a:r>
                        <a:rPr lang="en-GB" sz="2000" dirty="0"/>
                        <a:t>58%</a:t>
                      </a:r>
                    </a:p>
                  </a:txBody>
                  <a:tcPr/>
                </a:tc>
                <a:extLst>
                  <a:ext uri="{0D108BD9-81ED-4DB2-BD59-A6C34878D82A}">
                    <a16:rowId xmlns:a16="http://schemas.microsoft.com/office/drawing/2014/main" val="10008"/>
                  </a:ext>
                </a:extLst>
              </a:tr>
            </a:tbl>
          </a:graphicData>
        </a:graphic>
      </p:graphicFrame>
      <p:sp>
        <p:nvSpPr>
          <p:cNvPr id="64566" name="TextBox 4"/>
          <p:cNvSpPr txBox="1">
            <a:spLocks noChangeArrowheads="1"/>
          </p:cNvSpPr>
          <p:nvPr/>
        </p:nvSpPr>
        <p:spPr bwMode="auto">
          <a:xfrm>
            <a:off x="755650" y="5373688"/>
            <a:ext cx="5671654" cy="984885"/>
          </a:xfrm>
          <a:prstGeom prst="rect">
            <a:avLst/>
          </a:prstGeom>
          <a:noFill/>
          <a:ln w="9525">
            <a:noFill/>
            <a:miter lim="800000"/>
            <a:headEnd/>
            <a:tailEnd/>
          </a:ln>
        </p:spPr>
        <p:txBody>
          <a:bodyPr wrap="square">
            <a:spAutoFit/>
          </a:bodyPr>
          <a:lstStyle/>
          <a:p>
            <a:r>
              <a:rPr lang="en-GB" sz="2000" b="1" dirty="0">
                <a:latin typeface="Calibri" pitchFamily="34" charset="0"/>
              </a:rPr>
              <a:t>% of global sales of agricultural inputs controlled by major TNCs, 2004</a:t>
            </a:r>
          </a:p>
          <a:p>
            <a:r>
              <a:rPr lang="en-GB" dirty="0">
                <a:latin typeface="Calibri" pitchFamily="34" charset="0"/>
              </a:rPr>
              <a:t>Source: World Bank, </a:t>
            </a:r>
            <a:r>
              <a:rPr lang="en-GB" i="1" dirty="0">
                <a:latin typeface="Calibri" pitchFamily="34" charset="0"/>
              </a:rPr>
              <a:t>World Development Report 2008</a:t>
            </a:r>
          </a:p>
        </p:txBody>
      </p:sp>
      <p:pic>
        <p:nvPicPr>
          <p:cNvPr id="5" name="Picture 4">
            <a:extLst>
              <a:ext uri="{FF2B5EF4-FFF2-40B4-BE49-F238E27FC236}">
                <a16:creationId xmlns:a16="http://schemas.microsoft.com/office/drawing/2014/main" id="{E56CB09E-2556-4BD3-B6AF-B8F476F71F7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3683588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D747A7-1A01-48B0-9F15-887EDE7DE041}"/>
              </a:ext>
            </a:extLst>
          </p:cNvPr>
          <p:cNvPicPr>
            <a:picLocks noChangeAspect="1"/>
          </p:cNvPicPr>
          <p:nvPr/>
        </p:nvPicPr>
        <p:blipFill>
          <a:blip r:embed="rId2"/>
          <a:stretch>
            <a:fillRect/>
          </a:stretch>
        </p:blipFill>
        <p:spPr>
          <a:xfrm>
            <a:off x="838200" y="1366836"/>
            <a:ext cx="4978956" cy="4905375"/>
          </a:xfrm>
          <a:prstGeom prst="rect">
            <a:avLst/>
          </a:prstGeom>
        </p:spPr>
      </p:pic>
      <p:sp>
        <p:nvSpPr>
          <p:cNvPr id="3" name="Title 2">
            <a:extLst>
              <a:ext uri="{FF2B5EF4-FFF2-40B4-BE49-F238E27FC236}">
                <a16:creationId xmlns:a16="http://schemas.microsoft.com/office/drawing/2014/main" id="{5FAC33BE-8C73-4AF1-83CB-38ADD9A7FE95}"/>
              </a:ext>
            </a:extLst>
          </p:cNvPr>
          <p:cNvSpPr>
            <a:spLocks noGrp="1"/>
          </p:cNvSpPr>
          <p:nvPr>
            <p:ph type="title"/>
          </p:nvPr>
        </p:nvSpPr>
        <p:spPr/>
        <p:txBody>
          <a:bodyPr/>
          <a:lstStyle/>
          <a:p>
            <a:r>
              <a:rPr lang="en-GB" dirty="0"/>
              <a:t>Corporate Concentration</a:t>
            </a:r>
          </a:p>
        </p:txBody>
      </p:sp>
      <p:sp>
        <p:nvSpPr>
          <p:cNvPr id="4" name="TextBox 3">
            <a:extLst>
              <a:ext uri="{FF2B5EF4-FFF2-40B4-BE49-F238E27FC236}">
                <a16:creationId xmlns:a16="http://schemas.microsoft.com/office/drawing/2014/main" id="{AACBA551-B136-4576-AE69-85FABB49DDB4}"/>
              </a:ext>
            </a:extLst>
          </p:cNvPr>
          <p:cNvSpPr txBox="1"/>
          <p:nvPr/>
        </p:nvSpPr>
        <p:spPr>
          <a:xfrm>
            <a:off x="5592416" y="3624252"/>
            <a:ext cx="2067339" cy="954107"/>
          </a:xfrm>
          <a:prstGeom prst="rect">
            <a:avLst/>
          </a:prstGeom>
          <a:noFill/>
        </p:spPr>
        <p:txBody>
          <a:bodyPr wrap="square" rtlCol="0">
            <a:spAutoFit/>
          </a:bodyPr>
          <a:lstStyle/>
          <a:p>
            <a:r>
              <a:rPr lang="en-GB" sz="1400" dirty="0"/>
              <a:t>Source: Olson, R (2014) in W. D. </a:t>
            </a:r>
            <a:r>
              <a:rPr lang="en-GB" sz="1400" dirty="0" err="1"/>
              <a:t>Schanbacher</a:t>
            </a:r>
            <a:r>
              <a:rPr lang="en-GB" sz="1400" dirty="0"/>
              <a:t> (</a:t>
            </a:r>
            <a:r>
              <a:rPr lang="en-GB" sz="1400" dirty="0" err="1"/>
              <a:t>ed</a:t>
            </a:r>
            <a:r>
              <a:rPr lang="en-GB" sz="1400" dirty="0"/>
              <a:t>) </a:t>
            </a:r>
            <a:r>
              <a:rPr lang="en-GB" sz="1400" i="1" dirty="0"/>
              <a:t>The Global Food System</a:t>
            </a:r>
            <a:r>
              <a:rPr lang="en-GB" sz="1400" dirty="0"/>
              <a:t>, Praeger.</a:t>
            </a:r>
          </a:p>
        </p:txBody>
      </p:sp>
      <p:pic>
        <p:nvPicPr>
          <p:cNvPr id="5" name="Picture 4">
            <a:extLst>
              <a:ext uri="{FF2B5EF4-FFF2-40B4-BE49-F238E27FC236}">
                <a16:creationId xmlns:a16="http://schemas.microsoft.com/office/drawing/2014/main" id="{5E461B58-9121-44F6-B143-2A37EE472D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2500480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C807-4B88-45FE-8A42-52114106B9F5}"/>
              </a:ext>
            </a:extLst>
          </p:cNvPr>
          <p:cNvSpPr>
            <a:spLocks noGrp="1"/>
          </p:cNvSpPr>
          <p:nvPr>
            <p:ph type="title"/>
          </p:nvPr>
        </p:nvSpPr>
        <p:spPr>
          <a:xfrm>
            <a:off x="609599" y="609600"/>
            <a:ext cx="6347713" cy="715617"/>
          </a:xfrm>
        </p:spPr>
        <p:txBody>
          <a:bodyPr/>
          <a:lstStyle/>
          <a:p>
            <a:r>
              <a:rPr lang="en-GB" dirty="0"/>
              <a:t>Corporate Concentration</a:t>
            </a:r>
          </a:p>
        </p:txBody>
      </p:sp>
      <p:sp>
        <p:nvSpPr>
          <p:cNvPr id="3" name="Content Placeholder 2">
            <a:extLst>
              <a:ext uri="{FF2B5EF4-FFF2-40B4-BE49-F238E27FC236}">
                <a16:creationId xmlns:a16="http://schemas.microsoft.com/office/drawing/2014/main" id="{05382F19-4025-4ED6-8381-E286C0970B86}"/>
              </a:ext>
            </a:extLst>
          </p:cNvPr>
          <p:cNvSpPr>
            <a:spLocks noGrp="1"/>
          </p:cNvSpPr>
          <p:nvPr>
            <p:ph idx="1"/>
          </p:nvPr>
        </p:nvSpPr>
        <p:spPr>
          <a:xfrm>
            <a:off x="609599" y="1470992"/>
            <a:ext cx="6347714" cy="4570372"/>
          </a:xfrm>
        </p:spPr>
        <p:txBody>
          <a:bodyPr>
            <a:noAutofit/>
          </a:bodyPr>
          <a:lstStyle/>
          <a:p>
            <a:r>
              <a:rPr lang="en-GB" sz="2000" dirty="0"/>
              <a:t>The dominance of transnational agribusiness sets the model for all agricultural production</a:t>
            </a:r>
          </a:p>
          <a:p>
            <a:r>
              <a:rPr lang="en-GB" sz="2000" dirty="0"/>
              <a:t>Industrialization and corporatization of all farming</a:t>
            </a:r>
          </a:p>
          <a:p>
            <a:endParaRPr lang="en-GB" sz="2000" dirty="0"/>
          </a:p>
          <a:p>
            <a:pPr marL="0" indent="0" algn="just">
              <a:buNone/>
            </a:pPr>
            <a:r>
              <a:rPr lang="en-GB" sz="2000" dirty="0"/>
              <a:t>“globalization occurs not through the internationalized flows of commodities, ideas and people, but through the subordination and consequent reorganization of local and regional farming systems to just one grammar, that is, the one entailed in, and imposed by, the increasingly interlocking socio-technical regimes.”</a:t>
            </a:r>
          </a:p>
          <a:p>
            <a:pPr marL="0" indent="0" algn="r">
              <a:buNone/>
            </a:pPr>
            <a:r>
              <a:rPr lang="en-GB" dirty="0"/>
              <a:t>Jan </a:t>
            </a:r>
            <a:r>
              <a:rPr lang="en-GB" dirty="0" err="1"/>
              <a:t>Douwe</a:t>
            </a:r>
            <a:r>
              <a:rPr lang="en-GB" dirty="0"/>
              <a:t> van der Ploeg (2006) in P. </a:t>
            </a:r>
            <a:r>
              <a:rPr lang="en-GB" dirty="0" err="1"/>
              <a:t>Cloke</a:t>
            </a:r>
            <a:r>
              <a:rPr lang="en-GB" dirty="0"/>
              <a:t>, T. Marsden &amp; P. Mooney (</a:t>
            </a:r>
            <a:r>
              <a:rPr lang="en-GB" dirty="0" err="1"/>
              <a:t>eds</a:t>
            </a:r>
            <a:r>
              <a:rPr lang="en-GB" dirty="0"/>
              <a:t>) </a:t>
            </a:r>
            <a:r>
              <a:rPr lang="en-GB" i="1" dirty="0"/>
              <a:t>Handbook of Rural Studies</a:t>
            </a:r>
            <a:r>
              <a:rPr lang="en-GB" dirty="0"/>
              <a:t>, Sage, p 261</a:t>
            </a:r>
            <a:r>
              <a:rPr lang="en-GB" sz="2000" dirty="0"/>
              <a:t>.</a:t>
            </a:r>
          </a:p>
        </p:txBody>
      </p:sp>
      <p:pic>
        <p:nvPicPr>
          <p:cNvPr id="4" name="Picture 3">
            <a:extLst>
              <a:ext uri="{FF2B5EF4-FFF2-40B4-BE49-F238E27FC236}">
                <a16:creationId xmlns:a16="http://schemas.microsoft.com/office/drawing/2014/main" id="{8BD6B82C-158D-437C-8015-6D3916B42B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421341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D02BF6-1D70-4420-8813-94D8AD7861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90CFEB44-6C1E-4B52-BF14-4B3E1850965B}"/>
              </a:ext>
            </a:extLst>
          </p:cNvPr>
          <p:cNvSpPr txBox="1"/>
          <p:nvPr/>
        </p:nvSpPr>
        <p:spPr>
          <a:xfrm>
            <a:off x="4333461" y="4638261"/>
            <a:ext cx="4412974" cy="2092881"/>
          </a:xfrm>
          <a:prstGeom prst="rect">
            <a:avLst/>
          </a:prstGeom>
          <a:noFill/>
        </p:spPr>
        <p:txBody>
          <a:bodyPr wrap="square" rtlCol="0">
            <a:spAutoFit/>
          </a:bodyPr>
          <a:lstStyle/>
          <a:p>
            <a:r>
              <a:rPr lang="en-GB" sz="2800" dirty="0">
                <a:solidFill>
                  <a:schemeClr val="bg1"/>
                </a:solidFill>
              </a:rPr>
              <a:t>The landscape of the global countryside is </a:t>
            </a:r>
            <a:r>
              <a:rPr lang="en-GB" sz="2800" b="1" i="1" dirty="0">
                <a:solidFill>
                  <a:schemeClr val="bg1"/>
                </a:solidFill>
              </a:rPr>
              <a:t>inscribed with the marks of globalization</a:t>
            </a:r>
            <a:r>
              <a:rPr lang="en-GB" sz="2800" dirty="0">
                <a:solidFill>
                  <a:schemeClr val="bg1"/>
                </a:solidFill>
              </a:rPr>
              <a:t>.</a:t>
            </a:r>
          </a:p>
          <a:p>
            <a:endParaRPr lang="en-GB" dirty="0"/>
          </a:p>
        </p:txBody>
      </p:sp>
      <p:sp>
        <p:nvSpPr>
          <p:cNvPr id="2" name="TextBox 1">
            <a:extLst>
              <a:ext uri="{FF2B5EF4-FFF2-40B4-BE49-F238E27FC236}">
                <a16:creationId xmlns:a16="http://schemas.microsoft.com/office/drawing/2014/main" id="{8D2C4622-1C87-4D6E-8B55-96F1C8A9B21F}"/>
              </a:ext>
            </a:extLst>
          </p:cNvPr>
          <p:cNvSpPr txBox="1"/>
          <p:nvPr/>
        </p:nvSpPr>
        <p:spPr>
          <a:xfrm>
            <a:off x="384313" y="6135757"/>
            <a:ext cx="1934817" cy="461665"/>
          </a:xfrm>
          <a:prstGeom prst="rect">
            <a:avLst/>
          </a:prstGeom>
          <a:noFill/>
        </p:spPr>
        <p:txBody>
          <a:bodyPr wrap="square" rtlCol="0">
            <a:spAutoFit/>
          </a:bodyPr>
          <a:lstStyle/>
          <a:p>
            <a:r>
              <a:rPr lang="en-GB" sz="2400" dirty="0">
                <a:solidFill>
                  <a:schemeClr val="bg1"/>
                </a:solidFill>
              </a:rPr>
              <a:t>Poland</a:t>
            </a:r>
          </a:p>
        </p:txBody>
      </p:sp>
    </p:spTree>
    <p:extLst>
      <p:ext uri="{BB962C8B-B14F-4D97-AF65-F5344CB8AC3E}">
        <p14:creationId xmlns:p14="http://schemas.microsoft.com/office/powerpoint/2010/main" val="1892917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0ACB60-6E06-4AE8-9A94-8AEE850460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F763F931-C72B-4FCE-BAE3-78D8F3E69391}"/>
              </a:ext>
            </a:extLst>
          </p:cNvPr>
          <p:cNvSpPr txBox="1"/>
          <p:nvPr/>
        </p:nvSpPr>
        <p:spPr>
          <a:xfrm>
            <a:off x="278296" y="145774"/>
            <a:ext cx="4929808" cy="369332"/>
          </a:xfrm>
          <a:prstGeom prst="rect">
            <a:avLst/>
          </a:prstGeom>
          <a:noFill/>
        </p:spPr>
        <p:txBody>
          <a:bodyPr wrap="square" rtlCol="0">
            <a:spAutoFit/>
          </a:bodyPr>
          <a:lstStyle/>
          <a:p>
            <a:r>
              <a:rPr lang="en-GB" dirty="0"/>
              <a:t>Maize from DuPont hybrid seed, New Zealand</a:t>
            </a:r>
          </a:p>
        </p:txBody>
      </p:sp>
    </p:spTree>
    <p:extLst>
      <p:ext uri="{BB962C8B-B14F-4D97-AF65-F5344CB8AC3E}">
        <p14:creationId xmlns:p14="http://schemas.microsoft.com/office/powerpoint/2010/main" val="4068690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0D3F5-57C9-4B78-AECC-7C7AEBCCED2B}"/>
              </a:ext>
            </a:extLst>
          </p:cNvPr>
          <p:cNvSpPr>
            <a:spLocks noGrp="1"/>
          </p:cNvSpPr>
          <p:nvPr>
            <p:ph type="title"/>
          </p:nvPr>
        </p:nvSpPr>
        <p:spPr/>
        <p:txBody>
          <a:bodyPr>
            <a:normAutofit/>
          </a:bodyPr>
          <a:lstStyle/>
          <a:p>
            <a:r>
              <a:rPr lang="en-GB" sz="4800" dirty="0"/>
              <a:t>Outline</a:t>
            </a:r>
          </a:p>
        </p:txBody>
      </p:sp>
      <p:sp>
        <p:nvSpPr>
          <p:cNvPr id="3" name="Content Placeholder 2">
            <a:extLst>
              <a:ext uri="{FF2B5EF4-FFF2-40B4-BE49-F238E27FC236}">
                <a16:creationId xmlns:a16="http://schemas.microsoft.com/office/drawing/2014/main" id="{3DD55886-8632-4CCD-9054-4824353C63A0}"/>
              </a:ext>
            </a:extLst>
          </p:cNvPr>
          <p:cNvSpPr>
            <a:spLocks noGrp="1"/>
          </p:cNvSpPr>
          <p:nvPr>
            <p:ph idx="1"/>
          </p:nvPr>
        </p:nvSpPr>
        <p:spPr/>
        <p:txBody>
          <a:bodyPr>
            <a:normAutofit/>
          </a:bodyPr>
          <a:lstStyle/>
          <a:p>
            <a:r>
              <a:rPr lang="en-GB" sz="2800" dirty="0"/>
              <a:t>The Global Countryside</a:t>
            </a:r>
          </a:p>
          <a:p>
            <a:r>
              <a:rPr lang="en-GB" sz="2800" dirty="0"/>
              <a:t>How do we analyse the impacts of agribusiness in the global countryside?</a:t>
            </a:r>
          </a:p>
          <a:p>
            <a:r>
              <a:rPr lang="en-GB" sz="2800" dirty="0"/>
              <a:t>The Assemblage Approach</a:t>
            </a:r>
          </a:p>
          <a:p>
            <a:r>
              <a:rPr lang="en-GB" sz="2800" dirty="0"/>
              <a:t>Case Studies</a:t>
            </a:r>
          </a:p>
        </p:txBody>
      </p:sp>
      <p:pic>
        <p:nvPicPr>
          <p:cNvPr id="4" name="Picture 3">
            <a:extLst>
              <a:ext uri="{FF2B5EF4-FFF2-40B4-BE49-F238E27FC236}">
                <a16:creationId xmlns:a16="http://schemas.microsoft.com/office/drawing/2014/main" id="{F502E26D-5FB9-48B2-AAC7-CF97B3F76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3001461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38E1ED-42DC-4ABA-BBFB-679F24D8355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62960" cy="5155096"/>
          </a:xfrm>
          <a:prstGeom prst="rect">
            <a:avLst/>
          </a:prstGeom>
        </p:spPr>
      </p:pic>
      <p:sp>
        <p:nvSpPr>
          <p:cNvPr id="3" name="TextBox 2">
            <a:extLst>
              <a:ext uri="{FF2B5EF4-FFF2-40B4-BE49-F238E27FC236}">
                <a16:creationId xmlns:a16="http://schemas.microsoft.com/office/drawing/2014/main" id="{1EAD7F0B-F483-484D-865C-4E507043FE08}"/>
              </a:ext>
            </a:extLst>
          </p:cNvPr>
          <p:cNvSpPr txBox="1"/>
          <p:nvPr/>
        </p:nvSpPr>
        <p:spPr>
          <a:xfrm>
            <a:off x="331304" y="185530"/>
            <a:ext cx="4147931" cy="369332"/>
          </a:xfrm>
          <a:prstGeom prst="rect">
            <a:avLst/>
          </a:prstGeom>
          <a:noFill/>
        </p:spPr>
        <p:txBody>
          <a:bodyPr wrap="square" rtlCol="0">
            <a:spAutoFit/>
          </a:bodyPr>
          <a:lstStyle/>
          <a:p>
            <a:r>
              <a:rPr lang="en-GB" dirty="0"/>
              <a:t>Mudanjiang City Mega Farm, China</a:t>
            </a:r>
          </a:p>
        </p:txBody>
      </p:sp>
      <p:pic>
        <p:nvPicPr>
          <p:cNvPr id="4" name="Picture 3">
            <a:extLst>
              <a:ext uri="{FF2B5EF4-FFF2-40B4-BE49-F238E27FC236}">
                <a16:creationId xmlns:a16="http://schemas.microsoft.com/office/drawing/2014/main" id="{871B8431-5DA9-4AA0-BDF7-AE4D41F94F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66844"/>
            <a:ext cx="3054876" cy="2291156"/>
          </a:xfrm>
          <a:prstGeom prst="rect">
            <a:avLst/>
          </a:prstGeom>
        </p:spPr>
      </p:pic>
      <p:pic>
        <p:nvPicPr>
          <p:cNvPr id="5" name="Picture 4">
            <a:extLst>
              <a:ext uri="{FF2B5EF4-FFF2-40B4-BE49-F238E27FC236}">
                <a16:creationId xmlns:a16="http://schemas.microsoft.com/office/drawing/2014/main" id="{FDF8FEE6-3E3A-411B-BF9F-5A48EDE93C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7275" y="4566844"/>
            <a:ext cx="3054875" cy="2291156"/>
          </a:xfrm>
          <a:prstGeom prst="rect">
            <a:avLst/>
          </a:prstGeom>
        </p:spPr>
      </p:pic>
      <p:pic>
        <p:nvPicPr>
          <p:cNvPr id="6" name="Picture 5">
            <a:extLst>
              <a:ext uri="{FF2B5EF4-FFF2-40B4-BE49-F238E27FC236}">
                <a16:creationId xmlns:a16="http://schemas.microsoft.com/office/drawing/2014/main" id="{A4DF013D-0C2E-4C16-909E-E0C643703A4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772150" y="4566844"/>
            <a:ext cx="3371850" cy="2291156"/>
          </a:xfrm>
          <a:prstGeom prst="rect">
            <a:avLst/>
          </a:prstGeom>
        </p:spPr>
      </p:pic>
    </p:spTree>
    <p:extLst>
      <p:ext uri="{BB962C8B-B14F-4D97-AF65-F5344CB8AC3E}">
        <p14:creationId xmlns:p14="http://schemas.microsoft.com/office/powerpoint/2010/main" val="3132134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2A8236-D524-4F0B-8009-4B2D048026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983" y="300037"/>
            <a:ext cx="6010830" cy="4557713"/>
          </a:xfrm>
          <a:prstGeom prst="rect">
            <a:avLst/>
          </a:prstGeom>
        </p:spPr>
      </p:pic>
      <p:sp>
        <p:nvSpPr>
          <p:cNvPr id="4" name="TextBox 3">
            <a:extLst>
              <a:ext uri="{FF2B5EF4-FFF2-40B4-BE49-F238E27FC236}">
                <a16:creationId xmlns:a16="http://schemas.microsoft.com/office/drawing/2014/main" id="{AF213248-B117-4C3E-AEB9-480207CC9654}"/>
              </a:ext>
            </a:extLst>
          </p:cNvPr>
          <p:cNvSpPr txBox="1"/>
          <p:nvPr/>
        </p:nvSpPr>
        <p:spPr>
          <a:xfrm>
            <a:off x="1002937" y="4964347"/>
            <a:ext cx="5212333" cy="1446550"/>
          </a:xfrm>
          <a:prstGeom prst="rect">
            <a:avLst/>
          </a:prstGeom>
          <a:noFill/>
        </p:spPr>
        <p:txBody>
          <a:bodyPr wrap="square" rtlCol="0">
            <a:spAutoFit/>
          </a:bodyPr>
          <a:lstStyle/>
          <a:p>
            <a:r>
              <a:rPr lang="en-GB" sz="1600" dirty="0"/>
              <a:t>Source: GRAIN (2014) </a:t>
            </a:r>
            <a:r>
              <a:rPr lang="en-GB" sz="1600" i="1" dirty="0"/>
              <a:t>Hungry for Land.</a:t>
            </a:r>
          </a:p>
          <a:p>
            <a:endParaRPr lang="en-GB" sz="1600" dirty="0"/>
          </a:p>
          <a:p>
            <a:r>
              <a:rPr lang="en-GB" sz="1400" dirty="0"/>
              <a:t>Portuguese version:</a:t>
            </a:r>
          </a:p>
          <a:p>
            <a:r>
              <a:rPr lang="en-GB" sz="1400" dirty="0">
                <a:hlinkClick r:id="rId3"/>
              </a:rPr>
              <a:t>https://www.grain.org/article/entries/5120-famintos-de-terra-os-povos-indigenas-e-camponeses-alimentam-o-mundo-com-menos-de-um-quarto-da-terra-agricola-mundial</a:t>
            </a:r>
            <a:r>
              <a:rPr lang="en-GB" sz="1400" dirty="0"/>
              <a:t> </a:t>
            </a:r>
          </a:p>
        </p:txBody>
      </p:sp>
      <p:pic>
        <p:nvPicPr>
          <p:cNvPr id="5" name="Picture 4">
            <a:extLst>
              <a:ext uri="{FF2B5EF4-FFF2-40B4-BE49-F238E27FC236}">
                <a16:creationId xmlns:a16="http://schemas.microsoft.com/office/drawing/2014/main" id="{1F7303E3-9333-4DAA-B689-915A0049D5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2885699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6BA249C-2F62-4F20-8BD7-5998B6C518CB}"/>
              </a:ext>
            </a:extLst>
          </p:cNvPr>
          <p:cNvPicPr>
            <a:picLocks noChangeAspect="1"/>
          </p:cNvPicPr>
          <p:nvPr/>
        </p:nvPicPr>
        <p:blipFill>
          <a:blip r:embed="rId2"/>
          <a:stretch>
            <a:fillRect/>
          </a:stretch>
        </p:blipFill>
        <p:spPr>
          <a:xfrm>
            <a:off x="1195387" y="1152525"/>
            <a:ext cx="5610225" cy="5067300"/>
          </a:xfrm>
          <a:prstGeom prst="rect">
            <a:avLst/>
          </a:prstGeom>
        </p:spPr>
      </p:pic>
      <p:sp>
        <p:nvSpPr>
          <p:cNvPr id="3" name="TextBox 2">
            <a:extLst>
              <a:ext uri="{FF2B5EF4-FFF2-40B4-BE49-F238E27FC236}">
                <a16:creationId xmlns:a16="http://schemas.microsoft.com/office/drawing/2014/main" id="{E8AEA060-33BC-4FFD-82DD-F48ADBEEA716}"/>
              </a:ext>
            </a:extLst>
          </p:cNvPr>
          <p:cNvSpPr txBox="1"/>
          <p:nvPr/>
        </p:nvSpPr>
        <p:spPr>
          <a:xfrm>
            <a:off x="128587" y="657225"/>
            <a:ext cx="6677025" cy="369332"/>
          </a:xfrm>
          <a:prstGeom prst="rect">
            <a:avLst/>
          </a:prstGeom>
          <a:noFill/>
        </p:spPr>
        <p:txBody>
          <a:bodyPr wrap="square" rtlCol="0">
            <a:spAutoFit/>
          </a:bodyPr>
          <a:lstStyle/>
          <a:p>
            <a:r>
              <a:rPr lang="en-GB" b="1" dirty="0"/>
              <a:t>Consolidation and expansion of soy plantations, 2006-2014</a:t>
            </a:r>
          </a:p>
        </p:txBody>
      </p:sp>
      <p:sp>
        <p:nvSpPr>
          <p:cNvPr id="4" name="TextBox 3">
            <a:extLst>
              <a:ext uri="{FF2B5EF4-FFF2-40B4-BE49-F238E27FC236}">
                <a16:creationId xmlns:a16="http://schemas.microsoft.com/office/drawing/2014/main" id="{899AFDE4-9487-44A2-8D8A-ADD553893DDA}"/>
              </a:ext>
            </a:extLst>
          </p:cNvPr>
          <p:cNvSpPr txBox="1"/>
          <p:nvPr/>
        </p:nvSpPr>
        <p:spPr>
          <a:xfrm>
            <a:off x="485774" y="6219825"/>
            <a:ext cx="5700713" cy="523220"/>
          </a:xfrm>
          <a:prstGeom prst="rect">
            <a:avLst/>
          </a:prstGeom>
          <a:noFill/>
        </p:spPr>
        <p:txBody>
          <a:bodyPr wrap="square" rtlCol="0">
            <a:spAutoFit/>
          </a:bodyPr>
          <a:lstStyle/>
          <a:p>
            <a:r>
              <a:rPr lang="en-GB" sz="1400" dirty="0"/>
              <a:t>Medina, G., and Pereira dos Santos, A (2017) Curbing enthusiasm for Brazilian agribusiness, </a:t>
            </a:r>
            <a:r>
              <a:rPr lang="en-GB" sz="1400" i="1" dirty="0"/>
              <a:t>Applied Geography</a:t>
            </a:r>
            <a:r>
              <a:rPr lang="en-GB" sz="1400" dirty="0"/>
              <a:t>, 85: 101-112</a:t>
            </a:r>
          </a:p>
        </p:txBody>
      </p:sp>
      <p:pic>
        <p:nvPicPr>
          <p:cNvPr id="5" name="Picture 4">
            <a:extLst>
              <a:ext uri="{FF2B5EF4-FFF2-40B4-BE49-F238E27FC236}">
                <a16:creationId xmlns:a16="http://schemas.microsoft.com/office/drawing/2014/main" id="{042112F7-52FF-464D-A87C-305DB81A64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4131996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AD49-BB15-4DD0-84EE-5C2786A8A7D4}"/>
              </a:ext>
            </a:extLst>
          </p:cNvPr>
          <p:cNvSpPr>
            <a:spLocks noGrp="1"/>
          </p:cNvSpPr>
          <p:nvPr>
            <p:ph type="title"/>
          </p:nvPr>
        </p:nvSpPr>
        <p:spPr>
          <a:xfrm>
            <a:off x="609599" y="609600"/>
            <a:ext cx="6347713" cy="675861"/>
          </a:xfrm>
        </p:spPr>
        <p:txBody>
          <a:bodyPr/>
          <a:lstStyle/>
          <a:p>
            <a:r>
              <a:rPr lang="en-GB" dirty="0"/>
              <a:t>Global Countryside</a:t>
            </a:r>
          </a:p>
        </p:txBody>
      </p:sp>
      <p:sp>
        <p:nvSpPr>
          <p:cNvPr id="3" name="Content Placeholder 2">
            <a:extLst>
              <a:ext uri="{FF2B5EF4-FFF2-40B4-BE49-F238E27FC236}">
                <a16:creationId xmlns:a16="http://schemas.microsoft.com/office/drawing/2014/main" id="{256FA10B-C02A-4C0C-BABB-854B38F3A7CF}"/>
              </a:ext>
            </a:extLst>
          </p:cNvPr>
          <p:cNvSpPr>
            <a:spLocks noGrp="1"/>
          </p:cNvSpPr>
          <p:nvPr>
            <p:ph idx="1"/>
          </p:nvPr>
        </p:nvSpPr>
        <p:spPr>
          <a:xfrm>
            <a:off x="609599" y="1590262"/>
            <a:ext cx="6347714" cy="4755902"/>
          </a:xfrm>
        </p:spPr>
        <p:txBody>
          <a:bodyPr/>
          <a:lstStyle/>
          <a:p>
            <a:r>
              <a:rPr lang="en-GB" sz="2400" dirty="0"/>
              <a:t>These manifestations in the landscape are a visible expression of the impact of agribusiness in the global countryside</a:t>
            </a:r>
          </a:p>
          <a:p>
            <a:r>
              <a:rPr lang="en-GB" sz="2400" dirty="0"/>
              <a:t>Behind them are wider social, economic, cultural and ecological transformations</a:t>
            </a:r>
          </a:p>
          <a:p>
            <a:r>
              <a:rPr lang="en-GB" sz="2400" dirty="0"/>
              <a:t>In- and out-migration, proletarianization of small farmers, enclosure of common land, changing gender roles, economic polarization, loss of local traditions etc</a:t>
            </a:r>
          </a:p>
          <a:p>
            <a:endParaRPr lang="en-GB" dirty="0"/>
          </a:p>
        </p:txBody>
      </p:sp>
      <p:pic>
        <p:nvPicPr>
          <p:cNvPr id="4" name="Picture 3">
            <a:extLst>
              <a:ext uri="{FF2B5EF4-FFF2-40B4-BE49-F238E27FC236}">
                <a16:creationId xmlns:a16="http://schemas.microsoft.com/office/drawing/2014/main" id="{A9A2BB08-B316-469F-9E7D-1BD96BB8AC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285338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E4CF4-C6CD-437E-99D7-71A0921D0341}"/>
              </a:ext>
            </a:extLst>
          </p:cNvPr>
          <p:cNvSpPr>
            <a:spLocks noGrp="1"/>
          </p:cNvSpPr>
          <p:nvPr>
            <p:ph type="title"/>
          </p:nvPr>
        </p:nvSpPr>
        <p:spPr>
          <a:xfrm>
            <a:off x="609599" y="609600"/>
            <a:ext cx="6347713" cy="755374"/>
          </a:xfrm>
        </p:spPr>
        <p:txBody>
          <a:bodyPr/>
          <a:lstStyle/>
          <a:p>
            <a:r>
              <a:rPr lang="en-GB" dirty="0"/>
              <a:t>Global Countryside</a:t>
            </a:r>
          </a:p>
        </p:txBody>
      </p:sp>
      <p:sp>
        <p:nvSpPr>
          <p:cNvPr id="3" name="Content Placeholder 2">
            <a:extLst>
              <a:ext uri="{FF2B5EF4-FFF2-40B4-BE49-F238E27FC236}">
                <a16:creationId xmlns:a16="http://schemas.microsoft.com/office/drawing/2014/main" id="{6CB7933F-7800-4280-B774-956F081AE3C8}"/>
              </a:ext>
            </a:extLst>
          </p:cNvPr>
          <p:cNvSpPr>
            <a:spLocks noGrp="1"/>
          </p:cNvSpPr>
          <p:nvPr>
            <p:ph idx="1"/>
          </p:nvPr>
        </p:nvSpPr>
        <p:spPr>
          <a:xfrm>
            <a:off x="609599" y="1364974"/>
            <a:ext cx="6347714" cy="4424598"/>
          </a:xfrm>
        </p:spPr>
        <p:txBody>
          <a:bodyPr>
            <a:normAutofit lnSpcReduction="10000"/>
          </a:bodyPr>
          <a:lstStyle/>
          <a:p>
            <a:pPr marL="0" indent="0" algn="just">
              <a:buNone/>
            </a:pPr>
            <a:r>
              <a:rPr lang="en-GB" sz="2000" dirty="0"/>
              <a:t>“Although the advocates of agribusiness make optimistic claims about the ‘brave new places’ – as in the case of the pervasive expression used by agribusiness that “this is the Brazil that is doing well” [</a:t>
            </a:r>
            <a:r>
              <a:rPr lang="en-GB" sz="2000" dirty="0" err="1"/>
              <a:t>este</a:t>
            </a:r>
            <a:r>
              <a:rPr lang="en-GB" sz="2000" dirty="0"/>
              <a:t> é o Brazil que </a:t>
            </a:r>
            <a:r>
              <a:rPr lang="en-GB" sz="2000" dirty="0" err="1"/>
              <a:t>dá</a:t>
            </a:r>
            <a:r>
              <a:rPr lang="en-GB" sz="2000" dirty="0"/>
              <a:t> </a:t>
            </a:r>
            <a:r>
              <a:rPr lang="en-GB" sz="2000" dirty="0" err="1"/>
              <a:t>certo</a:t>
            </a:r>
            <a:r>
              <a:rPr lang="en-GB" sz="2000" dirty="0"/>
              <a:t>] – they systematically pursue strategies that are inherently partial and leave most of the population and socio-nature behind. The places dominated by agribusiness in the area are undeniably based on a totalizing spatial plan, systematically defended and reinforced by senior public authorities and sector representatives, which has unfortunately excluded many social groups and undermined alternative forms of production and livelihoods.”</a:t>
            </a:r>
          </a:p>
          <a:p>
            <a:pPr marL="0" indent="0" algn="r">
              <a:buNone/>
            </a:pPr>
            <a:r>
              <a:rPr lang="en-GB" sz="2000" dirty="0" err="1"/>
              <a:t>Ioris</a:t>
            </a:r>
            <a:r>
              <a:rPr lang="en-GB" sz="2000" dirty="0"/>
              <a:t> (2017), p 471</a:t>
            </a:r>
          </a:p>
          <a:p>
            <a:endParaRPr lang="en-GB" dirty="0"/>
          </a:p>
        </p:txBody>
      </p:sp>
      <p:sp>
        <p:nvSpPr>
          <p:cNvPr id="4" name="TextBox 3">
            <a:extLst>
              <a:ext uri="{FF2B5EF4-FFF2-40B4-BE49-F238E27FC236}">
                <a16:creationId xmlns:a16="http://schemas.microsoft.com/office/drawing/2014/main" id="{AE1C0CB2-5072-4B25-93BA-5692679626CD}"/>
              </a:ext>
            </a:extLst>
          </p:cNvPr>
          <p:cNvSpPr txBox="1"/>
          <p:nvPr/>
        </p:nvSpPr>
        <p:spPr>
          <a:xfrm>
            <a:off x="609599" y="5789572"/>
            <a:ext cx="4558749" cy="738664"/>
          </a:xfrm>
          <a:prstGeom prst="rect">
            <a:avLst/>
          </a:prstGeom>
          <a:noFill/>
        </p:spPr>
        <p:txBody>
          <a:bodyPr wrap="square" rtlCol="0">
            <a:spAutoFit/>
          </a:bodyPr>
          <a:lstStyle/>
          <a:p>
            <a:r>
              <a:rPr lang="en-GB" sz="1400" dirty="0" err="1"/>
              <a:t>Ioris</a:t>
            </a:r>
            <a:r>
              <a:rPr lang="en-GB" sz="1400" dirty="0"/>
              <a:t>, A. (2017) Places of Agribusiness: Displacement, replacement and misplacement in Mato Grosso, Brazil, </a:t>
            </a:r>
            <a:r>
              <a:rPr lang="en-GB" sz="1400" i="1" dirty="0"/>
              <a:t>Geographical Review</a:t>
            </a:r>
            <a:r>
              <a:rPr lang="en-GB" sz="1400" dirty="0"/>
              <a:t>, 107: 452-475. </a:t>
            </a:r>
          </a:p>
        </p:txBody>
      </p:sp>
      <p:pic>
        <p:nvPicPr>
          <p:cNvPr id="5" name="Picture 4">
            <a:extLst>
              <a:ext uri="{FF2B5EF4-FFF2-40B4-BE49-F238E27FC236}">
                <a16:creationId xmlns:a16="http://schemas.microsoft.com/office/drawing/2014/main" id="{7BAEEBEA-AA73-4BE7-865D-2D5173D1EF2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2197254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4727A-3176-443D-AAFE-384F4680086D}"/>
              </a:ext>
            </a:extLst>
          </p:cNvPr>
          <p:cNvSpPr>
            <a:spLocks noGrp="1"/>
          </p:cNvSpPr>
          <p:nvPr>
            <p:ph type="title"/>
          </p:nvPr>
        </p:nvSpPr>
        <p:spPr>
          <a:xfrm>
            <a:off x="609599" y="609600"/>
            <a:ext cx="6347713" cy="821635"/>
          </a:xfrm>
        </p:spPr>
        <p:txBody>
          <a:bodyPr/>
          <a:lstStyle/>
          <a:p>
            <a:r>
              <a:rPr lang="en-GB" dirty="0"/>
              <a:t>Global Countryside</a:t>
            </a:r>
          </a:p>
        </p:txBody>
      </p:sp>
      <p:sp>
        <p:nvSpPr>
          <p:cNvPr id="3" name="Content Placeholder 2">
            <a:extLst>
              <a:ext uri="{FF2B5EF4-FFF2-40B4-BE49-F238E27FC236}">
                <a16:creationId xmlns:a16="http://schemas.microsoft.com/office/drawing/2014/main" id="{4D764FC6-C957-45F6-86FC-AD0A888D5ABA}"/>
              </a:ext>
            </a:extLst>
          </p:cNvPr>
          <p:cNvSpPr>
            <a:spLocks noGrp="1"/>
          </p:cNvSpPr>
          <p:nvPr>
            <p:ph idx="1"/>
          </p:nvPr>
        </p:nvSpPr>
        <p:spPr>
          <a:xfrm>
            <a:off x="609599" y="1630018"/>
            <a:ext cx="6347714" cy="4411346"/>
          </a:xfrm>
        </p:spPr>
        <p:txBody>
          <a:bodyPr>
            <a:noAutofit/>
          </a:bodyPr>
          <a:lstStyle/>
          <a:p>
            <a:r>
              <a:rPr lang="en-GB" sz="2000" dirty="0"/>
              <a:t>Agribusiness is a key agent in the transformation of place in the global countryside</a:t>
            </a:r>
          </a:p>
          <a:p>
            <a:r>
              <a:rPr lang="en-GB" sz="2000" dirty="0"/>
              <a:t>Relatively little research on precisely </a:t>
            </a:r>
            <a:r>
              <a:rPr lang="en-GB" sz="2000" i="1" dirty="0"/>
              <a:t>how</a:t>
            </a:r>
            <a:r>
              <a:rPr lang="en-GB" sz="2000" dirty="0"/>
              <a:t> agribusiness transforms places, and on resulting geographical variations</a:t>
            </a:r>
          </a:p>
          <a:p>
            <a:endParaRPr lang="en-GB" sz="2000" dirty="0"/>
          </a:p>
          <a:p>
            <a:pPr marL="0" indent="0" algn="just">
              <a:buNone/>
            </a:pPr>
            <a:r>
              <a:rPr lang="en-GB" sz="2000" dirty="0"/>
              <a:t>“Whereas the juncture between globalized forces and localized spatial outcomes has been acknowledged by social scientists, we often come across only narrow, fragmented assessments of the multi-layered and complex intersections between agri-food systems and place-based interactions.”</a:t>
            </a:r>
          </a:p>
          <a:p>
            <a:pPr marL="0" indent="0" algn="r">
              <a:buNone/>
            </a:pPr>
            <a:r>
              <a:rPr lang="en-GB" sz="2000" dirty="0" err="1"/>
              <a:t>Ioris</a:t>
            </a:r>
            <a:r>
              <a:rPr lang="en-GB" sz="2000" dirty="0"/>
              <a:t> (2017), p 455</a:t>
            </a:r>
          </a:p>
        </p:txBody>
      </p:sp>
      <p:pic>
        <p:nvPicPr>
          <p:cNvPr id="4" name="Picture 3">
            <a:extLst>
              <a:ext uri="{FF2B5EF4-FFF2-40B4-BE49-F238E27FC236}">
                <a16:creationId xmlns:a16="http://schemas.microsoft.com/office/drawing/2014/main" id="{DACBF116-9DAB-4B92-8782-2BF254A9334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2898545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BB9D4-1A2F-4B63-B91D-721A71C8D27D}"/>
              </a:ext>
            </a:extLst>
          </p:cNvPr>
          <p:cNvSpPr>
            <a:spLocks noGrp="1"/>
          </p:cNvSpPr>
          <p:nvPr>
            <p:ph type="title"/>
          </p:nvPr>
        </p:nvSpPr>
        <p:spPr>
          <a:xfrm>
            <a:off x="649355" y="2438400"/>
            <a:ext cx="6347714" cy="1320800"/>
          </a:xfrm>
        </p:spPr>
        <p:txBody>
          <a:bodyPr>
            <a:normAutofit fontScale="90000"/>
          </a:bodyPr>
          <a:lstStyle/>
          <a:p>
            <a:r>
              <a:rPr lang="en-GB" dirty="0"/>
              <a:t>How do we analyse agribusiness and its role in the transformation of rural communities?</a:t>
            </a:r>
          </a:p>
        </p:txBody>
      </p:sp>
      <p:pic>
        <p:nvPicPr>
          <p:cNvPr id="3" name="Picture 2">
            <a:extLst>
              <a:ext uri="{FF2B5EF4-FFF2-40B4-BE49-F238E27FC236}">
                <a16:creationId xmlns:a16="http://schemas.microsoft.com/office/drawing/2014/main" id="{C5C25876-65D9-4912-A28B-B079E52F5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162099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1A19-CFE9-4865-B480-15DAFE2946CB}"/>
              </a:ext>
            </a:extLst>
          </p:cNvPr>
          <p:cNvSpPr>
            <a:spLocks noGrp="1"/>
          </p:cNvSpPr>
          <p:nvPr>
            <p:ph type="title"/>
          </p:nvPr>
        </p:nvSpPr>
        <p:spPr/>
        <p:txBody>
          <a:bodyPr/>
          <a:lstStyle/>
          <a:p>
            <a:r>
              <a:rPr lang="en-GB" dirty="0"/>
              <a:t>Global Value Chains</a:t>
            </a:r>
            <a:br>
              <a:rPr lang="en-GB" dirty="0"/>
            </a:br>
            <a:r>
              <a:rPr lang="en-GB" sz="2800" i="1" dirty="0" err="1"/>
              <a:t>Cadeias</a:t>
            </a:r>
            <a:r>
              <a:rPr lang="en-GB" sz="2800" i="1" dirty="0"/>
              <a:t> </a:t>
            </a:r>
            <a:r>
              <a:rPr lang="en-GB" sz="2800" i="1" dirty="0" err="1"/>
              <a:t>Globais</a:t>
            </a:r>
            <a:r>
              <a:rPr lang="en-GB" sz="2800" i="1" dirty="0"/>
              <a:t> de </a:t>
            </a:r>
            <a:r>
              <a:rPr lang="en-GB" sz="2800" i="1" dirty="0" err="1"/>
              <a:t>Valor</a:t>
            </a:r>
            <a:endParaRPr lang="en-GB" sz="2800" i="1" dirty="0"/>
          </a:p>
        </p:txBody>
      </p:sp>
      <p:sp>
        <p:nvSpPr>
          <p:cNvPr id="3" name="Content Placeholder 2">
            <a:extLst>
              <a:ext uri="{FF2B5EF4-FFF2-40B4-BE49-F238E27FC236}">
                <a16:creationId xmlns:a16="http://schemas.microsoft.com/office/drawing/2014/main" id="{762AF171-20C7-4701-ABA6-9CD25FADC908}"/>
              </a:ext>
            </a:extLst>
          </p:cNvPr>
          <p:cNvSpPr>
            <a:spLocks noGrp="1"/>
          </p:cNvSpPr>
          <p:nvPr>
            <p:ph idx="1"/>
          </p:nvPr>
        </p:nvSpPr>
        <p:spPr>
          <a:xfrm>
            <a:off x="609599" y="1802295"/>
            <a:ext cx="6692350" cy="4664765"/>
          </a:xfrm>
        </p:spPr>
        <p:txBody>
          <a:bodyPr>
            <a:noAutofit/>
          </a:bodyPr>
          <a:lstStyle/>
          <a:p>
            <a:r>
              <a:rPr lang="en-GB" sz="2000" dirty="0"/>
              <a:t>Global Value Chain analysis developed out of ‘commodity chain’ analysis</a:t>
            </a:r>
          </a:p>
          <a:p>
            <a:r>
              <a:rPr lang="en-GB" sz="2000" dirty="0"/>
              <a:t>Sets of interorganizational networks clustered around one commodity or product, linking households, enterprises, and states to one another</a:t>
            </a:r>
          </a:p>
          <a:p>
            <a:r>
              <a:rPr lang="en-GB" sz="2000" dirty="0"/>
              <a:t>Situationally specific, socially constructed, and locally integrated, underscoring the social embeddedness of economic organization</a:t>
            </a:r>
          </a:p>
          <a:p>
            <a:r>
              <a:rPr lang="en-GB" sz="2000" dirty="0"/>
              <a:t>Four main dimensions: an input-output structure; territoriality; a governance structure; an institutional framework</a:t>
            </a:r>
          </a:p>
          <a:p>
            <a:r>
              <a:rPr lang="en-GB" sz="2000" dirty="0"/>
              <a:t>Show how the production of value involves the interaction of various actors, shaped by social relations</a:t>
            </a:r>
          </a:p>
        </p:txBody>
      </p:sp>
      <p:pic>
        <p:nvPicPr>
          <p:cNvPr id="4" name="Picture 3">
            <a:extLst>
              <a:ext uri="{FF2B5EF4-FFF2-40B4-BE49-F238E27FC236}">
                <a16:creationId xmlns:a16="http://schemas.microsoft.com/office/drawing/2014/main" id="{8C287669-CA8B-4017-8362-10012A1D656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20177824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16BEF2-2AB8-4E9E-9DF3-5480F88D4C04}"/>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7544" y="188640"/>
            <a:ext cx="4608512" cy="639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292080" y="404664"/>
            <a:ext cx="3672408" cy="2123658"/>
          </a:xfrm>
          <a:prstGeom prst="rect">
            <a:avLst/>
          </a:prstGeom>
          <a:noFill/>
        </p:spPr>
        <p:txBody>
          <a:bodyPr wrap="square" rtlCol="0">
            <a:spAutoFit/>
          </a:bodyPr>
          <a:lstStyle/>
          <a:p>
            <a:r>
              <a:rPr lang="en-GB" sz="2400" b="1" dirty="0"/>
              <a:t>Input-output structure and territoriality of the global value chain for Chilean raspberries</a:t>
            </a:r>
          </a:p>
          <a:p>
            <a:endParaRPr lang="en-GB" dirty="0"/>
          </a:p>
          <a:p>
            <a:r>
              <a:rPr lang="en-GB" dirty="0"/>
              <a:t>From </a:t>
            </a:r>
            <a:r>
              <a:rPr lang="en-GB" dirty="0" err="1"/>
              <a:t>Challies</a:t>
            </a:r>
            <a:r>
              <a:rPr lang="en-GB" dirty="0"/>
              <a:t> and Murray (2011)</a:t>
            </a:r>
          </a:p>
        </p:txBody>
      </p:sp>
      <p:sp>
        <p:nvSpPr>
          <p:cNvPr id="5" name="TextBox 4"/>
          <p:cNvSpPr txBox="1"/>
          <p:nvPr/>
        </p:nvSpPr>
        <p:spPr>
          <a:xfrm>
            <a:off x="5292080" y="2650513"/>
            <a:ext cx="3384376" cy="2308324"/>
          </a:xfrm>
          <a:prstGeom prst="rect">
            <a:avLst/>
          </a:prstGeom>
          <a:noFill/>
        </p:spPr>
        <p:txBody>
          <a:bodyPr wrap="square" rtlCol="0">
            <a:spAutoFit/>
          </a:bodyPr>
          <a:lstStyle/>
          <a:p>
            <a:pPr algn="just"/>
            <a:r>
              <a:rPr lang="en-GB" u="sng" dirty="0"/>
              <a:t>Governance structure:</a:t>
            </a:r>
          </a:p>
          <a:p>
            <a:pPr algn="just"/>
            <a:r>
              <a:rPr lang="en-GB" dirty="0"/>
              <a:t>Required to comply with ‘good agricultural practice’ (GAP) rules in EU and US</a:t>
            </a:r>
          </a:p>
          <a:p>
            <a:pPr algn="just"/>
            <a:endParaRPr lang="en-GB" dirty="0"/>
          </a:p>
          <a:p>
            <a:pPr algn="just"/>
            <a:r>
              <a:rPr lang="en-GB" u="sng" dirty="0"/>
              <a:t>Institutional framework:</a:t>
            </a:r>
          </a:p>
          <a:p>
            <a:pPr algn="just"/>
            <a:r>
              <a:rPr lang="en-GB" dirty="0"/>
              <a:t>Support to help small farmers upgrade and </a:t>
            </a:r>
            <a:r>
              <a:rPr lang="en-GB" dirty="0" err="1"/>
              <a:t>upskill</a:t>
            </a:r>
            <a:r>
              <a:rPr lang="en-GB" dirty="0"/>
              <a:t> </a:t>
            </a:r>
          </a:p>
        </p:txBody>
      </p:sp>
      <p:sp>
        <p:nvSpPr>
          <p:cNvPr id="3" name="TextBox 2">
            <a:extLst>
              <a:ext uri="{FF2B5EF4-FFF2-40B4-BE49-F238E27FC236}">
                <a16:creationId xmlns:a16="http://schemas.microsoft.com/office/drawing/2014/main" id="{23EFBBB9-D9F2-4407-9698-44FA132C929E}"/>
              </a:ext>
            </a:extLst>
          </p:cNvPr>
          <p:cNvSpPr txBox="1"/>
          <p:nvPr/>
        </p:nvSpPr>
        <p:spPr>
          <a:xfrm>
            <a:off x="5292080" y="5287617"/>
            <a:ext cx="3384376" cy="1169551"/>
          </a:xfrm>
          <a:prstGeom prst="rect">
            <a:avLst/>
          </a:prstGeom>
          <a:noFill/>
        </p:spPr>
        <p:txBody>
          <a:bodyPr wrap="square" rtlCol="0">
            <a:spAutoFit/>
          </a:bodyPr>
          <a:lstStyle/>
          <a:p>
            <a:r>
              <a:rPr lang="en-US" sz="1400" dirty="0" err="1"/>
              <a:t>Challies</a:t>
            </a:r>
            <a:r>
              <a:rPr lang="en-US" sz="1400" dirty="0"/>
              <a:t>, E. and Murray, W. (2011) The interaction of global value chains and rural livelihoods: the case of smallholder raspberry growers, </a:t>
            </a:r>
            <a:r>
              <a:rPr lang="en-US" sz="1400" i="1" dirty="0"/>
              <a:t>Journal of Agrarian Change</a:t>
            </a:r>
            <a:r>
              <a:rPr lang="en-US" sz="1400" dirty="0"/>
              <a:t>, 11: 29-59</a:t>
            </a:r>
            <a:endParaRPr lang="en-GB" sz="1400" dirty="0"/>
          </a:p>
        </p:txBody>
      </p:sp>
    </p:spTree>
    <p:extLst>
      <p:ext uri="{BB962C8B-B14F-4D97-AF65-F5344CB8AC3E}">
        <p14:creationId xmlns:p14="http://schemas.microsoft.com/office/powerpoint/2010/main" val="1739813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D1A19-CFE9-4865-B480-15DAFE2946CB}"/>
              </a:ext>
            </a:extLst>
          </p:cNvPr>
          <p:cNvSpPr>
            <a:spLocks noGrp="1"/>
          </p:cNvSpPr>
          <p:nvPr>
            <p:ph type="title"/>
          </p:nvPr>
        </p:nvSpPr>
        <p:spPr/>
        <p:txBody>
          <a:bodyPr/>
          <a:lstStyle/>
          <a:p>
            <a:r>
              <a:rPr lang="en-GB" dirty="0"/>
              <a:t>Global Value Chains</a:t>
            </a:r>
            <a:br>
              <a:rPr lang="en-GB" dirty="0"/>
            </a:br>
            <a:r>
              <a:rPr lang="en-GB" sz="2800" i="1" dirty="0" err="1"/>
              <a:t>Cadeias</a:t>
            </a:r>
            <a:r>
              <a:rPr lang="en-GB" sz="2800" i="1" dirty="0"/>
              <a:t> </a:t>
            </a:r>
            <a:r>
              <a:rPr lang="en-GB" sz="2800" i="1" dirty="0" err="1"/>
              <a:t>Globais</a:t>
            </a:r>
            <a:r>
              <a:rPr lang="en-GB" sz="2800" i="1" dirty="0"/>
              <a:t> de </a:t>
            </a:r>
            <a:r>
              <a:rPr lang="en-GB" sz="2800" i="1" dirty="0" err="1"/>
              <a:t>Valor</a:t>
            </a:r>
            <a:endParaRPr lang="en-GB" sz="2800" i="1" dirty="0"/>
          </a:p>
        </p:txBody>
      </p:sp>
      <p:sp>
        <p:nvSpPr>
          <p:cNvPr id="3" name="Content Placeholder 2">
            <a:extLst>
              <a:ext uri="{FF2B5EF4-FFF2-40B4-BE49-F238E27FC236}">
                <a16:creationId xmlns:a16="http://schemas.microsoft.com/office/drawing/2014/main" id="{762AF171-20C7-4701-ABA6-9CD25FADC908}"/>
              </a:ext>
            </a:extLst>
          </p:cNvPr>
          <p:cNvSpPr>
            <a:spLocks noGrp="1"/>
          </p:cNvSpPr>
          <p:nvPr>
            <p:ph idx="1"/>
          </p:nvPr>
        </p:nvSpPr>
        <p:spPr>
          <a:xfrm>
            <a:off x="516833" y="1930401"/>
            <a:ext cx="6692350" cy="4814956"/>
          </a:xfrm>
        </p:spPr>
        <p:txBody>
          <a:bodyPr/>
          <a:lstStyle/>
          <a:p>
            <a:pPr marL="0" indent="0">
              <a:buNone/>
            </a:pPr>
            <a:r>
              <a:rPr lang="en-GB" sz="2000" dirty="0"/>
              <a:t>Strengths:</a:t>
            </a:r>
          </a:p>
          <a:p>
            <a:r>
              <a:rPr lang="en-GB" sz="2000" dirty="0"/>
              <a:t>Tracing power relations through chains</a:t>
            </a:r>
          </a:p>
          <a:p>
            <a:r>
              <a:rPr lang="en-GB" sz="2000" dirty="0"/>
              <a:t>Revealing geographies of production and consumption by showing how clustered or dispersed stages of the value chain are</a:t>
            </a:r>
          </a:p>
          <a:p>
            <a:endParaRPr lang="en-GB" sz="2000" dirty="0"/>
          </a:p>
          <a:p>
            <a:pPr marL="0" indent="0">
              <a:buNone/>
            </a:pPr>
            <a:r>
              <a:rPr lang="en-GB" sz="2000" dirty="0"/>
              <a:t>Weaknesses:</a:t>
            </a:r>
          </a:p>
          <a:p>
            <a:r>
              <a:rPr lang="en-GB" sz="2000" dirty="0"/>
              <a:t>The focus on the single commodity under-plays the multi-commodity activity of agribusiness and the inter-connectedness of these activities</a:t>
            </a:r>
          </a:p>
          <a:p>
            <a:r>
              <a:rPr lang="en-GB" sz="2000" dirty="0"/>
              <a:t>Although geographical context is recognised, the impacts of the value chain on localities is neglected</a:t>
            </a:r>
          </a:p>
          <a:p>
            <a:endParaRPr lang="en-GB" dirty="0"/>
          </a:p>
        </p:txBody>
      </p:sp>
      <p:pic>
        <p:nvPicPr>
          <p:cNvPr id="4" name="Picture 3">
            <a:extLst>
              <a:ext uri="{FF2B5EF4-FFF2-40B4-BE49-F238E27FC236}">
                <a16:creationId xmlns:a16="http://schemas.microsoft.com/office/drawing/2014/main" id="{4ECB7DA3-3AC6-4A42-99AF-794A255BD1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952204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26CC35-E86A-474C-ADA3-4E141CE4DD6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33FE8FAC-27A3-49B5-B101-4FD466BAA343}"/>
              </a:ext>
            </a:extLst>
          </p:cNvPr>
          <p:cNvSpPr txBox="1"/>
          <p:nvPr/>
        </p:nvSpPr>
        <p:spPr>
          <a:xfrm>
            <a:off x="5711686" y="0"/>
            <a:ext cx="3670853" cy="1569660"/>
          </a:xfrm>
          <a:prstGeom prst="rect">
            <a:avLst/>
          </a:prstGeom>
          <a:noFill/>
        </p:spPr>
        <p:txBody>
          <a:bodyPr wrap="square" rtlCol="0">
            <a:spAutoFit/>
          </a:bodyPr>
          <a:lstStyle/>
          <a:p>
            <a:r>
              <a:rPr lang="en-GB" sz="4800" b="1" dirty="0">
                <a:solidFill>
                  <a:schemeClr val="bg1"/>
                </a:solidFill>
              </a:rPr>
              <a:t>Beyond the global city</a:t>
            </a:r>
          </a:p>
        </p:txBody>
      </p:sp>
    </p:spTree>
    <p:extLst>
      <p:ext uri="{BB962C8B-B14F-4D97-AF65-F5344CB8AC3E}">
        <p14:creationId xmlns:p14="http://schemas.microsoft.com/office/powerpoint/2010/main" val="6803707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2AF8-3617-4692-A536-3E9B64929E48}"/>
              </a:ext>
            </a:extLst>
          </p:cNvPr>
          <p:cNvSpPr>
            <a:spLocks noGrp="1"/>
          </p:cNvSpPr>
          <p:nvPr>
            <p:ph type="title"/>
          </p:nvPr>
        </p:nvSpPr>
        <p:spPr/>
        <p:txBody>
          <a:bodyPr/>
          <a:lstStyle/>
          <a:p>
            <a:r>
              <a:rPr lang="en-GB" dirty="0"/>
              <a:t>Global Production Networks</a:t>
            </a:r>
            <a:br>
              <a:rPr lang="en-GB" dirty="0"/>
            </a:br>
            <a:r>
              <a:rPr lang="en-GB" sz="2800" i="1" dirty="0" err="1"/>
              <a:t>Redes</a:t>
            </a:r>
            <a:r>
              <a:rPr lang="en-GB" sz="2800" i="1" dirty="0"/>
              <a:t> de </a:t>
            </a:r>
            <a:r>
              <a:rPr lang="en-GB" sz="2800" i="1" dirty="0" err="1"/>
              <a:t>Produção</a:t>
            </a:r>
            <a:r>
              <a:rPr lang="en-GB" sz="2800" i="1" dirty="0"/>
              <a:t> Global</a:t>
            </a:r>
          </a:p>
        </p:txBody>
      </p:sp>
      <p:sp>
        <p:nvSpPr>
          <p:cNvPr id="3" name="Content Placeholder 2">
            <a:extLst>
              <a:ext uri="{FF2B5EF4-FFF2-40B4-BE49-F238E27FC236}">
                <a16:creationId xmlns:a16="http://schemas.microsoft.com/office/drawing/2014/main" id="{7FFCC9EB-E6EE-4382-8ECE-966342778298}"/>
              </a:ext>
            </a:extLst>
          </p:cNvPr>
          <p:cNvSpPr>
            <a:spLocks noGrp="1"/>
          </p:cNvSpPr>
          <p:nvPr>
            <p:ph idx="1"/>
          </p:nvPr>
        </p:nvSpPr>
        <p:spPr/>
        <p:txBody>
          <a:bodyPr>
            <a:normAutofit/>
          </a:bodyPr>
          <a:lstStyle/>
          <a:p>
            <a:r>
              <a:rPr lang="en-GB" sz="2000" dirty="0"/>
              <a:t>Focuses on the interaction and transformation of material and non-material inputs into products or services</a:t>
            </a:r>
          </a:p>
          <a:p>
            <a:r>
              <a:rPr lang="en-GB" sz="2000" dirty="0"/>
              <a:t>The creation of value as organized across transnational space</a:t>
            </a:r>
          </a:p>
          <a:p>
            <a:r>
              <a:rPr lang="en-GB" sz="2000" dirty="0"/>
              <a:t>Emphasizes the importance of circulation processes, intra-firm relations and the environmental grounding of production</a:t>
            </a:r>
          </a:p>
          <a:p>
            <a:r>
              <a:rPr lang="en-GB" sz="2000" dirty="0"/>
              <a:t>Engagements with non-firm actors including states, labour, consumers and civil society organizations </a:t>
            </a:r>
          </a:p>
        </p:txBody>
      </p:sp>
      <p:pic>
        <p:nvPicPr>
          <p:cNvPr id="4" name="Picture 3">
            <a:extLst>
              <a:ext uri="{FF2B5EF4-FFF2-40B4-BE49-F238E27FC236}">
                <a16:creationId xmlns:a16="http://schemas.microsoft.com/office/drawing/2014/main" id="{D05827D3-87CA-44DC-B2DD-BF41EC94F2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277015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2AF8-3617-4692-A536-3E9B64929E48}"/>
              </a:ext>
            </a:extLst>
          </p:cNvPr>
          <p:cNvSpPr>
            <a:spLocks noGrp="1"/>
          </p:cNvSpPr>
          <p:nvPr>
            <p:ph type="title"/>
          </p:nvPr>
        </p:nvSpPr>
        <p:spPr/>
        <p:txBody>
          <a:bodyPr/>
          <a:lstStyle/>
          <a:p>
            <a:r>
              <a:rPr lang="en-GB" dirty="0"/>
              <a:t>Global Production Networks</a:t>
            </a:r>
            <a:br>
              <a:rPr lang="en-GB" dirty="0"/>
            </a:br>
            <a:r>
              <a:rPr lang="en-GB" sz="2800" i="1" dirty="0" err="1"/>
              <a:t>Redes</a:t>
            </a:r>
            <a:r>
              <a:rPr lang="en-GB" sz="2800" i="1" dirty="0"/>
              <a:t> de </a:t>
            </a:r>
            <a:r>
              <a:rPr lang="en-GB" sz="2800" i="1" dirty="0" err="1"/>
              <a:t>Produção</a:t>
            </a:r>
            <a:r>
              <a:rPr lang="en-GB" sz="2800" i="1" dirty="0"/>
              <a:t> Global</a:t>
            </a:r>
          </a:p>
        </p:txBody>
      </p:sp>
      <p:sp>
        <p:nvSpPr>
          <p:cNvPr id="3" name="Content Placeholder 2">
            <a:extLst>
              <a:ext uri="{FF2B5EF4-FFF2-40B4-BE49-F238E27FC236}">
                <a16:creationId xmlns:a16="http://schemas.microsoft.com/office/drawing/2014/main" id="{7FFCC9EB-E6EE-4382-8ECE-966342778298}"/>
              </a:ext>
            </a:extLst>
          </p:cNvPr>
          <p:cNvSpPr>
            <a:spLocks noGrp="1"/>
          </p:cNvSpPr>
          <p:nvPr>
            <p:ph idx="1"/>
          </p:nvPr>
        </p:nvSpPr>
        <p:spPr>
          <a:xfrm>
            <a:off x="609599" y="1930400"/>
            <a:ext cx="6347714" cy="3880773"/>
          </a:xfrm>
        </p:spPr>
        <p:txBody>
          <a:bodyPr>
            <a:noAutofit/>
          </a:bodyPr>
          <a:lstStyle/>
          <a:p>
            <a:r>
              <a:rPr lang="en-GB" sz="2000" dirty="0"/>
              <a:t>Broader perspective than ‘global value chain’ approach</a:t>
            </a:r>
          </a:p>
          <a:p>
            <a:r>
              <a:rPr lang="en-GB" sz="2000" dirty="0"/>
              <a:t>Emphasis on firms or corporations rather than individual commodities</a:t>
            </a:r>
          </a:p>
          <a:p>
            <a:r>
              <a:rPr lang="en-GB" sz="2000" dirty="0"/>
              <a:t>More attention to interactions with non-firm actors within localities</a:t>
            </a:r>
          </a:p>
          <a:p>
            <a:r>
              <a:rPr lang="en-GB" sz="2000" dirty="0"/>
              <a:t>Considers factors in corporate decision-making and the options not followed</a:t>
            </a:r>
          </a:p>
          <a:p>
            <a:endParaRPr lang="en-GB" sz="1200" dirty="0"/>
          </a:p>
          <a:p>
            <a:r>
              <a:rPr lang="en-GB" sz="2000" dirty="0"/>
              <a:t>Able to present explanations for the location of economic activity in particular places and describe its embedding in structures of culture, social life and governance </a:t>
            </a:r>
          </a:p>
        </p:txBody>
      </p:sp>
      <p:pic>
        <p:nvPicPr>
          <p:cNvPr id="4" name="Picture 3">
            <a:extLst>
              <a:ext uri="{FF2B5EF4-FFF2-40B4-BE49-F238E27FC236}">
                <a16:creationId xmlns:a16="http://schemas.microsoft.com/office/drawing/2014/main" id="{AADBF9CD-DE9D-48E8-BD99-05F94A0B36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3804183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52AF8-3617-4692-A536-3E9B64929E48}"/>
              </a:ext>
            </a:extLst>
          </p:cNvPr>
          <p:cNvSpPr>
            <a:spLocks noGrp="1"/>
          </p:cNvSpPr>
          <p:nvPr>
            <p:ph type="title"/>
          </p:nvPr>
        </p:nvSpPr>
        <p:spPr/>
        <p:txBody>
          <a:bodyPr/>
          <a:lstStyle/>
          <a:p>
            <a:r>
              <a:rPr lang="en-GB" dirty="0"/>
              <a:t>Global Production Networks</a:t>
            </a:r>
            <a:br>
              <a:rPr lang="en-GB" dirty="0"/>
            </a:br>
            <a:r>
              <a:rPr lang="en-GB" sz="2800" i="1" dirty="0" err="1"/>
              <a:t>Redes</a:t>
            </a:r>
            <a:r>
              <a:rPr lang="en-GB" sz="2800" i="1" dirty="0"/>
              <a:t> de </a:t>
            </a:r>
            <a:r>
              <a:rPr lang="en-GB" sz="2800" i="1" dirty="0" err="1"/>
              <a:t>Produção</a:t>
            </a:r>
            <a:r>
              <a:rPr lang="en-GB" sz="2800" i="1" dirty="0"/>
              <a:t> Global</a:t>
            </a:r>
          </a:p>
        </p:txBody>
      </p:sp>
      <p:sp>
        <p:nvSpPr>
          <p:cNvPr id="3" name="Content Placeholder 2">
            <a:extLst>
              <a:ext uri="{FF2B5EF4-FFF2-40B4-BE49-F238E27FC236}">
                <a16:creationId xmlns:a16="http://schemas.microsoft.com/office/drawing/2014/main" id="{7FFCC9EB-E6EE-4382-8ECE-966342778298}"/>
              </a:ext>
            </a:extLst>
          </p:cNvPr>
          <p:cNvSpPr>
            <a:spLocks noGrp="1"/>
          </p:cNvSpPr>
          <p:nvPr>
            <p:ph idx="1"/>
          </p:nvPr>
        </p:nvSpPr>
        <p:spPr>
          <a:xfrm>
            <a:off x="609598" y="1930400"/>
            <a:ext cx="6533323" cy="3880773"/>
          </a:xfrm>
        </p:spPr>
        <p:txBody>
          <a:bodyPr>
            <a:noAutofit/>
          </a:bodyPr>
          <a:lstStyle/>
          <a:p>
            <a:pPr marL="0" indent="0">
              <a:buNone/>
            </a:pPr>
            <a:r>
              <a:rPr lang="en-GB" sz="2000" dirty="0"/>
              <a:t>Limitations of GPN approach:</a:t>
            </a:r>
          </a:p>
          <a:p>
            <a:r>
              <a:rPr lang="en-GB" sz="2000" dirty="0"/>
              <a:t>Firm-centric methodology</a:t>
            </a:r>
          </a:p>
          <a:p>
            <a:r>
              <a:rPr lang="en-GB" sz="2000" dirty="0"/>
              <a:t>Potentially misses aspects of locality that have no direct transactional linkages to the network, e.g. landscape, environment, households</a:t>
            </a:r>
          </a:p>
          <a:p>
            <a:endParaRPr lang="en-GB" sz="2000" dirty="0"/>
          </a:p>
          <a:p>
            <a:r>
              <a:rPr lang="en-GB" sz="2000" dirty="0"/>
              <a:t>“This makes a GPN approach effective at explaining why certain people and places </a:t>
            </a:r>
            <a:r>
              <a:rPr lang="en-GB" sz="2000" i="1" dirty="0"/>
              <a:t>are</a:t>
            </a:r>
            <a:r>
              <a:rPr lang="en-GB" sz="2000" dirty="0"/>
              <a:t> incorporated into production systems, but much less able to ask questions about why others are </a:t>
            </a:r>
            <a:r>
              <a:rPr lang="en-GB" sz="2000" i="1" dirty="0"/>
              <a:t>not” </a:t>
            </a:r>
          </a:p>
          <a:p>
            <a:pPr marL="0" indent="0" algn="r">
              <a:buNone/>
            </a:pPr>
            <a:r>
              <a:rPr lang="en-GB" sz="2000" dirty="0"/>
              <a:t>Kelly (2013) p 89</a:t>
            </a:r>
          </a:p>
        </p:txBody>
      </p:sp>
      <p:sp>
        <p:nvSpPr>
          <p:cNvPr id="4" name="TextBox 3">
            <a:extLst>
              <a:ext uri="{FF2B5EF4-FFF2-40B4-BE49-F238E27FC236}">
                <a16:creationId xmlns:a16="http://schemas.microsoft.com/office/drawing/2014/main" id="{C2DF19C0-3569-44DE-8794-614143B99C9C}"/>
              </a:ext>
            </a:extLst>
          </p:cNvPr>
          <p:cNvSpPr txBox="1"/>
          <p:nvPr/>
        </p:nvSpPr>
        <p:spPr>
          <a:xfrm>
            <a:off x="609597" y="6003235"/>
            <a:ext cx="5287619" cy="738664"/>
          </a:xfrm>
          <a:prstGeom prst="rect">
            <a:avLst/>
          </a:prstGeom>
          <a:noFill/>
        </p:spPr>
        <p:txBody>
          <a:bodyPr wrap="square" rtlCol="0">
            <a:spAutoFit/>
          </a:bodyPr>
          <a:lstStyle/>
          <a:p>
            <a:r>
              <a:rPr lang="en-GB" sz="1400" dirty="0"/>
              <a:t>Kelly, P. F. (2013) Production networks, place and development: thinking through global production networks in Cavite, Philippines, </a:t>
            </a:r>
            <a:r>
              <a:rPr lang="en-GB" sz="1400" i="1" dirty="0" err="1"/>
              <a:t>Geoforum</a:t>
            </a:r>
            <a:r>
              <a:rPr lang="en-GB" sz="1400" dirty="0"/>
              <a:t>, 44: 82-92.</a:t>
            </a:r>
          </a:p>
        </p:txBody>
      </p:sp>
      <p:pic>
        <p:nvPicPr>
          <p:cNvPr id="5" name="Picture 4">
            <a:extLst>
              <a:ext uri="{FF2B5EF4-FFF2-40B4-BE49-F238E27FC236}">
                <a16:creationId xmlns:a16="http://schemas.microsoft.com/office/drawing/2014/main" id="{00A45114-B6E0-4940-8BFF-854AC109EB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2770380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EF90-9E7D-47F3-BEC8-DB6C0488D004}"/>
              </a:ext>
            </a:extLst>
          </p:cNvPr>
          <p:cNvSpPr>
            <a:spLocks noGrp="1"/>
          </p:cNvSpPr>
          <p:nvPr>
            <p:ph type="title"/>
          </p:nvPr>
        </p:nvSpPr>
        <p:spPr/>
        <p:txBody>
          <a:bodyPr/>
          <a:lstStyle/>
          <a:p>
            <a:r>
              <a:rPr lang="en-GB" dirty="0"/>
              <a:t>Assemblage Theory</a:t>
            </a:r>
            <a:br>
              <a:rPr lang="en-GB" dirty="0"/>
            </a:br>
            <a:r>
              <a:rPr lang="en-GB" sz="2800" i="1" dirty="0"/>
              <a:t>Teoria do </a:t>
            </a:r>
            <a:r>
              <a:rPr lang="en-GB" sz="2800" i="1" dirty="0" err="1"/>
              <a:t>agenciamentos</a:t>
            </a:r>
            <a:endParaRPr lang="en-GB" sz="2800" i="1" dirty="0"/>
          </a:p>
        </p:txBody>
      </p:sp>
      <p:sp>
        <p:nvSpPr>
          <p:cNvPr id="3" name="Content Placeholder 2">
            <a:extLst>
              <a:ext uri="{FF2B5EF4-FFF2-40B4-BE49-F238E27FC236}">
                <a16:creationId xmlns:a16="http://schemas.microsoft.com/office/drawing/2014/main" id="{A8F8B886-B49E-4915-8B34-393DF96E360E}"/>
              </a:ext>
            </a:extLst>
          </p:cNvPr>
          <p:cNvSpPr>
            <a:spLocks noGrp="1"/>
          </p:cNvSpPr>
          <p:nvPr>
            <p:ph idx="1"/>
          </p:nvPr>
        </p:nvSpPr>
        <p:spPr/>
        <p:txBody>
          <a:bodyPr>
            <a:noAutofit/>
          </a:bodyPr>
          <a:lstStyle/>
          <a:p>
            <a:r>
              <a:rPr lang="en-GB" sz="2000" dirty="0"/>
              <a:t>Understands social units and formations as ‘assemblages’ of diverse components</a:t>
            </a:r>
          </a:p>
          <a:p>
            <a:r>
              <a:rPr lang="en-GB" sz="2000" dirty="0"/>
              <a:t>Emphasizes emergence (</a:t>
            </a:r>
            <a:r>
              <a:rPr lang="en-GB" sz="2000" i="1" dirty="0" err="1"/>
              <a:t>surgimento</a:t>
            </a:r>
            <a:r>
              <a:rPr lang="en-GB" sz="2000" dirty="0"/>
              <a:t>), multiplicity (</a:t>
            </a:r>
            <a:r>
              <a:rPr lang="en-GB" sz="2000" i="1" dirty="0" err="1"/>
              <a:t>multiplicidade</a:t>
            </a:r>
            <a:r>
              <a:rPr lang="en-GB" sz="2000" dirty="0"/>
              <a:t>) and indeterminacy (</a:t>
            </a:r>
            <a:r>
              <a:rPr lang="en-GB" sz="2000" i="1" dirty="0" err="1"/>
              <a:t>indeterminação</a:t>
            </a:r>
            <a:r>
              <a:rPr lang="en-GB" sz="2000" dirty="0"/>
              <a:t>)</a:t>
            </a:r>
          </a:p>
          <a:p>
            <a:r>
              <a:rPr lang="en-GB" sz="2000" dirty="0"/>
              <a:t>Different strands of ‘assemblage thinking’ drawing on different theorists: Gilles Deleuze and Felix </a:t>
            </a:r>
            <a:r>
              <a:rPr lang="en-GB" sz="2000" dirty="0" err="1"/>
              <a:t>Guattari</a:t>
            </a:r>
            <a:r>
              <a:rPr lang="en-GB" sz="2000" dirty="0"/>
              <a:t>, Michel Foucault, Bruno Latour</a:t>
            </a:r>
          </a:p>
          <a:p>
            <a:r>
              <a:rPr lang="en-GB" sz="2000" dirty="0"/>
              <a:t>In this lecture I draw particularly on Manuel </a:t>
            </a:r>
            <a:r>
              <a:rPr lang="en-GB" sz="2000" dirty="0" err="1"/>
              <a:t>DeLanda’s</a:t>
            </a:r>
            <a:r>
              <a:rPr lang="en-GB" sz="2000" dirty="0"/>
              <a:t> development of Deleuze and </a:t>
            </a:r>
            <a:r>
              <a:rPr lang="en-GB" sz="2000" dirty="0" err="1"/>
              <a:t>Guattari’s</a:t>
            </a:r>
            <a:r>
              <a:rPr lang="en-GB" sz="2000" dirty="0"/>
              <a:t> theory in his books </a:t>
            </a:r>
            <a:r>
              <a:rPr lang="en-GB" sz="2000" i="1" dirty="0"/>
              <a:t>A New Philosophy of Society </a:t>
            </a:r>
            <a:r>
              <a:rPr lang="en-GB" sz="2000" dirty="0"/>
              <a:t>(2005) and </a:t>
            </a:r>
            <a:r>
              <a:rPr lang="en-GB" sz="2000" i="1" dirty="0"/>
              <a:t>Assemblage Theory </a:t>
            </a:r>
            <a:r>
              <a:rPr lang="en-GB" sz="2000" dirty="0"/>
              <a:t>(2016)</a:t>
            </a:r>
          </a:p>
        </p:txBody>
      </p:sp>
      <p:pic>
        <p:nvPicPr>
          <p:cNvPr id="4" name="Picture 3">
            <a:extLst>
              <a:ext uri="{FF2B5EF4-FFF2-40B4-BE49-F238E27FC236}">
                <a16:creationId xmlns:a16="http://schemas.microsoft.com/office/drawing/2014/main" id="{B1434D21-0066-48B9-9203-DCE8A420A8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861660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EF90-9E7D-47F3-BEC8-DB6C0488D004}"/>
              </a:ext>
            </a:extLst>
          </p:cNvPr>
          <p:cNvSpPr>
            <a:spLocks noGrp="1"/>
          </p:cNvSpPr>
          <p:nvPr>
            <p:ph type="title"/>
          </p:nvPr>
        </p:nvSpPr>
        <p:spPr/>
        <p:txBody>
          <a:bodyPr/>
          <a:lstStyle/>
          <a:p>
            <a:r>
              <a:rPr lang="en-GB" dirty="0"/>
              <a:t>Assemblage Theory</a:t>
            </a:r>
            <a:br>
              <a:rPr lang="en-GB" dirty="0"/>
            </a:br>
            <a:r>
              <a:rPr lang="en-GB" sz="2800" i="1" dirty="0"/>
              <a:t>Teoria do </a:t>
            </a:r>
            <a:r>
              <a:rPr lang="en-GB" sz="2800" i="1" dirty="0" err="1"/>
              <a:t>agenciamentos</a:t>
            </a:r>
            <a:endParaRPr lang="en-GB" sz="2800" i="1" dirty="0"/>
          </a:p>
        </p:txBody>
      </p:sp>
      <p:sp>
        <p:nvSpPr>
          <p:cNvPr id="3" name="Content Placeholder 2">
            <a:extLst>
              <a:ext uri="{FF2B5EF4-FFF2-40B4-BE49-F238E27FC236}">
                <a16:creationId xmlns:a16="http://schemas.microsoft.com/office/drawing/2014/main" id="{A8F8B886-B49E-4915-8B34-393DF96E360E}"/>
              </a:ext>
            </a:extLst>
          </p:cNvPr>
          <p:cNvSpPr>
            <a:spLocks noGrp="1"/>
          </p:cNvSpPr>
          <p:nvPr>
            <p:ph idx="1"/>
          </p:nvPr>
        </p:nvSpPr>
        <p:spPr>
          <a:xfrm>
            <a:off x="609599" y="2160590"/>
            <a:ext cx="6347714" cy="2968001"/>
          </a:xfrm>
        </p:spPr>
        <p:txBody>
          <a:bodyPr>
            <a:noAutofit/>
          </a:bodyPr>
          <a:lstStyle/>
          <a:p>
            <a:pPr marL="0" indent="0">
              <a:buNone/>
            </a:pPr>
            <a:r>
              <a:rPr lang="en-GB" sz="2000" b="1" dirty="0"/>
              <a:t>A Note about Language</a:t>
            </a:r>
          </a:p>
          <a:p>
            <a:r>
              <a:rPr lang="en-GB" sz="2000" dirty="0"/>
              <a:t>Original writing in French by Deleuze and </a:t>
            </a:r>
            <a:r>
              <a:rPr lang="en-GB" sz="2000" dirty="0" err="1"/>
              <a:t>Guattari</a:t>
            </a:r>
            <a:r>
              <a:rPr lang="en-GB" sz="2000" dirty="0"/>
              <a:t> used the term ‘</a:t>
            </a:r>
            <a:r>
              <a:rPr lang="en-GB" sz="2000" dirty="0" err="1"/>
              <a:t>agencement</a:t>
            </a:r>
            <a:r>
              <a:rPr lang="en-GB" sz="2000" dirty="0"/>
              <a:t>’</a:t>
            </a:r>
          </a:p>
          <a:p>
            <a:r>
              <a:rPr lang="en-GB" sz="2000" dirty="0"/>
              <a:t>Translated into English as ‘assemblage’</a:t>
            </a:r>
          </a:p>
          <a:p>
            <a:r>
              <a:rPr lang="en-GB" sz="2000" dirty="0"/>
              <a:t>At least two translations into Portuguese:</a:t>
            </a:r>
          </a:p>
          <a:p>
            <a:pPr lvl="1"/>
            <a:r>
              <a:rPr lang="en-GB" sz="1800" dirty="0" err="1"/>
              <a:t>agenciamento</a:t>
            </a:r>
            <a:r>
              <a:rPr lang="en-GB" sz="1800" dirty="0"/>
              <a:t> (e.g. </a:t>
            </a:r>
            <a:r>
              <a:rPr lang="en-GB" sz="1800" dirty="0" err="1"/>
              <a:t>Acselrad</a:t>
            </a:r>
            <a:r>
              <a:rPr lang="en-GB" sz="1800" dirty="0"/>
              <a:t> &amp; </a:t>
            </a:r>
            <a:r>
              <a:rPr lang="en-GB" sz="1800" dirty="0" err="1"/>
              <a:t>Bezerra</a:t>
            </a:r>
            <a:r>
              <a:rPr lang="en-GB" sz="1800" dirty="0"/>
              <a:t> 2011)</a:t>
            </a:r>
          </a:p>
          <a:p>
            <a:pPr lvl="1"/>
            <a:r>
              <a:rPr lang="en-GB" sz="1800" dirty="0" err="1"/>
              <a:t>montagem</a:t>
            </a:r>
            <a:r>
              <a:rPr lang="en-GB" sz="1800" dirty="0"/>
              <a:t> (e.g. </a:t>
            </a:r>
            <a:r>
              <a:rPr lang="en-GB" sz="1800" dirty="0" err="1"/>
              <a:t>Boff</a:t>
            </a:r>
            <a:r>
              <a:rPr lang="en-GB" sz="1800" dirty="0"/>
              <a:t> 2013)</a:t>
            </a:r>
          </a:p>
        </p:txBody>
      </p:sp>
      <p:sp>
        <p:nvSpPr>
          <p:cNvPr id="4" name="TextBox 3">
            <a:extLst>
              <a:ext uri="{FF2B5EF4-FFF2-40B4-BE49-F238E27FC236}">
                <a16:creationId xmlns:a16="http://schemas.microsoft.com/office/drawing/2014/main" id="{690D848F-4F30-48A3-8FB4-06A7446676B4}"/>
              </a:ext>
            </a:extLst>
          </p:cNvPr>
          <p:cNvSpPr txBox="1"/>
          <p:nvPr/>
        </p:nvSpPr>
        <p:spPr>
          <a:xfrm>
            <a:off x="742122" y="5380383"/>
            <a:ext cx="5380382" cy="1292662"/>
          </a:xfrm>
          <a:prstGeom prst="rect">
            <a:avLst/>
          </a:prstGeom>
          <a:noFill/>
        </p:spPr>
        <p:txBody>
          <a:bodyPr wrap="square" rtlCol="0">
            <a:spAutoFit/>
          </a:bodyPr>
          <a:lstStyle/>
          <a:p>
            <a:r>
              <a:rPr lang="en-GB" sz="1400" dirty="0" err="1"/>
              <a:t>Acselrad</a:t>
            </a:r>
            <a:r>
              <a:rPr lang="en-GB" sz="1400" dirty="0"/>
              <a:t>, H &amp; </a:t>
            </a:r>
            <a:r>
              <a:rPr lang="en-GB" sz="1400" dirty="0" err="1"/>
              <a:t>Bezerra</a:t>
            </a:r>
            <a:r>
              <a:rPr lang="en-GB" sz="1400" dirty="0"/>
              <a:t>, G (2011) A New Philosophy of Society [Book review], </a:t>
            </a:r>
            <a:r>
              <a:rPr lang="en-GB" sz="1400" i="1" dirty="0" err="1"/>
              <a:t>Estudos</a:t>
            </a:r>
            <a:r>
              <a:rPr lang="en-GB" sz="1400" i="1" dirty="0"/>
              <a:t> Urbanos e </a:t>
            </a:r>
            <a:r>
              <a:rPr lang="en-GB" sz="1400" i="1" dirty="0" err="1"/>
              <a:t>Regionais</a:t>
            </a:r>
            <a:r>
              <a:rPr lang="en-GB" sz="1400" dirty="0"/>
              <a:t>, 13: 174-177</a:t>
            </a:r>
          </a:p>
          <a:p>
            <a:endParaRPr lang="en-GB" sz="800" dirty="0"/>
          </a:p>
          <a:p>
            <a:r>
              <a:rPr lang="en-GB" sz="1400" dirty="0" err="1"/>
              <a:t>Boff</a:t>
            </a:r>
            <a:r>
              <a:rPr lang="en-GB" sz="1400" dirty="0"/>
              <a:t>, E. O. (2013) Um </a:t>
            </a:r>
            <a:r>
              <a:rPr lang="en-GB" sz="1400" dirty="0" err="1"/>
              <a:t>Realismo</a:t>
            </a:r>
            <a:r>
              <a:rPr lang="en-GB" sz="1400" dirty="0"/>
              <a:t> </a:t>
            </a:r>
            <a:r>
              <a:rPr lang="en-GB" sz="1400" dirty="0" err="1"/>
              <a:t>Desterritorializado</a:t>
            </a:r>
            <a:r>
              <a:rPr lang="en-GB" sz="1400" dirty="0"/>
              <a:t>: De </a:t>
            </a:r>
            <a:r>
              <a:rPr lang="en-GB" sz="1400" dirty="0" err="1"/>
              <a:t>Landa</a:t>
            </a:r>
            <a:r>
              <a:rPr lang="en-GB" sz="1400" dirty="0"/>
              <a:t> e a </a:t>
            </a:r>
            <a:r>
              <a:rPr lang="en-GB" sz="1400" dirty="0" err="1"/>
              <a:t>Construção</a:t>
            </a:r>
            <a:r>
              <a:rPr lang="en-GB" sz="1400" dirty="0"/>
              <a:t> de </a:t>
            </a:r>
            <a:r>
              <a:rPr lang="en-GB" sz="1400" dirty="0" err="1"/>
              <a:t>uma</a:t>
            </a:r>
            <a:r>
              <a:rPr lang="en-GB" sz="1400" dirty="0"/>
              <a:t> </a:t>
            </a:r>
            <a:r>
              <a:rPr lang="en-GB" sz="1400" dirty="0" err="1"/>
              <a:t>Filosofia</a:t>
            </a:r>
            <a:r>
              <a:rPr lang="en-GB" sz="1400" dirty="0"/>
              <a:t> Social para o </a:t>
            </a:r>
            <a:r>
              <a:rPr lang="en-GB" sz="1400" dirty="0" err="1"/>
              <a:t>Século</a:t>
            </a:r>
            <a:r>
              <a:rPr lang="en-GB" sz="1400" dirty="0"/>
              <a:t> XXI, </a:t>
            </a:r>
            <a:r>
              <a:rPr lang="en-GB" sz="1400" i="1" dirty="0"/>
              <a:t>37° </a:t>
            </a:r>
            <a:r>
              <a:rPr lang="en-GB" sz="1400" i="1" dirty="0" err="1"/>
              <a:t>Encontro</a:t>
            </a:r>
            <a:r>
              <a:rPr lang="en-GB" sz="1400" i="1" dirty="0"/>
              <a:t> da ANPOCS</a:t>
            </a:r>
          </a:p>
        </p:txBody>
      </p:sp>
      <p:pic>
        <p:nvPicPr>
          <p:cNvPr id="5" name="Picture 4">
            <a:extLst>
              <a:ext uri="{FF2B5EF4-FFF2-40B4-BE49-F238E27FC236}">
                <a16:creationId xmlns:a16="http://schemas.microsoft.com/office/drawing/2014/main" id="{5C1CC4C0-975C-4720-AD15-FF20C89EE19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096184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EF90-9E7D-47F3-BEC8-DB6C0488D004}"/>
              </a:ext>
            </a:extLst>
          </p:cNvPr>
          <p:cNvSpPr>
            <a:spLocks noGrp="1"/>
          </p:cNvSpPr>
          <p:nvPr>
            <p:ph type="title"/>
          </p:nvPr>
        </p:nvSpPr>
        <p:spPr/>
        <p:txBody>
          <a:bodyPr/>
          <a:lstStyle/>
          <a:p>
            <a:r>
              <a:rPr lang="en-GB" dirty="0"/>
              <a:t>Assemblage Theory</a:t>
            </a:r>
            <a:br>
              <a:rPr lang="en-GB" dirty="0"/>
            </a:br>
            <a:r>
              <a:rPr lang="en-GB" sz="2800" i="1" dirty="0"/>
              <a:t>Teoria do </a:t>
            </a:r>
            <a:r>
              <a:rPr lang="en-GB" sz="2800" i="1" dirty="0" err="1"/>
              <a:t>agenciamentos</a:t>
            </a:r>
            <a:endParaRPr lang="en-GB" sz="2800" i="1" dirty="0"/>
          </a:p>
        </p:txBody>
      </p:sp>
      <p:sp>
        <p:nvSpPr>
          <p:cNvPr id="3" name="Content Placeholder 2">
            <a:extLst>
              <a:ext uri="{FF2B5EF4-FFF2-40B4-BE49-F238E27FC236}">
                <a16:creationId xmlns:a16="http://schemas.microsoft.com/office/drawing/2014/main" id="{A8F8B886-B49E-4915-8B34-393DF96E360E}"/>
              </a:ext>
            </a:extLst>
          </p:cNvPr>
          <p:cNvSpPr>
            <a:spLocks noGrp="1"/>
          </p:cNvSpPr>
          <p:nvPr>
            <p:ph idx="1"/>
          </p:nvPr>
        </p:nvSpPr>
        <p:spPr>
          <a:xfrm>
            <a:off x="609599" y="2160590"/>
            <a:ext cx="6347714" cy="2968001"/>
          </a:xfrm>
        </p:spPr>
        <p:txBody>
          <a:bodyPr>
            <a:noAutofit/>
          </a:bodyPr>
          <a:lstStyle/>
          <a:p>
            <a:pPr marL="457200" indent="-457200">
              <a:buClrTx/>
              <a:buSzPct val="100000"/>
              <a:buFont typeface="+mj-lt"/>
              <a:buAutoNum type="arabicPeriod"/>
            </a:pPr>
            <a:r>
              <a:rPr lang="en-GB" sz="2000" dirty="0"/>
              <a:t>Assemblages are comprised by heterogeneous components, both human and non-human</a:t>
            </a:r>
          </a:p>
          <a:p>
            <a:pPr marL="457200" indent="-457200">
              <a:buClrTx/>
              <a:buSzPct val="100000"/>
              <a:buFont typeface="+mj-lt"/>
              <a:buAutoNum type="arabicPeriod"/>
            </a:pPr>
            <a:r>
              <a:rPr lang="en-GB" sz="2000" dirty="0"/>
              <a:t>The components of assemblages may have material roles (</a:t>
            </a:r>
            <a:r>
              <a:rPr lang="en-GB" sz="2000" i="1" dirty="0" err="1"/>
              <a:t>materialidade</a:t>
            </a:r>
            <a:r>
              <a:rPr lang="en-GB" sz="2000" dirty="0"/>
              <a:t>) and/or expressive roles (</a:t>
            </a:r>
            <a:r>
              <a:rPr lang="en-GB" sz="2000" i="1" dirty="0" err="1"/>
              <a:t>expressividade</a:t>
            </a:r>
            <a:r>
              <a:rPr lang="en-GB" sz="2000" dirty="0"/>
              <a:t>) </a:t>
            </a:r>
          </a:p>
          <a:p>
            <a:pPr marL="457200" indent="-457200">
              <a:buClrTx/>
              <a:buSzPct val="100000"/>
              <a:buFont typeface="+mj-lt"/>
              <a:buAutoNum type="arabicPeriod"/>
            </a:pPr>
            <a:r>
              <a:rPr lang="en-GB" sz="2000" dirty="0"/>
              <a:t>The components of assemblages are defined by their relations of exteriority (</a:t>
            </a:r>
            <a:r>
              <a:rPr lang="en-GB" sz="2000" i="1" dirty="0" err="1"/>
              <a:t>relações</a:t>
            </a:r>
            <a:r>
              <a:rPr lang="en-GB" sz="2000" i="1" dirty="0"/>
              <a:t> de </a:t>
            </a:r>
            <a:r>
              <a:rPr lang="en-GB" sz="2000" i="1" dirty="0" err="1"/>
              <a:t>exterioridade</a:t>
            </a:r>
            <a:r>
              <a:rPr lang="en-GB" sz="2000" dirty="0"/>
              <a:t>) – that is, their identity is not dependent on their place in the assemblage, and they may be detached, moved and plugged into another assemblage</a:t>
            </a:r>
          </a:p>
          <a:p>
            <a:pPr marL="0" indent="0">
              <a:buNone/>
            </a:pPr>
            <a:endParaRPr lang="en-GB" sz="1800" dirty="0"/>
          </a:p>
        </p:txBody>
      </p:sp>
      <p:sp>
        <p:nvSpPr>
          <p:cNvPr id="4" name="TextBox 3">
            <a:extLst>
              <a:ext uri="{FF2B5EF4-FFF2-40B4-BE49-F238E27FC236}">
                <a16:creationId xmlns:a16="http://schemas.microsoft.com/office/drawing/2014/main" id="{4D603BBD-E24F-4119-BA4A-A41B224B325E}"/>
              </a:ext>
            </a:extLst>
          </p:cNvPr>
          <p:cNvSpPr txBox="1"/>
          <p:nvPr/>
        </p:nvSpPr>
        <p:spPr>
          <a:xfrm>
            <a:off x="2239617" y="5989983"/>
            <a:ext cx="3220279" cy="523220"/>
          </a:xfrm>
          <a:prstGeom prst="rect">
            <a:avLst/>
          </a:prstGeom>
          <a:noFill/>
        </p:spPr>
        <p:txBody>
          <a:bodyPr wrap="square" rtlCol="0">
            <a:spAutoFit/>
          </a:bodyPr>
          <a:lstStyle/>
          <a:p>
            <a:r>
              <a:rPr lang="en-GB" sz="1400" dirty="0"/>
              <a:t>De </a:t>
            </a:r>
            <a:r>
              <a:rPr lang="en-GB" sz="1400" dirty="0" err="1"/>
              <a:t>Landa</a:t>
            </a:r>
            <a:r>
              <a:rPr lang="en-GB" sz="1400" dirty="0"/>
              <a:t>, M (2016) </a:t>
            </a:r>
            <a:r>
              <a:rPr lang="en-GB" sz="1400" i="1" dirty="0"/>
              <a:t>Assemblage Theory</a:t>
            </a:r>
            <a:r>
              <a:rPr lang="en-GB" sz="1400" dirty="0"/>
              <a:t>. Edinburgh University Press.</a:t>
            </a:r>
          </a:p>
        </p:txBody>
      </p:sp>
      <p:pic>
        <p:nvPicPr>
          <p:cNvPr id="5" name="Picture 4">
            <a:extLst>
              <a:ext uri="{FF2B5EF4-FFF2-40B4-BE49-F238E27FC236}">
                <a16:creationId xmlns:a16="http://schemas.microsoft.com/office/drawing/2014/main" id="{DA1B5C70-5F94-42B4-9BF6-20C8E30D3E4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3767092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EF90-9E7D-47F3-BEC8-DB6C0488D004}"/>
              </a:ext>
            </a:extLst>
          </p:cNvPr>
          <p:cNvSpPr>
            <a:spLocks noGrp="1"/>
          </p:cNvSpPr>
          <p:nvPr>
            <p:ph type="title"/>
          </p:nvPr>
        </p:nvSpPr>
        <p:spPr/>
        <p:txBody>
          <a:bodyPr/>
          <a:lstStyle/>
          <a:p>
            <a:r>
              <a:rPr lang="en-GB" dirty="0"/>
              <a:t>Assemblage Theory</a:t>
            </a:r>
            <a:br>
              <a:rPr lang="en-GB" dirty="0"/>
            </a:br>
            <a:r>
              <a:rPr lang="en-GB" sz="2800" i="1" dirty="0"/>
              <a:t>Teoria do </a:t>
            </a:r>
            <a:r>
              <a:rPr lang="en-GB" sz="2800" i="1" dirty="0" err="1"/>
              <a:t>agenciamentos</a:t>
            </a:r>
            <a:endParaRPr lang="en-GB" sz="2800" i="1" dirty="0"/>
          </a:p>
        </p:txBody>
      </p:sp>
      <p:sp>
        <p:nvSpPr>
          <p:cNvPr id="3" name="Content Placeholder 2">
            <a:extLst>
              <a:ext uri="{FF2B5EF4-FFF2-40B4-BE49-F238E27FC236}">
                <a16:creationId xmlns:a16="http://schemas.microsoft.com/office/drawing/2014/main" id="{A8F8B886-B49E-4915-8B34-393DF96E360E}"/>
              </a:ext>
            </a:extLst>
          </p:cNvPr>
          <p:cNvSpPr>
            <a:spLocks noGrp="1"/>
          </p:cNvSpPr>
          <p:nvPr>
            <p:ph idx="1"/>
          </p:nvPr>
        </p:nvSpPr>
        <p:spPr>
          <a:xfrm>
            <a:off x="609599" y="2160590"/>
            <a:ext cx="6347714" cy="2968001"/>
          </a:xfrm>
        </p:spPr>
        <p:txBody>
          <a:bodyPr>
            <a:noAutofit/>
          </a:bodyPr>
          <a:lstStyle/>
          <a:p>
            <a:pPr marL="457200" indent="-457200">
              <a:buClrTx/>
              <a:buSzPct val="100000"/>
              <a:buFont typeface="+mj-lt"/>
              <a:buAutoNum type="arabicPeriod" startAt="4"/>
            </a:pPr>
            <a:r>
              <a:rPr lang="en-GB" sz="2000" dirty="0"/>
              <a:t>Assemblages are held together by </a:t>
            </a:r>
            <a:r>
              <a:rPr lang="en-GB" sz="2000" dirty="0" err="1"/>
              <a:t>territorialization</a:t>
            </a:r>
            <a:r>
              <a:rPr lang="en-GB" sz="2000" dirty="0"/>
              <a:t> (</a:t>
            </a:r>
            <a:r>
              <a:rPr lang="en-GB" sz="2000" i="1" dirty="0" err="1"/>
              <a:t>territorialização</a:t>
            </a:r>
            <a:r>
              <a:rPr lang="en-GB" sz="2000" dirty="0"/>
              <a:t>) – both literal </a:t>
            </a:r>
            <a:r>
              <a:rPr lang="en-GB" sz="2000" dirty="0" err="1"/>
              <a:t>territorialization</a:t>
            </a:r>
            <a:r>
              <a:rPr lang="en-GB" sz="2000" dirty="0"/>
              <a:t> as a geographical footprint, and metaphorical </a:t>
            </a:r>
            <a:r>
              <a:rPr lang="en-GB" sz="2000" dirty="0" err="1"/>
              <a:t>territorialization</a:t>
            </a:r>
            <a:r>
              <a:rPr lang="en-GB" sz="2000" dirty="0"/>
              <a:t> as an organizational structure</a:t>
            </a:r>
          </a:p>
          <a:p>
            <a:pPr marL="457200" indent="-457200">
              <a:buClrTx/>
              <a:buSzPct val="100000"/>
              <a:buFont typeface="+mj-lt"/>
              <a:buAutoNum type="arabicPeriod" startAt="4"/>
            </a:pPr>
            <a:r>
              <a:rPr lang="en-GB" sz="2000" dirty="0"/>
              <a:t>The </a:t>
            </a:r>
            <a:r>
              <a:rPr lang="en-GB" sz="2000" dirty="0" err="1"/>
              <a:t>territorialization</a:t>
            </a:r>
            <a:r>
              <a:rPr lang="en-GB" sz="2000" dirty="0"/>
              <a:t> of an assemblage tends towards homogeneity</a:t>
            </a:r>
          </a:p>
          <a:p>
            <a:pPr marL="457200" indent="-457200">
              <a:buClrTx/>
              <a:buSzPct val="100000"/>
              <a:buFont typeface="+mj-lt"/>
              <a:buAutoNum type="arabicPeriod" startAt="4"/>
            </a:pPr>
            <a:r>
              <a:rPr lang="en-GB" sz="2000" dirty="0" err="1"/>
              <a:t>Deterritorialization</a:t>
            </a:r>
            <a:r>
              <a:rPr lang="en-GB" sz="2000" dirty="0"/>
              <a:t> (</a:t>
            </a:r>
            <a:r>
              <a:rPr lang="en-GB" sz="2000" i="1" dirty="0" err="1"/>
              <a:t>desterritorialzação</a:t>
            </a:r>
            <a:r>
              <a:rPr lang="en-GB" sz="2000" dirty="0"/>
              <a:t>) and reterritorialization (</a:t>
            </a:r>
            <a:r>
              <a:rPr lang="en-GB" sz="2000" i="1" dirty="0" err="1"/>
              <a:t>reterritorialização</a:t>
            </a:r>
            <a:r>
              <a:rPr lang="en-GB" sz="2000" dirty="0"/>
              <a:t>) occur as an assemblage changes shapes, loses or gains components, or becomes less homogeneous</a:t>
            </a:r>
          </a:p>
          <a:p>
            <a:pPr marL="0" indent="0">
              <a:buNone/>
            </a:pPr>
            <a:endParaRPr lang="en-GB" sz="1800" dirty="0"/>
          </a:p>
        </p:txBody>
      </p:sp>
      <p:sp>
        <p:nvSpPr>
          <p:cNvPr id="4" name="TextBox 3">
            <a:extLst>
              <a:ext uri="{FF2B5EF4-FFF2-40B4-BE49-F238E27FC236}">
                <a16:creationId xmlns:a16="http://schemas.microsoft.com/office/drawing/2014/main" id="{4D603BBD-E24F-4119-BA4A-A41B224B325E}"/>
              </a:ext>
            </a:extLst>
          </p:cNvPr>
          <p:cNvSpPr txBox="1"/>
          <p:nvPr/>
        </p:nvSpPr>
        <p:spPr>
          <a:xfrm>
            <a:off x="2239617" y="5989983"/>
            <a:ext cx="3220279" cy="523220"/>
          </a:xfrm>
          <a:prstGeom prst="rect">
            <a:avLst/>
          </a:prstGeom>
          <a:noFill/>
        </p:spPr>
        <p:txBody>
          <a:bodyPr wrap="square" rtlCol="0">
            <a:spAutoFit/>
          </a:bodyPr>
          <a:lstStyle/>
          <a:p>
            <a:r>
              <a:rPr lang="en-GB" sz="1400" dirty="0"/>
              <a:t>De </a:t>
            </a:r>
            <a:r>
              <a:rPr lang="en-GB" sz="1400" dirty="0" err="1"/>
              <a:t>Landa</a:t>
            </a:r>
            <a:r>
              <a:rPr lang="en-GB" sz="1400" dirty="0"/>
              <a:t>, M (2016) </a:t>
            </a:r>
            <a:r>
              <a:rPr lang="en-GB" sz="1400" i="1" dirty="0"/>
              <a:t>Assemblage Theory</a:t>
            </a:r>
            <a:r>
              <a:rPr lang="en-GB" sz="1400" dirty="0"/>
              <a:t>. Edinburgh University Press.</a:t>
            </a:r>
          </a:p>
        </p:txBody>
      </p:sp>
      <p:pic>
        <p:nvPicPr>
          <p:cNvPr id="5" name="Picture 4">
            <a:extLst>
              <a:ext uri="{FF2B5EF4-FFF2-40B4-BE49-F238E27FC236}">
                <a16:creationId xmlns:a16="http://schemas.microsoft.com/office/drawing/2014/main" id="{12B0525D-AC32-42A9-959D-5F16236B5A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4240645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EF90-9E7D-47F3-BEC8-DB6C0488D004}"/>
              </a:ext>
            </a:extLst>
          </p:cNvPr>
          <p:cNvSpPr>
            <a:spLocks noGrp="1"/>
          </p:cNvSpPr>
          <p:nvPr>
            <p:ph type="title"/>
          </p:nvPr>
        </p:nvSpPr>
        <p:spPr/>
        <p:txBody>
          <a:bodyPr/>
          <a:lstStyle/>
          <a:p>
            <a:r>
              <a:rPr lang="en-GB" dirty="0"/>
              <a:t>Assemblage Theory</a:t>
            </a:r>
            <a:br>
              <a:rPr lang="en-GB" dirty="0"/>
            </a:br>
            <a:r>
              <a:rPr lang="en-GB" sz="2800" i="1" dirty="0"/>
              <a:t>Teoria do </a:t>
            </a:r>
            <a:r>
              <a:rPr lang="en-GB" sz="2800" i="1" dirty="0" err="1"/>
              <a:t>agenciamentos</a:t>
            </a:r>
            <a:endParaRPr lang="en-GB" sz="2800" i="1" dirty="0"/>
          </a:p>
        </p:txBody>
      </p:sp>
      <p:sp>
        <p:nvSpPr>
          <p:cNvPr id="3" name="Content Placeholder 2">
            <a:extLst>
              <a:ext uri="{FF2B5EF4-FFF2-40B4-BE49-F238E27FC236}">
                <a16:creationId xmlns:a16="http://schemas.microsoft.com/office/drawing/2014/main" id="{A8F8B886-B49E-4915-8B34-393DF96E360E}"/>
              </a:ext>
            </a:extLst>
          </p:cNvPr>
          <p:cNvSpPr>
            <a:spLocks noGrp="1"/>
          </p:cNvSpPr>
          <p:nvPr>
            <p:ph idx="1"/>
          </p:nvPr>
        </p:nvSpPr>
        <p:spPr>
          <a:xfrm>
            <a:off x="609599" y="2160590"/>
            <a:ext cx="6347714" cy="2968001"/>
          </a:xfrm>
        </p:spPr>
        <p:txBody>
          <a:bodyPr>
            <a:noAutofit/>
          </a:bodyPr>
          <a:lstStyle/>
          <a:p>
            <a:pPr marL="457200" indent="-457200">
              <a:buClrTx/>
              <a:buSzPct val="100000"/>
              <a:buFont typeface="+mj-lt"/>
              <a:buAutoNum type="arabicPeriod" startAt="7"/>
            </a:pPr>
            <a:r>
              <a:rPr lang="en-GB" sz="2000" dirty="0"/>
              <a:t>Assemblages are given meaning by coding (</a:t>
            </a:r>
            <a:r>
              <a:rPr lang="en-GB" sz="2000" i="1" dirty="0" err="1"/>
              <a:t>codificação</a:t>
            </a:r>
            <a:r>
              <a:rPr lang="en-GB" sz="2000" dirty="0"/>
              <a:t>) – names, maps, statistics, accounting – decoding, and recoding.</a:t>
            </a:r>
          </a:p>
          <a:p>
            <a:pPr marL="457200" indent="-457200">
              <a:buClrTx/>
              <a:buSzPct val="100000"/>
              <a:buFont typeface="+mj-lt"/>
              <a:buAutoNum type="arabicPeriod" startAt="7"/>
            </a:pPr>
            <a:r>
              <a:rPr lang="en-GB" sz="2000" dirty="0"/>
              <a:t>Assemblages are dynamic and constantly changing, with each change there are multiple forms that they could take.</a:t>
            </a:r>
          </a:p>
          <a:p>
            <a:pPr marL="457200" indent="-457200">
              <a:buClrTx/>
              <a:buSzPct val="100000"/>
              <a:buFont typeface="+mj-lt"/>
              <a:buAutoNum type="arabicPeriod" startAt="7"/>
            </a:pPr>
            <a:r>
              <a:rPr lang="en-GB" sz="2000" dirty="0"/>
              <a:t>Assemblages may be components in other larger assemblages within ‘nested hierarchies’ (</a:t>
            </a:r>
            <a:r>
              <a:rPr lang="en-GB" sz="2000" i="1" dirty="0" err="1"/>
              <a:t>hierarquias</a:t>
            </a:r>
            <a:r>
              <a:rPr lang="en-GB" sz="2000" i="1" dirty="0"/>
              <a:t> </a:t>
            </a:r>
            <a:r>
              <a:rPr lang="en-GB" sz="2000" i="1" dirty="0" err="1"/>
              <a:t>aninhadas</a:t>
            </a:r>
            <a:r>
              <a:rPr lang="en-GB" sz="2000" dirty="0"/>
              <a:t>)</a:t>
            </a:r>
            <a:endParaRPr lang="en-GB" sz="1800" dirty="0"/>
          </a:p>
        </p:txBody>
      </p:sp>
      <p:sp>
        <p:nvSpPr>
          <p:cNvPr id="4" name="TextBox 3">
            <a:extLst>
              <a:ext uri="{FF2B5EF4-FFF2-40B4-BE49-F238E27FC236}">
                <a16:creationId xmlns:a16="http://schemas.microsoft.com/office/drawing/2014/main" id="{4D603BBD-E24F-4119-BA4A-A41B224B325E}"/>
              </a:ext>
            </a:extLst>
          </p:cNvPr>
          <p:cNvSpPr txBox="1"/>
          <p:nvPr/>
        </p:nvSpPr>
        <p:spPr>
          <a:xfrm>
            <a:off x="2239617" y="5989983"/>
            <a:ext cx="3220279" cy="523220"/>
          </a:xfrm>
          <a:prstGeom prst="rect">
            <a:avLst/>
          </a:prstGeom>
          <a:noFill/>
        </p:spPr>
        <p:txBody>
          <a:bodyPr wrap="square" rtlCol="0">
            <a:spAutoFit/>
          </a:bodyPr>
          <a:lstStyle/>
          <a:p>
            <a:r>
              <a:rPr lang="en-GB" sz="1400" dirty="0"/>
              <a:t>De </a:t>
            </a:r>
            <a:r>
              <a:rPr lang="en-GB" sz="1400" dirty="0" err="1"/>
              <a:t>Landa</a:t>
            </a:r>
            <a:r>
              <a:rPr lang="en-GB" sz="1400" dirty="0"/>
              <a:t>, M (2016) </a:t>
            </a:r>
            <a:r>
              <a:rPr lang="en-GB" sz="1400" i="1" dirty="0"/>
              <a:t>Assemblage Theory</a:t>
            </a:r>
            <a:r>
              <a:rPr lang="en-GB" sz="1400" dirty="0"/>
              <a:t>. Edinburgh University Press.</a:t>
            </a:r>
          </a:p>
        </p:txBody>
      </p:sp>
      <p:pic>
        <p:nvPicPr>
          <p:cNvPr id="5" name="Picture 4">
            <a:extLst>
              <a:ext uri="{FF2B5EF4-FFF2-40B4-BE49-F238E27FC236}">
                <a16:creationId xmlns:a16="http://schemas.microsoft.com/office/drawing/2014/main" id="{485370E8-FE4A-4D8A-BE10-533F52C5570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8096925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CEF90-9E7D-47F3-BEC8-DB6C0488D004}"/>
              </a:ext>
            </a:extLst>
          </p:cNvPr>
          <p:cNvSpPr>
            <a:spLocks noGrp="1"/>
          </p:cNvSpPr>
          <p:nvPr>
            <p:ph type="title"/>
          </p:nvPr>
        </p:nvSpPr>
        <p:spPr/>
        <p:txBody>
          <a:bodyPr/>
          <a:lstStyle/>
          <a:p>
            <a:r>
              <a:rPr lang="en-GB" dirty="0"/>
              <a:t>Assemblage Theory</a:t>
            </a:r>
            <a:br>
              <a:rPr lang="en-GB" dirty="0"/>
            </a:br>
            <a:r>
              <a:rPr lang="en-GB" sz="2800" i="1" dirty="0"/>
              <a:t>Teoria do </a:t>
            </a:r>
            <a:r>
              <a:rPr lang="en-GB" sz="2800" i="1" dirty="0" err="1"/>
              <a:t>agenciamentos</a:t>
            </a:r>
            <a:endParaRPr lang="en-GB" sz="2800" i="1" dirty="0"/>
          </a:p>
        </p:txBody>
      </p:sp>
      <p:sp>
        <p:nvSpPr>
          <p:cNvPr id="3" name="Content Placeholder 2">
            <a:extLst>
              <a:ext uri="{FF2B5EF4-FFF2-40B4-BE49-F238E27FC236}">
                <a16:creationId xmlns:a16="http://schemas.microsoft.com/office/drawing/2014/main" id="{A8F8B886-B49E-4915-8B34-393DF96E360E}"/>
              </a:ext>
            </a:extLst>
          </p:cNvPr>
          <p:cNvSpPr>
            <a:spLocks noGrp="1"/>
          </p:cNvSpPr>
          <p:nvPr>
            <p:ph idx="1"/>
          </p:nvPr>
        </p:nvSpPr>
        <p:spPr>
          <a:xfrm>
            <a:off x="609599" y="2160590"/>
            <a:ext cx="6347714" cy="2968001"/>
          </a:xfrm>
        </p:spPr>
        <p:txBody>
          <a:bodyPr>
            <a:noAutofit/>
          </a:bodyPr>
          <a:lstStyle/>
          <a:p>
            <a:pPr marL="457200" indent="-457200">
              <a:buClrTx/>
              <a:buSzPct val="100000"/>
              <a:buFont typeface="+mj-lt"/>
              <a:buAutoNum type="arabicPeriod" startAt="10"/>
            </a:pPr>
            <a:r>
              <a:rPr lang="en-GB" sz="2000" dirty="0"/>
              <a:t>Assemblages interact with other assemblages – they exchange components, share components and expand through coalescence and amalgamation.</a:t>
            </a:r>
          </a:p>
        </p:txBody>
      </p:sp>
      <p:sp>
        <p:nvSpPr>
          <p:cNvPr id="4" name="TextBox 3">
            <a:extLst>
              <a:ext uri="{FF2B5EF4-FFF2-40B4-BE49-F238E27FC236}">
                <a16:creationId xmlns:a16="http://schemas.microsoft.com/office/drawing/2014/main" id="{4D603BBD-E24F-4119-BA4A-A41B224B325E}"/>
              </a:ext>
            </a:extLst>
          </p:cNvPr>
          <p:cNvSpPr txBox="1"/>
          <p:nvPr/>
        </p:nvSpPr>
        <p:spPr>
          <a:xfrm>
            <a:off x="2637182" y="3869635"/>
            <a:ext cx="3220279" cy="523220"/>
          </a:xfrm>
          <a:prstGeom prst="rect">
            <a:avLst/>
          </a:prstGeom>
          <a:noFill/>
        </p:spPr>
        <p:txBody>
          <a:bodyPr wrap="square" rtlCol="0">
            <a:spAutoFit/>
          </a:bodyPr>
          <a:lstStyle/>
          <a:p>
            <a:r>
              <a:rPr lang="en-GB" sz="1400" dirty="0"/>
              <a:t>De </a:t>
            </a:r>
            <a:r>
              <a:rPr lang="en-GB" sz="1400" dirty="0" err="1"/>
              <a:t>Landa</a:t>
            </a:r>
            <a:r>
              <a:rPr lang="en-GB" sz="1400" dirty="0"/>
              <a:t>, M (2016) </a:t>
            </a:r>
            <a:r>
              <a:rPr lang="en-GB" sz="1400" i="1" dirty="0"/>
              <a:t>Assemblage Theory</a:t>
            </a:r>
            <a:r>
              <a:rPr lang="en-GB" sz="1400" dirty="0"/>
              <a:t>. Edinburgh University Press.</a:t>
            </a:r>
          </a:p>
        </p:txBody>
      </p:sp>
      <p:pic>
        <p:nvPicPr>
          <p:cNvPr id="5" name="Picture 4">
            <a:extLst>
              <a:ext uri="{FF2B5EF4-FFF2-40B4-BE49-F238E27FC236}">
                <a16:creationId xmlns:a16="http://schemas.microsoft.com/office/drawing/2014/main" id="{4E3D4352-DF70-454B-9A30-5FEEAB503B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35790719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6E3A-84BB-422A-AE11-37C06F3AC309}"/>
              </a:ext>
            </a:extLst>
          </p:cNvPr>
          <p:cNvSpPr>
            <a:spLocks noGrp="1"/>
          </p:cNvSpPr>
          <p:nvPr>
            <p:ph type="title"/>
          </p:nvPr>
        </p:nvSpPr>
        <p:spPr/>
        <p:txBody>
          <a:bodyPr/>
          <a:lstStyle/>
          <a:p>
            <a:r>
              <a:rPr lang="en-GB" dirty="0"/>
              <a:t>Agribusiness Assemblages</a:t>
            </a:r>
          </a:p>
        </p:txBody>
      </p:sp>
      <p:sp>
        <p:nvSpPr>
          <p:cNvPr id="3" name="Content Placeholder 2">
            <a:extLst>
              <a:ext uri="{FF2B5EF4-FFF2-40B4-BE49-F238E27FC236}">
                <a16:creationId xmlns:a16="http://schemas.microsoft.com/office/drawing/2014/main" id="{E39AB636-C881-4F04-8146-CB598CF32553}"/>
              </a:ext>
            </a:extLst>
          </p:cNvPr>
          <p:cNvSpPr>
            <a:spLocks noGrp="1"/>
          </p:cNvSpPr>
          <p:nvPr>
            <p:ph idx="1"/>
          </p:nvPr>
        </p:nvSpPr>
        <p:spPr>
          <a:xfrm>
            <a:off x="609598" y="1736521"/>
            <a:ext cx="6347714" cy="3880773"/>
          </a:xfrm>
        </p:spPr>
        <p:txBody>
          <a:bodyPr>
            <a:noAutofit/>
          </a:bodyPr>
          <a:lstStyle/>
          <a:p>
            <a:r>
              <a:rPr lang="en-GB" sz="2000" dirty="0"/>
              <a:t>Agribusinesses are comprised by heterogenous components, human (managers, farmers, workers, customers) and non-human (seed, crops, livestock, land, soil, agrichemicals, fertilizer, equipment, transport, warehouses, offices, computers)</a:t>
            </a:r>
          </a:p>
          <a:p>
            <a:r>
              <a:rPr lang="en-GB" sz="2000" dirty="0"/>
              <a:t>Agribusiness assemblages include material components (e.g. seed, crops, land, transport) and expressive components (e.g. product brands, marketing campaigns)</a:t>
            </a:r>
          </a:p>
          <a:p>
            <a:r>
              <a:rPr lang="en-GB" sz="2000" dirty="0"/>
              <a:t>The components of an agribusiness assemblage are defined by relations of exteriority – they can be detached without losing identity (e.g. livestock, food products, farms, land, subsidiary companies)</a:t>
            </a:r>
          </a:p>
        </p:txBody>
      </p:sp>
      <p:pic>
        <p:nvPicPr>
          <p:cNvPr id="4" name="Picture 3">
            <a:extLst>
              <a:ext uri="{FF2B5EF4-FFF2-40B4-BE49-F238E27FC236}">
                <a16:creationId xmlns:a16="http://schemas.microsoft.com/office/drawing/2014/main" id="{3EDEF452-AE06-43D2-B487-3E0DDF67537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2454886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12038-698A-4AF8-A8D6-2DED6D8B0614}"/>
              </a:ext>
            </a:extLst>
          </p:cNvPr>
          <p:cNvSpPr>
            <a:spLocks noGrp="1"/>
          </p:cNvSpPr>
          <p:nvPr>
            <p:ph type="title"/>
          </p:nvPr>
        </p:nvSpPr>
        <p:spPr/>
        <p:txBody>
          <a:bodyPr/>
          <a:lstStyle/>
          <a:p>
            <a:r>
              <a:rPr lang="en-GB" dirty="0"/>
              <a:t>The Global Countryside</a:t>
            </a:r>
          </a:p>
        </p:txBody>
      </p:sp>
      <p:sp>
        <p:nvSpPr>
          <p:cNvPr id="3" name="Content Placeholder 2">
            <a:extLst>
              <a:ext uri="{FF2B5EF4-FFF2-40B4-BE49-F238E27FC236}">
                <a16:creationId xmlns:a16="http://schemas.microsoft.com/office/drawing/2014/main" id="{BF4C27B5-B8D9-444F-9E5E-37AD5CF1717B}"/>
              </a:ext>
            </a:extLst>
          </p:cNvPr>
          <p:cNvSpPr>
            <a:spLocks noGrp="1"/>
          </p:cNvSpPr>
          <p:nvPr>
            <p:ph idx="1"/>
          </p:nvPr>
        </p:nvSpPr>
        <p:spPr>
          <a:xfrm>
            <a:off x="609599" y="1603514"/>
            <a:ext cx="6347714" cy="4437850"/>
          </a:xfrm>
        </p:spPr>
        <p:txBody>
          <a:bodyPr>
            <a:normAutofit/>
          </a:bodyPr>
          <a:lstStyle/>
          <a:p>
            <a:pPr algn="just">
              <a:lnSpc>
                <a:spcPct val="80000"/>
              </a:lnSpc>
              <a:buFont typeface="Arial" charset="0"/>
              <a:buNone/>
            </a:pPr>
            <a:r>
              <a:rPr lang="en-GB" sz="2800" dirty="0"/>
              <a:t>   “a rural realm constituted by multiple, shifting, tangled and dynamic networks, connecting rural to rural and rural to urban, but with greater intensities of globalization processes and of global interconnections in some rural localities than in others, and thus with a differentiated distribution of power, opportunity and wealth across rural space.”</a:t>
            </a:r>
          </a:p>
          <a:p>
            <a:pPr algn="r">
              <a:lnSpc>
                <a:spcPct val="80000"/>
              </a:lnSpc>
              <a:buFont typeface="Arial" charset="0"/>
              <a:buNone/>
            </a:pPr>
            <a:r>
              <a:rPr lang="en-GB" sz="2800" dirty="0"/>
              <a:t>Woods (2007), p 491</a:t>
            </a:r>
          </a:p>
          <a:p>
            <a:endParaRPr lang="en-GB" dirty="0"/>
          </a:p>
        </p:txBody>
      </p:sp>
      <p:sp>
        <p:nvSpPr>
          <p:cNvPr id="4" name="TextBox 3">
            <a:extLst>
              <a:ext uri="{FF2B5EF4-FFF2-40B4-BE49-F238E27FC236}">
                <a16:creationId xmlns:a16="http://schemas.microsoft.com/office/drawing/2014/main" id="{CEEFA9F5-E95F-40F5-AF79-2F28051934BA}"/>
              </a:ext>
            </a:extLst>
          </p:cNvPr>
          <p:cNvSpPr txBox="1"/>
          <p:nvPr/>
        </p:nvSpPr>
        <p:spPr>
          <a:xfrm>
            <a:off x="808383" y="6041364"/>
            <a:ext cx="4956313" cy="584775"/>
          </a:xfrm>
          <a:prstGeom prst="rect">
            <a:avLst/>
          </a:prstGeom>
          <a:noFill/>
        </p:spPr>
        <p:txBody>
          <a:bodyPr wrap="square" rtlCol="0">
            <a:spAutoFit/>
          </a:bodyPr>
          <a:lstStyle/>
          <a:p>
            <a:r>
              <a:rPr lang="en-GB" sz="1600" dirty="0"/>
              <a:t>Woods, M (2007) Engaging the Global Countryside, </a:t>
            </a:r>
            <a:r>
              <a:rPr lang="en-GB" sz="1600" i="1" dirty="0"/>
              <a:t>Progress in Human Geography</a:t>
            </a:r>
            <a:r>
              <a:rPr lang="en-GB" sz="1600" dirty="0"/>
              <a:t>, 31: 485-507</a:t>
            </a:r>
          </a:p>
        </p:txBody>
      </p:sp>
      <p:pic>
        <p:nvPicPr>
          <p:cNvPr id="5" name="Picture 4">
            <a:extLst>
              <a:ext uri="{FF2B5EF4-FFF2-40B4-BE49-F238E27FC236}">
                <a16:creationId xmlns:a16="http://schemas.microsoft.com/office/drawing/2014/main" id="{33EBA0FD-A35C-43C8-801C-346C56A67A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045637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6E3A-84BB-422A-AE11-37C06F3AC309}"/>
              </a:ext>
            </a:extLst>
          </p:cNvPr>
          <p:cNvSpPr>
            <a:spLocks noGrp="1"/>
          </p:cNvSpPr>
          <p:nvPr>
            <p:ph type="title"/>
          </p:nvPr>
        </p:nvSpPr>
        <p:spPr/>
        <p:txBody>
          <a:bodyPr/>
          <a:lstStyle/>
          <a:p>
            <a:r>
              <a:rPr lang="en-GB" dirty="0"/>
              <a:t>Agribusiness Assemblages</a:t>
            </a:r>
          </a:p>
        </p:txBody>
      </p:sp>
      <p:sp>
        <p:nvSpPr>
          <p:cNvPr id="3" name="Content Placeholder 2">
            <a:extLst>
              <a:ext uri="{FF2B5EF4-FFF2-40B4-BE49-F238E27FC236}">
                <a16:creationId xmlns:a16="http://schemas.microsoft.com/office/drawing/2014/main" id="{E39AB636-C881-4F04-8146-CB598CF32553}"/>
              </a:ext>
            </a:extLst>
          </p:cNvPr>
          <p:cNvSpPr>
            <a:spLocks noGrp="1"/>
          </p:cNvSpPr>
          <p:nvPr>
            <p:ph idx="1"/>
          </p:nvPr>
        </p:nvSpPr>
        <p:spPr>
          <a:xfrm>
            <a:off x="609598" y="1736521"/>
            <a:ext cx="6347714" cy="3880773"/>
          </a:xfrm>
        </p:spPr>
        <p:txBody>
          <a:bodyPr>
            <a:noAutofit/>
          </a:bodyPr>
          <a:lstStyle/>
          <a:p>
            <a:r>
              <a:rPr lang="en-GB" sz="2000" dirty="0"/>
              <a:t>Agribusinesses are held together by a </a:t>
            </a:r>
            <a:r>
              <a:rPr lang="en-GB" sz="2000" dirty="0" err="1"/>
              <a:t>territorialization</a:t>
            </a:r>
            <a:r>
              <a:rPr lang="en-GB" sz="2000" dirty="0"/>
              <a:t> that includes an organizational structure and a geographical footprint</a:t>
            </a:r>
          </a:p>
          <a:p>
            <a:r>
              <a:rPr lang="en-GB" sz="2000" dirty="0"/>
              <a:t>The </a:t>
            </a:r>
            <a:r>
              <a:rPr lang="en-GB" sz="2000" dirty="0" err="1"/>
              <a:t>territorialization</a:t>
            </a:r>
            <a:r>
              <a:rPr lang="en-GB" sz="2000" dirty="0"/>
              <a:t> of an agribusiness assemblage promotes homogeneity through the standardization of practices, supplies and products</a:t>
            </a:r>
          </a:p>
          <a:p>
            <a:r>
              <a:rPr lang="en-GB" sz="2000" dirty="0" err="1"/>
              <a:t>Deterritorialization</a:t>
            </a:r>
            <a:r>
              <a:rPr lang="en-GB" sz="2000" dirty="0"/>
              <a:t> and reterritorialization occurs through the purchase or sale of land, expansion into new markets (or withdrawal from markets) and the unanticipated affects of disease or weather</a:t>
            </a:r>
          </a:p>
        </p:txBody>
      </p:sp>
      <p:pic>
        <p:nvPicPr>
          <p:cNvPr id="4" name="Picture 3">
            <a:extLst>
              <a:ext uri="{FF2B5EF4-FFF2-40B4-BE49-F238E27FC236}">
                <a16:creationId xmlns:a16="http://schemas.microsoft.com/office/drawing/2014/main" id="{0D4D000B-B6F2-4F95-B016-751C26C8326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313518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6E3A-84BB-422A-AE11-37C06F3AC309}"/>
              </a:ext>
            </a:extLst>
          </p:cNvPr>
          <p:cNvSpPr>
            <a:spLocks noGrp="1"/>
          </p:cNvSpPr>
          <p:nvPr>
            <p:ph type="title"/>
          </p:nvPr>
        </p:nvSpPr>
        <p:spPr/>
        <p:txBody>
          <a:bodyPr/>
          <a:lstStyle/>
          <a:p>
            <a:r>
              <a:rPr lang="en-GB" dirty="0"/>
              <a:t>Agribusiness Assemblages</a:t>
            </a:r>
          </a:p>
        </p:txBody>
      </p:sp>
      <p:sp>
        <p:nvSpPr>
          <p:cNvPr id="3" name="Content Placeholder 2">
            <a:extLst>
              <a:ext uri="{FF2B5EF4-FFF2-40B4-BE49-F238E27FC236}">
                <a16:creationId xmlns:a16="http://schemas.microsoft.com/office/drawing/2014/main" id="{E39AB636-C881-4F04-8146-CB598CF32553}"/>
              </a:ext>
            </a:extLst>
          </p:cNvPr>
          <p:cNvSpPr>
            <a:spLocks noGrp="1"/>
          </p:cNvSpPr>
          <p:nvPr>
            <p:ph idx="1"/>
          </p:nvPr>
        </p:nvSpPr>
        <p:spPr>
          <a:xfrm>
            <a:off x="609598" y="1431721"/>
            <a:ext cx="6347714" cy="3880773"/>
          </a:xfrm>
        </p:spPr>
        <p:txBody>
          <a:bodyPr>
            <a:noAutofit/>
          </a:bodyPr>
          <a:lstStyle/>
          <a:p>
            <a:r>
              <a:rPr lang="en-GB" sz="2000" dirty="0"/>
              <a:t>Agribusinesses are coded in multiple ways, including financial accounting, the pricing of products, internal statistics, mapping etc</a:t>
            </a:r>
          </a:p>
          <a:p>
            <a:r>
              <a:rPr lang="en-GB" sz="2000" dirty="0"/>
              <a:t>Agribusiness assemblages are constantly changing and strategic planning involves anticipating multiple trajectories</a:t>
            </a:r>
          </a:p>
          <a:p>
            <a:r>
              <a:rPr lang="en-GB" sz="2000" dirty="0"/>
              <a:t>Components of agribusiness assemblages are assemblages in their own right (e.g. farms), and agribusiness companies may be components in larger assemblages (e.g. the Brazilian soy industry)</a:t>
            </a:r>
          </a:p>
          <a:p>
            <a:r>
              <a:rPr lang="en-GB" sz="2000" dirty="0"/>
              <a:t>Agribusiness assemblages are constantly interacting with other assemblages – exchanging commodities in trading relationships; expanding by acquiring land and subsidiaries; sharing components with place-assemblages</a:t>
            </a:r>
          </a:p>
        </p:txBody>
      </p:sp>
      <p:pic>
        <p:nvPicPr>
          <p:cNvPr id="4" name="Picture 3">
            <a:extLst>
              <a:ext uri="{FF2B5EF4-FFF2-40B4-BE49-F238E27FC236}">
                <a16:creationId xmlns:a16="http://schemas.microsoft.com/office/drawing/2014/main" id="{B58D0F7D-064B-4AEB-8D4C-78E7DD1103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4022637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49746-C036-40A8-91D3-582D15395255}"/>
              </a:ext>
            </a:extLst>
          </p:cNvPr>
          <p:cNvSpPr>
            <a:spLocks noGrp="1"/>
          </p:cNvSpPr>
          <p:nvPr>
            <p:ph type="title"/>
          </p:nvPr>
        </p:nvSpPr>
        <p:spPr/>
        <p:txBody>
          <a:bodyPr/>
          <a:lstStyle/>
          <a:p>
            <a:r>
              <a:rPr lang="en-GB" dirty="0"/>
              <a:t>Place-Assemblages</a:t>
            </a:r>
          </a:p>
        </p:txBody>
      </p:sp>
      <p:sp>
        <p:nvSpPr>
          <p:cNvPr id="3" name="Content Placeholder 2">
            <a:extLst>
              <a:ext uri="{FF2B5EF4-FFF2-40B4-BE49-F238E27FC236}">
                <a16:creationId xmlns:a16="http://schemas.microsoft.com/office/drawing/2014/main" id="{C9B6195D-F060-4B45-A1AF-206B56326740}"/>
              </a:ext>
            </a:extLst>
          </p:cNvPr>
          <p:cNvSpPr>
            <a:spLocks noGrp="1"/>
          </p:cNvSpPr>
          <p:nvPr>
            <p:ph idx="1"/>
          </p:nvPr>
        </p:nvSpPr>
        <p:spPr>
          <a:xfrm>
            <a:off x="609599" y="1683512"/>
            <a:ext cx="6347714" cy="3880773"/>
          </a:xfrm>
        </p:spPr>
        <p:txBody>
          <a:bodyPr>
            <a:noAutofit/>
          </a:bodyPr>
          <a:lstStyle/>
          <a:p>
            <a:r>
              <a:rPr lang="en-GB" sz="2000" dirty="0"/>
              <a:t>Places are also assemblages of heterogenous human and non-human components</a:t>
            </a:r>
          </a:p>
          <a:p>
            <a:r>
              <a:rPr lang="en-GB" sz="2000" dirty="0"/>
              <a:t>Places include material components (buildings, roads, infrastructure, labour) and expressive components (landscape, dialect, customs, social interactions)</a:t>
            </a:r>
          </a:p>
          <a:p>
            <a:r>
              <a:rPr lang="en-GB" sz="2000" dirty="0"/>
              <a:t>Places are territorialized with a geographical territory and a social structure</a:t>
            </a:r>
          </a:p>
          <a:p>
            <a:r>
              <a:rPr lang="en-GB" sz="2000" dirty="0"/>
              <a:t>Places are coded with local laws, maps, statistics, land use regulations etc</a:t>
            </a:r>
          </a:p>
          <a:p>
            <a:r>
              <a:rPr lang="en-GB" sz="2000" dirty="0"/>
              <a:t>Places are dynamic and constantly changing, with many possible trajectories</a:t>
            </a:r>
          </a:p>
        </p:txBody>
      </p:sp>
      <p:pic>
        <p:nvPicPr>
          <p:cNvPr id="4" name="Picture 3">
            <a:extLst>
              <a:ext uri="{FF2B5EF4-FFF2-40B4-BE49-F238E27FC236}">
                <a16:creationId xmlns:a16="http://schemas.microsoft.com/office/drawing/2014/main" id="{1923F8D2-A76F-46ED-B2C4-262C7DA6EF0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5460628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4E50-138B-4DF0-B328-72CFF0B628B0}"/>
              </a:ext>
            </a:extLst>
          </p:cNvPr>
          <p:cNvSpPr>
            <a:spLocks noGrp="1"/>
          </p:cNvSpPr>
          <p:nvPr>
            <p:ph type="title"/>
          </p:nvPr>
        </p:nvSpPr>
        <p:spPr/>
        <p:txBody>
          <a:bodyPr/>
          <a:lstStyle/>
          <a:p>
            <a:r>
              <a:rPr lang="en-GB" dirty="0"/>
              <a:t>Interactions</a:t>
            </a:r>
          </a:p>
        </p:txBody>
      </p:sp>
      <p:sp>
        <p:nvSpPr>
          <p:cNvPr id="3" name="Content Placeholder 2">
            <a:extLst>
              <a:ext uri="{FF2B5EF4-FFF2-40B4-BE49-F238E27FC236}">
                <a16:creationId xmlns:a16="http://schemas.microsoft.com/office/drawing/2014/main" id="{A0C1A52B-9E99-4308-AED0-4AEED43A3DBF}"/>
              </a:ext>
            </a:extLst>
          </p:cNvPr>
          <p:cNvSpPr>
            <a:spLocks noGrp="1"/>
          </p:cNvSpPr>
          <p:nvPr>
            <p:ph idx="1"/>
          </p:nvPr>
        </p:nvSpPr>
        <p:spPr>
          <a:xfrm>
            <a:off x="609598" y="1391964"/>
            <a:ext cx="6347714" cy="4253462"/>
          </a:xfrm>
        </p:spPr>
        <p:txBody>
          <a:bodyPr>
            <a:normAutofit/>
          </a:bodyPr>
          <a:lstStyle/>
          <a:p>
            <a:pPr marL="0" indent="0">
              <a:buNone/>
            </a:pPr>
            <a:r>
              <a:rPr lang="en-GB" sz="2400" b="1" dirty="0"/>
              <a:t>Agribusinesses interact with place-assemblages in a number of ways</a:t>
            </a:r>
          </a:p>
          <a:p>
            <a:r>
              <a:rPr lang="en-GB" sz="2000" dirty="0"/>
              <a:t>By purchasing farms, land, processing plants etc., agribusinesses attach themselves as components in place-assemblages</a:t>
            </a:r>
          </a:p>
          <a:p>
            <a:r>
              <a:rPr lang="en-GB" sz="2000" dirty="0"/>
              <a:t>Agribusinesses </a:t>
            </a:r>
            <a:r>
              <a:rPr lang="en-GB" sz="2000" dirty="0" err="1"/>
              <a:t>deterritorialize</a:t>
            </a:r>
            <a:r>
              <a:rPr lang="en-GB" sz="2000" dirty="0"/>
              <a:t> from place-assemblages by selling land, farms, closing plants etc</a:t>
            </a:r>
          </a:p>
          <a:p>
            <a:r>
              <a:rPr lang="en-GB" sz="2000" dirty="0"/>
              <a:t>Agribusinesses introduce new components into place-assemblages (e.g. new crops, new buildings, new migrant workers)</a:t>
            </a:r>
          </a:p>
          <a:p>
            <a:endParaRPr lang="en-GB" dirty="0"/>
          </a:p>
        </p:txBody>
      </p:sp>
      <p:pic>
        <p:nvPicPr>
          <p:cNvPr id="4" name="Picture 3">
            <a:extLst>
              <a:ext uri="{FF2B5EF4-FFF2-40B4-BE49-F238E27FC236}">
                <a16:creationId xmlns:a16="http://schemas.microsoft.com/office/drawing/2014/main" id="{C7941826-060E-46D7-921B-FE34FA6536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3465713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24E50-138B-4DF0-B328-72CFF0B628B0}"/>
              </a:ext>
            </a:extLst>
          </p:cNvPr>
          <p:cNvSpPr>
            <a:spLocks noGrp="1"/>
          </p:cNvSpPr>
          <p:nvPr>
            <p:ph type="title"/>
          </p:nvPr>
        </p:nvSpPr>
        <p:spPr/>
        <p:txBody>
          <a:bodyPr/>
          <a:lstStyle/>
          <a:p>
            <a:r>
              <a:rPr lang="en-GB" dirty="0"/>
              <a:t>Interactions</a:t>
            </a:r>
          </a:p>
        </p:txBody>
      </p:sp>
      <p:sp>
        <p:nvSpPr>
          <p:cNvPr id="3" name="Content Placeholder 2">
            <a:extLst>
              <a:ext uri="{FF2B5EF4-FFF2-40B4-BE49-F238E27FC236}">
                <a16:creationId xmlns:a16="http://schemas.microsoft.com/office/drawing/2014/main" id="{A0C1A52B-9E99-4308-AED0-4AEED43A3DBF}"/>
              </a:ext>
            </a:extLst>
          </p:cNvPr>
          <p:cNvSpPr>
            <a:spLocks noGrp="1"/>
          </p:cNvSpPr>
          <p:nvPr>
            <p:ph idx="1"/>
          </p:nvPr>
        </p:nvSpPr>
        <p:spPr>
          <a:xfrm>
            <a:off x="609598" y="1391964"/>
            <a:ext cx="6347714" cy="5466036"/>
          </a:xfrm>
        </p:spPr>
        <p:txBody>
          <a:bodyPr>
            <a:noAutofit/>
          </a:bodyPr>
          <a:lstStyle/>
          <a:p>
            <a:r>
              <a:rPr lang="en-GB" sz="2000" dirty="0"/>
              <a:t>Changes in the function of components in agribusiness assemblages may also change their material and/or expressive roles in place-assemblages (e.g. land switched to new crops)</a:t>
            </a:r>
          </a:p>
          <a:p>
            <a:r>
              <a:rPr lang="en-GB" sz="2000" dirty="0"/>
              <a:t>The rigid </a:t>
            </a:r>
            <a:r>
              <a:rPr lang="en-GB" sz="2000" dirty="0" err="1"/>
              <a:t>territorialization</a:t>
            </a:r>
            <a:r>
              <a:rPr lang="en-GB" sz="2000" dirty="0"/>
              <a:t> of place-assemblages may frustrate agribusinesses (e.g. land use regulations, environmental regulations)</a:t>
            </a:r>
          </a:p>
          <a:p>
            <a:r>
              <a:rPr lang="en-GB" sz="2000" dirty="0"/>
              <a:t>Mutations or dissidence in place-assemblages may provoke the </a:t>
            </a:r>
            <a:r>
              <a:rPr lang="en-GB" sz="2000" dirty="0" err="1"/>
              <a:t>deterritorialization</a:t>
            </a:r>
            <a:r>
              <a:rPr lang="en-GB" sz="2000" dirty="0"/>
              <a:t> or reterritorialization of agribusiness assemblages (e.g. environmental events such as floods or drought, diseases, or labour disputes)</a:t>
            </a:r>
          </a:p>
          <a:p>
            <a:endParaRPr lang="en-GB" sz="1000" dirty="0"/>
          </a:p>
          <a:p>
            <a:r>
              <a:rPr lang="en-GB" sz="2000" b="1" dirty="0"/>
              <a:t>Focusing on these interactions can help us to understand how agribusiness impacts on rural communities</a:t>
            </a:r>
          </a:p>
        </p:txBody>
      </p:sp>
      <p:pic>
        <p:nvPicPr>
          <p:cNvPr id="4" name="Picture 3">
            <a:extLst>
              <a:ext uri="{FF2B5EF4-FFF2-40B4-BE49-F238E27FC236}">
                <a16:creationId xmlns:a16="http://schemas.microsoft.com/office/drawing/2014/main" id="{0E5356AC-01B9-439D-AF01-0AB1A21863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36515234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EE04-2702-4A20-817C-4AA29A46B4D0}"/>
              </a:ext>
            </a:extLst>
          </p:cNvPr>
          <p:cNvSpPr>
            <a:spLocks noGrp="1"/>
          </p:cNvSpPr>
          <p:nvPr>
            <p:ph type="title"/>
          </p:nvPr>
        </p:nvSpPr>
        <p:spPr>
          <a:xfrm>
            <a:off x="609599" y="609600"/>
            <a:ext cx="6347714" cy="636104"/>
          </a:xfrm>
        </p:spPr>
        <p:txBody>
          <a:bodyPr>
            <a:normAutofit fontScale="90000"/>
          </a:bodyPr>
          <a:lstStyle/>
          <a:p>
            <a:r>
              <a:rPr lang="en-GB" dirty="0"/>
              <a:t>GLOBAL-RURAL</a:t>
            </a:r>
          </a:p>
        </p:txBody>
      </p:sp>
      <p:grpSp>
        <p:nvGrpSpPr>
          <p:cNvPr id="3" name="Group 2">
            <a:extLst>
              <a:ext uri="{FF2B5EF4-FFF2-40B4-BE49-F238E27FC236}">
                <a16:creationId xmlns:a16="http://schemas.microsoft.com/office/drawing/2014/main" id="{467FD9B6-8B0E-4DFD-88B0-30D0E51CB433}"/>
              </a:ext>
            </a:extLst>
          </p:cNvPr>
          <p:cNvGrpSpPr/>
          <p:nvPr/>
        </p:nvGrpSpPr>
        <p:grpSpPr>
          <a:xfrm>
            <a:off x="609599" y="1553833"/>
            <a:ext cx="6883022" cy="3987158"/>
            <a:chOff x="281837" y="1620806"/>
            <a:chExt cx="8404332" cy="4964438"/>
          </a:xfrm>
        </p:grpSpPr>
        <p:grpSp>
          <p:nvGrpSpPr>
            <p:cNvPr id="4" name="Group 3">
              <a:extLst>
                <a:ext uri="{FF2B5EF4-FFF2-40B4-BE49-F238E27FC236}">
                  <a16:creationId xmlns:a16="http://schemas.microsoft.com/office/drawing/2014/main" id="{B8AD2A4F-DF61-4371-9C78-546C05B38E3C}"/>
                </a:ext>
              </a:extLst>
            </p:cNvPr>
            <p:cNvGrpSpPr/>
            <p:nvPr/>
          </p:nvGrpSpPr>
          <p:grpSpPr>
            <a:xfrm>
              <a:off x="281837" y="1620806"/>
              <a:ext cx="8404332" cy="4964438"/>
              <a:chOff x="104343" y="1084751"/>
              <a:chExt cx="9039657" cy="4597589"/>
            </a:xfrm>
          </p:grpSpPr>
          <p:grpSp>
            <p:nvGrpSpPr>
              <p:cNvPr id="7" name="Group 6">
                <a:extLst>
                  <a:ext uri="{FF2B5EF4-FFF2-40B4-BE49-F238E27FC236}">
                    <a16:creationId xmlns:a16="http://schemas.microsoft.com/office/drawing/2014/main" id="{21528BB8-2C96-494E-AA76-945618F90DDC}"/>
                  </a:ext>
                </a:extLst>
              </p:cNvPr>
              <p:cNvGrpSpPr/>
              <p:nvPr/>
            </p:nvGrpSpPr>
            <p:grpSpPr>
              <a:xfrm>
                <a:off x="104343" y="1084751"/>
                <a:ext cx="9039657" cy="4597589"/>
                <a:chOff x="104343" y="1084751"/>
                <a:chExt cx="9039657" cy="4597589"/>
              </a:xfrm>
            </p:grpSpPr>
            <p:pic>
              <p:nvPicPr>
                <p:cNvPr id="9" name="Picture 2" descr="http://wiki.alternatehistory.com/lib/exe/fetch.php/blank_map_directory/world_map_blank_black_lines_4500px_monochrome.png">
                  <a:extLst>
                    <a:ext uri="{FF2B5EF4-FFF2-40B4-BE49-F238E27FC236}">
                      <a16:creationId xmlns:a16="http://schemas.microsoft.com/office/drawing/2014/main" id="{941F672C-9BF3-4300-B095-A3C2355265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4343" y="1196753"/>
                  <a:ext cx="9039657" cy="44855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ular Callout 7">
                  <a:extLst>
                    <a:ext uri="{FF2B5EF4-FFF2-40B4-BE49-F238E27FC236}">
                      <a16:creationId xmlns:a16="http://schemas.microsoft.com/office/drawing/2014/main" id="{002825B7-155F-4CDF-AF9B-359F3D7A31DE}"/>
                    </a:ext>
                  </a:extLst>
                </p:cNvPr>
                <p:cNvSpPr/>
                <p:nvPr/>
              </p:nvSpPr>
              <p:spPr>
                <a:xfrm>
                  <a:off x="4283968" y="1084751"/>
                  <a:ext cx="1188132" cy="382031"/>
                </a:xfrm>
                <a:prstGeom prst="wedgeRectCallout">
                  <a:avLst>
                    <a:gd name="adj1" fmla="val -45411"/>
                    <a:gd name="adj2" fmla="val 76154"/>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Sweden</a:t>
                  </a:r>
                </a:p>
              </p:txBody>
            </p:sp>
            <p:sp>
              <p:nvSpPr>
                <p:cNvPr id="11" name="Rectangular Callout 8">
                  <a:extLst>
                    <a:ext uri="{FF2B5EF4-FFF2-40B4-BE49-F238E27FC236}">
                      <a16:creationId xmlns:a16="http://schemas.microsoft.com/office/drawing/2014/main" id="{64D764A7-0BBD-464A-9363-8888F39EE8CA}"/>
                    </a:ext>
                  </a:extLst>
                </p:cNvPr>
                <p:cNvSpPr/>
                <p:nvPr/>
              </p:nvSpPr>
              <p:spPr>
                <a:xfrm>
                  <a:off x="6516215" y="4011670"/>
                  <a:ext cx="1440160" cy="314402"/>
                </a:xfrm>
                <a:prstGeom prst="wedgeRectCallout">
                  <a:avLst>
                    <a:gd name="adj1" fmla="val 33443"/>
                    <a:gd name="adj2" fmla="val 9085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Australia</a:t>
                  </a:r>
                </a:p>
              </p:txBody>
            </p:sp>
            <p:sp>
              <p:nvSpPr>
                <p:cNvPr id="12" name="Rectangular Callout 9">
                  <a:extLst>
                    <a:ext uri="{FF2B5EF4-FFF2-40B4-BE49-F238E27FC236}">
                      <a16:creationId xmlns:a16="http://schemas.microsoft.com/office/drawing/2014/main" id="{5AA993A2-1BD3-4F1A-A83C-AB2F3195E504}"/>
                    </a:ext>
                  </a:extLst>
                </p:cNvPr>
                <p:cNvSpPr/>
                <p:nvPr/>
              </p:nvSpPr>
              <p:spPr>
                <a:xfrm>
                  <a:off x="6876256" y="5142279"/>
                  <a:ext cx="1080120" cy="540060"/>
                </a:xfrm>
                <a:prstGeom prst="wedgeRectCallout">
                  <a:avLst>
                    <a:gd name="adj1" fmla="val 77479"/>
                    <a:gd name="adj2" fmla="val -713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New Zealand</a:t>
                  </a:r>
                </a:p>
              </p:txBody>
            </p:sp>
            <p:sp>
              <p:nvSpPr>
                <p:cNvPr id="13" name="Rectangular Callout 10">
                  <a:extLst>
                    <a:ext uri="{FF2B5EF4-FFF2-40B4-BE49-F238E27FC236}">
                      <a16:creationId xmlns:a16="http://schemas.microsoft.com/office/drawing/2014/main" id="{59741662-7935-4D19-96D8-1E0AA449AD0A}"/>
                    </a:ext>
                  </a:extLst>
                </p:cNvPr>
                <p:cNvSpPr/>
                <p:nvPr/>
              </p:nvSpPr>
              <p:spPr>
                <a:xfrm>
                  <a:off x="3423768" y="1615067"/>
                  <a:ext cx="955626" cy="270030"/>
                </a:xfrm>
                <a:prstGeom prst="wedgeRectCallout">
                  <a:avLst>
                    <a:gd name="adj1" fmla="val -20833"/>
                    <a:gd name="adj2" fmla="val 10073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Wales</a:t>
                  </a:r>
                </a:p>
              </p:txBody>
            </p:sp>
            <p:sp>
              <p:nvSpPr>
                <p:cNvPr id="14" name="Rectangular Callout 11">
                  <a:extLst>
                    <a:ext uri="{FF2B5EF4-FFF2-40B4-BE49-F238E27FC236}">
                      <a16:creationId xmlns:a16="http://schemas.microsoft.com/office/drawing/2014/main" id="{4CC73C0C-961A-4E52-8F90-B39BCDF40D19}"/>
                    </a:ext>
                  </a:extLst>
                </p:cNvPr>
                <p:cNvSpPr/>
                <p:nvPr/>
              </p:nvSpPr>
              <p:spPr>
                <a:xfrm>
                  <a:off x="1187624" y="1615066"/>
                  <a:ext cx="1800200" cy="349045"/>
                </a:xfrm>
                <a:prstGeom prst="wedgeRectCallout">
                  <a:avLst>
                    <a:gd name="adj1" fmla="val 19935"/>
                    <a:gd name="adj2" fmla="val 10599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Newfoundland</a:t>
                  </a:r>
                </a:p>
              </p:txBody>
            </p:sp>
            <p:sp>
              <p:nvSpPr>
                <p:cNvPr id="15" name="Rectangular Callout 12">
                  <a:extLst>
                    <a:ext uri="{FF2B5EF4-FFF2-40B4-BE49-F238E27FC236}">
                      <a16:creationId xmlns:a16="http://schemas.microsoft.com/office/drawing/2014/main" id="{69AE6C6C-3D33-4FDA-8FE2-ACD683B5560C}"/>
                    </a:ext>
                  </a:extLst>
                </p:cNvPr>
                <p:cNvSpPr/>
                <p:nvPr/>
              </p:nvSpPr>
              <p:spPr>
                <a:xfrm>
                  <a:off x="3685985" y="2607570"/>
                  <a:ext cx="1265190" cy="229419"/>
                </a:xfrm>
                <a:prstGeom prst="wedgeRectCallout">
                  <a:avLst>
                    <a:gd name="adj1" fmla="val -23564"/>
                    <a:gd name="adj2" fmla="val -9589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Sardinia</a:t>
                  </a:r>
                </a:p>
              </p:txBody>
            </p:sp>
            <p:sp>
              <p:nvSpPr>
                <p:cNvPr id="16" name="Rectangular Callout 13">
                  <a:extLst>
                    <a:ext uri="{FF2B5EF4-FFF2-40B4-BE49-F238E27FC236}">
                      <a16:creationId xmlns:a16="http://schemas.microsoft.com/office/drawing/2014/main" id="{738F681B-858E-4134-9B08-5F81F7FFB7B8}"/>
                    </a:ext>
                  </a:extLst>
                </p:cNvPr>
                <p:cNvSpPr/>
                <p:nvPr/>
              </p:nvSpPr>
              <p:spPr>
                <a:xfrm>
                  <a:off x="2555776" y="4593071"/>
                  <a:ext cx="1080120" cy="294092"/>
                </a:xfrm>
                <a:prstGeom prst="wedgeRectCallout">
                  <a:avLst>
                    <a:gd name="adj1" fmla="val -69989"/>
                    <a:gd name="adj2" fmla="val -46735"/>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Brazil</a:t>
                  </a:r>
                </a:p>
              </p:txBody>
            </p:sp>
            <p:sp>
              <p:nvSpPr>
                <p:cNvPr id="17" name="Rectangular Callout 14">
                  <a:extLst>
                    <a:ext uri="{FF2B5EF4-FFF2-40B4-BE49-F238E27FC236}">
                      <a16:creationId xmlns:a16="http://schemas.microsoft.com/office/drawing/2014/main" id="{39EF55EE-B0F0-4C50-A843-627D9AB5BF9C}"/>
                    </a:ext>
                  </a:extLst>
                </p:cNvPr>
                <p:cNvSpPr/>
                <p:nvPr/>
              </p:nvSpPr>
              <p:spPr>
                <a:xfrm>
                  <a:off x="5090710" y="3813777"/>
                  <a:ext cx="1215150" cy="558695"/>
                </a:xfrm>
                <a:prstGeom prst="wedgeRectCallout">
                  <a:avLst>
                    <a:gd name="adj1" fmla="val -69989"/>
                    <a:gd name="adj2" fmla="val -46735"/>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Kenya &amp; Tanzania</a:t>
                  </a:r>
                </a:p>
              </p:txBody>
            </p:sp>
            <p:sp>
              <p:nvSpPr>
                <p:cNvPr id="18" name="Rectangular Callout 15">
                  <a:extLst>
                    <a:ext uri="{FF2B5EF4-FFF2-40B4-BE49-F238E27FC236}">
                      <a16:creationId xmlns:a16="http://schemas.microsoft.com/office/drawing/2014/main" id="{155C88CB-F7F2-4C86-8F61-1CBEDDBE23E9}"/>
                    </a:ext>
                  </a:extLst>
                </p:cNvPr>
                <p:cNvSpPr/>
                <p:nvPr/>
              </p:nvSpPr>
              <p:spPr>
                <a:xfrm>
                  <a:off x="7236296" y="2348881"/>
                  <a:ext cx="1211942" cy="230337"/>
                </a:xfrm>
                <a:prstGeom prst="wedgeRectCallout">
                  <a:avLst>
                    <a:gd name="adj1" fmla="val -86518"/>
                    <a:gd name="adj2" fmla="val -16131"/>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China</a:t>
                  </a:r>
                </a:p>
              </p:txBody>
            </p:sp>
          </p:grpSp>
          <p:sp>
            <p:nvSpPr>
              <p:cNvPr id="8" name="Rectangular Callout 5">
                <a:extLst>
                  <a:ext uri="{FF2B5EF4-FFF2-40B4-BE49-F238E27FC236}">
                    <a16:creationId xmlns:a16="http://schemas.microsoft.com/office/drawing/2014/main" id="{AC67757F-709B-4DBB-AFFB-93CDA0F116B6}"/>
                  </a:ext>
                </a:extLst>
              </p:cNvPr>
              <p:cNvSpPr/>
              <p:nvPr/>
            </p:nvSpPr>
            <p:spPr>
              <a:xfrm>
                <a:off x="2115895" y="2348880"/>
                <a:ext cx="1080120" cy="540060"/>
              </a:xfrm>
              <a:prstGeom prst="wedgeRectCallout">
                <a:avLst>
                  <a:gd name="adj1" fmla="val 80210"/>
                  <a:gd name="adj2" fmla="val -98622"/>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West of Ireland</a:t>
                </a:r>
              </a:p>
            </p:txBody>
          </p:sp>
        </p:grpSp>
        <p:sp>
          <p:nvSpPr>
            <p:cNvPr id="5" name="Rectangular Callout 16">
              <a:extLst>
                <a:ext uri="{FF2B5EF4-FFF2-40B4-BE49-F238E27FC236}">
                  <a16:creationId xmlns:a16="http://schemas.microsoft.com/office/drawing/2014/main" id="{199D0B98-6F2B-422D-A7D4-0EC7F21BCE13}"/>
                </a:ext>
              </a:extLst>
            </p:cNvPr>
            <p:cNvSpPr/>
            <p:nvPr/>
          </p:nvSpPr>
          <p:spPr>
            <a:xfrm>
              <a:off x="7079909" y="3512858"/>
              <a:ext cx="959397" cy="435711"/>
            </a:xfrm>
            <a:prstGeom prst="wedgeRectCallout">
              <a:avLst>
                <a:gd name="adj1" fmla="val -86518"/>
                <a:gd name="adj2" fmla="val -16131"/>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Taiwan</a:t>
              </a:r>
            </a:p>
          </p:txBody>
        </p:sp>
        <p:sp>
          <p:nvSpPr>
            <p:cNvPr id="6" name="Rectangular Callout 17">
              <a:extLst>
                <a:ext uri="{FF2B5EF4-FFF2-40B4-BE49-F238E27FC236}">
                  <a16:creationId xmlns:a16="http://schemas.microsoft.com/office/drawing/2014/main" id="{83875EEF-7005-41E6-AE6B-F9380DCEC2BE}"/>
                </a:ext>
              </a:extLst>
            </p:cNvPr>
            <p:cNvSpPr/>
            <p:nvPr/>
          </p:nvSpPr>
          <p:spPr>
            <a:xfrm>
              <a:off x="2204151" y="4386839"/>
              <a:ext cx="928361" cy="394429"/>
            </a:xfrm>
            <a:prstGeom prst="wedgeRectCallout">
              <a:avLst>
                <a:gd name="adj1" fmla="val 77479"/>
                <a:gd name="adj2" fmla="val -7131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Liberia</a:t>
              </a:r>
            </a:p>
          </p:txBody>
        </p:sp>
      </p:grpSp>
      <p:sp>
        <p:nvSpPr>
          <p:cNvPr id="19" name="TextBox 18">
            <a:extLst>
              <a:ext uri="{FF2B5EF4-FFF2-40B4-BE49-F238E27FC236}">
                <a16:creationId xmlns:a16="http://schemas.microsoft.com/office/drawing/2014/main" id="{3336B1AA-EC0D-4932-902D-7BB33A50DF2E}"/>
              </a:ext>
            </a:extLst>
          </p:cNvPr>
          <p:cNvSpPr txBox="1"/>
          <p:nvPr/>
        </p:nvSpPr>
        <p:spPr>
          <a:xfrm>
            <a:off x="609599" y="5540990"/>
            <a:ext cx="5430448" cy="923330"/>
          </a:xfrm>
          <a:prstGeom prst="rect">
            <a:avLst/>
          </a:prstGeom>
          <a:noFill/>
        </p:spPr>
        <p:txBody>
          <a:bodyPr wrap="square" rtlCol="0">
            <a:spAutoFit/>
          </a:bodyPr>
          <a:lstStyle/>
          <a:p>
            <a:r>
              <a:rPr lang="en-GB" b="1" dirty="0"/>
              <a:t>European Research Council Advanced Grant</a:t>
            </a:r>
          </a:p>
          <a:p>
            <a:r>
              <a:rPr lang="en-GB" dirty="0"/>
              <a:t>Exploring globalization in rural regions</a:t>
            </a:r>
          </a:p>
          <a:p>
            <a:r>
              <a:rPr lang="en-GB" dirty="0"/>
              <a:t>Applying an assemblage approach</a:t>
            </a:r>
          </a:p>
        </p:txBody>
      </p:sp>
      <p:pic>
        <p:nvPicPr>
          <p:cNvPr id="20" name="Picture 19">
            <a:extLst>
              <a:ext uri="{FF2B5EF4-FFF2-40B4-BE49-F238E27FC236}">
                <a16:creationId xmlns:a16="http://schemas.microsoft.com/office/drawing/2014/main" id="{9BEE1C31-54DC-4BFE-8571-3FC8DBC18C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2303814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8948007" cy="6858000"/>
          </a:xfrm>
          <a:prstGeom prst="rect">
            <a:avLst/>
          </a:prstGeom>
        </p:spPr>
      </p:pic>
      <p:sp>
        <p:nvSpPr>
          <p:cNvPr id="7" name="TextBox 6"/>
          <p:cNvSpPr txBox="1"/>
          <p:nvPr/>
        </p:nvSpPr>
        <p:spPr>
          <a:xfrm>
            <a:off x="3010907" y="937315"/>
            <a:ext cx="4387422" cy="887935"/>
          </a:xfrm>
          <a:prstGeom prst="rect">
            <a:avLst/>
          </a:prstGeom>
          <a:noFill/>
        </p:spPr>
        <p:txBody>
          <a:bodyPr wrap="square" rtlCol="0">
            <a:spAutoFit/>
          </a:bodyPr>
          <a:lstStyle/>
          <a:p>
            <a:pPr algn="r"/>
            <a:r>
              <a:rPr lang="en-AU" sz="2585" i="1" dirty="0"/>
              <a:t>Moreton Sugar Mill, Nambour, Australia</a:t>
            </a:r>
          </a:p>
        </p:txBody>
      </p:sp>
      <p:pic>
        <p:nvPicPr>
          <p:cNvPr id="9" name="Picture 8"/>
          <p:cNvPicPr>
            <a:picLocks noChangeAspect="1"/>
          </p:cNvPicPr>
          <p:nvPr/>
        </p:nvPicPr>
        <p:blipFill>
          <a:blip r:embed="rId3"/>
          <a:stretch>
            <a:fillRect/>
          </a:stretch>
        </p:blipFill>
        <p:spPr>
          <a:xfrm>
            <a:off x="6765841" y="3949489"/>
            <a:ext cx="2182166" cy="2650093"/>
          </a:xfrm>
          <a:prstGeom prst="rect">
            <a:avLst/>
          </a:prstGeom>
        </p:spPr>
      </p:pic>
    </p:spTree>
    <p:extLst>
      <p:ext uri="{BB962C8B-B14F-4D97-AF65-F5344CB8AC3E}">
        <p14:creationId xmlns:p14="http://schemas.microsoft.com/office/powerpoint/2010/main" val="25321225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28652" y="1948961"/>
            <a:ext cx="4624687" cy="4650622"/>
          </a:xfrm>
        </p:spPr>
        <p:txBody>
          <a:bodyPr>
            <a:normAutofit/>
          </a:bodyPr>
          <a:lstStyle/>
          <a:p>
            <a:r>
              <a:rPr lang="en-GB" sz="2000" dirty="0"/>
              <a:t>Cane-land</a:t>
            </a:r>
          </a:p>
          <a:p>
            <a:r>
              <a:rPr lang="en-GB" sz="2000" dirty="0"/>
              <a:t>Cane plants</a:t>
            </a:r>
          </a:p>
          <a:p>
            <a:r>
              <a:rPr lang="en-GB" sz="2000" dirty="0"/>
              <a:t>Cutters and cutting equipment</a:t>
            </a:r>
          </a:p>
          <a:p>
            <a:r>
              <a:rPr lang="en-GB" sz="2000" dirty="0"/>
              <a:t>Cane trains</a:t>
            </a:r>
          </a:p>
          <a:p>
            <a:r>
              <a:rPr lang="en-GB" sz="2000" dirty="0"/>
              <a:t>Mill</a:t>
            </a:r>
          </a:p>
          <a:p>
            <a:r>
              <a:rPr lang="en-GB" sz="2000" dirty="0"/>
              <a:t>Milling equipment</a:t>
            </a:r>
          </a:p>
          <a:p>
            <a:r>
              <a:rPr lang="en-GB" sz="2000" dirty="0"/>
              <a:t>Mill labour</a:t>
            </a:r>
          </a:p>
          <a:p>
            <a:r>
              <a:rPr lang="en-GB" sz="2000" dirty="0"/>
              <a:t>Raw crushed sugar</a:t>
            </a:r>
          </a:p>
          <a:p>
            <a:r>
              <a:rPr lang="en-GB" sz="2000" dirty="0"/>
              <a:t>Waste and by-products</a:t>
            </a:r>
          </a:p>
        </p:txBody>
      </p:sp>
      <p:sp>
        <p:nvSpPr>
          <p:cNvPr id="4" name="Title 3">
            <a:extLst>
              <a:ext uri="{FF2B5EF4-FFF2-40B4-BE49-F238E27FC236}">
                <a16:creationId xmlns:a16="http://schemas.microsoft.com/office/drawing/2014/main" id="{42EAE523-97A7-4CC6-AAE5-83C5A89815FB}"/>
              </a:ext>
            </a:extLst>
          </p:cNvPr>
          <p:cNvSpPr>
            <a:spLocks noGrp="1"/>
          </p:cNvSpPr>
          <p:nvPr>
            <p:ph type="title"/>
          </p:nvPr>
        </p:nvSpPr>
        <p:spPr/>
        <p:txBody>
          <a:bodyPr/>
          <a:lstStyle/>
          <a:p>
            <a:r>
              <a:rPr lang="en-GB" dirty="0"/>
              <a:t>Moreton Mill Assemblage</a:t>
            </a:r>
          </a:p>
        </p:txBody>
      </p:sp>
      <p:pic>
        <p:nvPicPr>
          <p:cNvPr id="9" name="Picture 8">
            <a:extLst>
              <a:ext uri="{FF2B5EF4-FFF2-40B4-BE49-F238E27FC236}">
                <a16:creationId xmlns:a16="http://schemas.microsoft.com/office/drawing/2014/main" id="{3E3517A4-5959-4665-B795-459D8F113D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6988" y="1501331"/>
            <a:ext cx="3660648" cy="4327970"/>
          </a:xfrm>
          <a:prstGeom prst="rect">
            <a:avLst/>
          </a:prstGeom>
        </p:spPr>
      </p:pic>
      <p:pic>
        <p:nvPicPr>
          <p:cNvPr id="10" name="Picture 9">
            <a:extLst>
              <a:ext uri="{FF2B5EF4-FFF2-40B4-BE49-F238E27FC236}">
                <a16:creationId xmlns:a16="http://schemas.microsoft.com/office/drawing/2014/main" id="{5D805ED9-BE4E-44F2-9E45-D523B27A3A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464573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124D5-9DD3-4C93-BA01-344B2099768D}"/>
              </a:ext>
            </a:extLst>
          </p:cNvPr>
          <p:cNvSpPr>
            <a:spLocks noGrp="1"/>
          </p:cNvSpPr>
          <p:nvPr>
            <p:ph type="title"/>
          </p:nvPr>
        </p:nvSpPr>
        <p:spPr>
          <a:xfrm>
            <a:off x="609599" y="609600"/>
            <a:ext cx="6347713" cy="808383"/>
          </a:xfrm>
        </p:spPr>
        <p:txBody>
          <a:bodyPr/>
          <a:lstStyle/>
          <a:p>
            <a:r>
              <a:rPr lang="en-GB" dirty="0"/>
              <a:t>Nambour Place Assemblage</a:t>
            </a:r>
          </a:p>
        </p:txBody>
      </p:sp>
      <p:sp>
        <p:nvSpPr>
          <p:cNvPr id="3" name="Content Placeholder 2">
            <a:extLst>
              <a:ext uri="{FF2B5EF4-FFF2-40B4-BE49-F238E27FC236}">
                <a16:creationId xmlns:a16="http://schemas.microsoft.com/office/drawing/2014/main" id="{C94A1873-3795-4C10-8749-570A88534711}"/>
              </a:ext>
            </a:extLst>
          </p:cNvPr>
          <p:cNvSpPr>
            <a:spLocks noGrp="1"/>
          </p:cNvSpPr>
          <p:nvPr>
            <p:ph idx="1"/>
          </p:nvPr>
        </p:nvSpPr>
        <p:spPr>
          <a:xfrm>
            <a:off x="609598" y="1630503"/>
            <a:ext cx="4090990" cy="3880773"/>
          </a:xfrm>
        </p:spPr>
        <p:txBody>
          <a:bodyPr>
            <a:noAutofit/>
          </a:bodyPr>
          <a:lstStyle/>
          <a:p>
            <a:r>
              <a:rPr lang="en-GB" sz="2000" dirty="0"/>
              <a:t>Sugar mill located in the heart of the town</a:t>
            </a:r>
          </a:p>
          <a:p>
            <a:endParaRPr lang="en-GB" sz="2000" dirty="0"/>
          </a:p>
          <a:p>
            <a:r>
              <a:rPr lang="en-GB" sz="2000" dirty="0"/>
              <a:t>Material function as a provider of employment for local workers, of income for local cane-farmers, and as contributor to the local economy</a:t>
            </a:r>
          </a:p>
          <a:p>
            <a:r>
              <a:rPr lang="en-GB" sz="2000" dirty="0"/>
              <a:t>Expressive function as symbol of the town’s heritage and identity as a ‘sugar town’</a:t>
            </a:r>
          </a:p>
        </p:txBody>
      </p:sp>
      <p:pic>
        <p:nvPicPr>
          <p:cNvPr id="4" name="Picture 3">
            <a:extLst>
              <a:ext uri="{FF2B5EF4-FFF2-40B4-BE49-F238E27FC236}">
                <a16:creationId xmlns:a16="http://schemas.microsoft.com/office/drawing/2014/main" id="{E31CB400-214D-4C4D-A1AB-D7048779DE4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168762" y="3570889"/>
            <a:ext cx="2444839" cy="2300021"/>
          </a:xfrm>
          <a:prstGeom prst="rect">
            <a:avLst/>
          </a:prstGeom>
        </p:spPr>
      </p:pic>
      <p:pic>
        <p:nvPicPr>
          <p:cNvPr id="5" name="Picture 4">
            <a:extLst>
              <a:ext uri="{FF2B5EF4-FFF2-40B4-BE49-F238E27FC236}">
                <a16:creationId xmlns:a16="http://schemas.microsoft.com/office/drawing/2014/main" id="{FA441B38-5197-4CB2-8850-858212AF26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pic>
        <p:nvPicPr>
          <p:cNvPr id="6" name="Picture 2" descr="https://encrypted-tbn2.gstatic.com/images?q=tbn:ANd9GcTGT_h5KdCy0a1SewsY9UoLcAgNp8P7uv6tYrgPhvLMdnCnZCPEeg">
            <a:extLst>
              <a:ext uri="{FF2B5EF4-FFF2-40B4-BE49-F238E27FC236}">
                <a16:creationId xmlns:a16="http://schemas.microsoft.com/office/drawing/2014/main" id="{A9989AC5-9357-4294-8878-E6F02B7E345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94056" y="1438007"/>
            <a:ext cx="2419545" cy="1997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12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3AC938-3669-46F6-B3CE-24D15DF52193}"/>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https://encrypted-tbn1.gstatic.com/images?q=tbn:ANd9GcSuDDcReRGE4cydCcwTE49CyB5UIVWSBqqfn_Tjc7ol-Ld8_G7IPQ"/>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4079" y="664279"/>
            <a:ext cx="8315843" cy="5596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157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0E80-D271-437F-B0C3-236BBC57B0A7}"/>
              </a:ext>
            </a:extLst>
          </p:cNvPr>
          <p:cNvSpPr>
            <a:spLocks noGrp="1"/>
          </p:cNvSpPr>
          <p:nvPr>
            <p:ph type="title"/>
          </p:nvPr>
        </p:nvSpPr>
        <p:spPr>
          <a:xfrm>
            <a:off x="609599" y="609600"/>
            <a:ext cx="6347713" cy="662609"/>
          </a:xfrm>
        </p:spPr>
        <p:txBody>
          <a:bodyPr/>
          <a:lstStyle/>
          <a:p>
            <a:r>
              <a:rPr lang="en-GB" dirty="0"/>
              <a:t>The Global Countryside</a:t>
            </a:r>
          </a:p>
        </p:txBody>
      </p:sp>
      <p:sp>
        <p:nvSpPr>
          <p:cNvPr id="3" name="Content Placeholder 2">
            <a:extLst>
              <a:ext uri="{FF2B5EF4-FFF2-40B4-BE49-F238E27FC236}">
                <a16:creationId xmlns:a16="http://schemas.microsoft.com/office/drawing/2014/main" id="{FB94DCD6-FC36-4DDB-BA5D-4E2A6BCEDA46}"/>
              </a:ext>
            </a:extLst>
          </p:cNvPr>
          <p:cNvSpPr>
            <a:spLocks noGrp="1"/>
          </p:cNvSpPr>
          <p:nvPr>
            <p:ph idx="1"/>
          </p:nvPr>
        </p:nvSpPr>
        <p:spPr>
          <a:xfrm>
            <a:off x="609599" y="1272210"/>
            <a:ext cx="6347714" cy="4769154"/>
          </a:xfrm>
        </p:spPr>
        <p:txBody>
          <a:bodyPr/>
          <a:lstStyle/>
          <a:p>
            <a:pPr marL="609600" indent="-609600">
              <a:lnSpc>
                <a:spcPct val="90000"/>
              </a:lnSpc>
              <a:buClrTx/>
              <a:buSzPct val="100000"/>
              <a:buFont typeface="+mj-lt"/>
              <a:buAutoNum type="arabicPeriod"/>
            </a:pPr>
            <a:r>
              <a:rPr lang="en-GB" sz="2000" dirty="0"/>
              <a:t>Primary sector and secondary sector economic activity in the global countryside feeds, and is dependent on, </a:t>
            </a:r>
            <a:r>
              <a:rPr lang="en-GB" sz="2000" b="1" i="1" dirty="0"/>
              <a:t>elongated yet contingent commodity networks</a:t>
            </a:r>
            <a:r>
              <a:rPr lang="en-GB" sz="2000" dirty="0"/>
              <a:t>, with consumption distanced from production.</a:t>
            </a:r>
          </a:p>
          <a:p>
            <a:pPr marL="609600" indent="-609600">
              <a:lnSpc>
                <a:spcPct val="90000"/>
              </a:lnSpc>
              <a:buClrTx/>
              <a:buSzPct val="100000"/>
              <a:buFont typeface="+mj-lt"/>
              <a:buAutoNum type="arabicPeriod"/>
            </a:pPr>
            <a:r>
              <a:rPr lang="en-GB" sz="2000" dirty="0"/>
              <a:t>The global countryside is the site of increasing </a:t>
            </a:r>
            <a:r>
              <a:rPr lang="en-GB" sz="2000" b="1" i="1" dirty="0"/>
              <a:t>corporate concentration and integration</a:t>
            </a:r>
            <a:r>
              <a:rPr lang="en-GB" sz="2000" dirty="0"/>
              <a:t>, with corporate networks organized on a transnational scale.</a:t>
            </a:r>
          </a:p>
          <a:p>
            <a:pPr marL="609600" indent="-609600">
              <a:lnSpc>
                <a:spcPct val="90000"/>
              </a:lnSpc>
              <a:buClrTx/>
              <a:buSzPct val="100000"/>
              <a:buFont typeface="+mj-lt"/>
              <a:buAutoNum type="arabicPeriod"/>
            </a:pPr>
            <a:r>
              <a:rPr lang="en-GB" sz="2000" dirty="0"/>
              <a:t>The global countryside is both the </a:t>
            </a:r>
            <a:r>
              <a:rPr lang="en-GB" sz="2000" b="1" i="1" dirty="0"/>
              <a:t>supplier and the employer of migrant labour</a:t>
            </a:r>
            <a:r>
              <a:rPr lang="en-GB" sz="2000" dirty="0"/>
              <a:t>.</a:t>
            </a:r>
          </a:p>
          <a:p>
            <a:pPr marL="609600" indent="-609600">
              <a:lnSpc>
                <a:spcPct val="90000"/>
              </a:lnSpc>
              <a:buClrTx/>
              <a:buSzPct val="100000"/>
              <a:buFont typeface="+mj-lt"/>
              <a:buAutoNum type="arabicPeriod"/>
            </a:pPr>
            <a:r>
              <a:rPr lang="en-GB" sz="2000" dirty="0"/>
              <a:t>The globalization of mobility is also marked by the </a:t>
            </a:r>
            <a:r>
              <a:rPr lang="en-GB" sz="2000" b="1" i="1" dirty="0"/>
              <a:t>flow of tourists</a:t>
            </a:r>
            <a:r>
              <a:rPr lang="en-GB" sz="2000" dirty="0"/>
              <a:t> through the global countryside, attracted to sites of global rural amenity.</a:t>
            </a:r>
          </a:p>
          <a:p>
            <a:endParaRPr lang="en-GB" dirty="0"/>
          </a:p>
        </p:txBody>
      </p:sp>
      <p:sp>
        <p:nvSpPr>
          <p:cNvPr id="4" name="TextBox 3">
            <a:extLst>
              <a:ext uri="{FF2B5EF4-FFF2-40B4-BE49-F238E27FC236}">
                <a16:creationId xmlns:a16="http://schemas.microsoft.com/office/drawing/2014/main" id="{01300E5E-DC2A-4C63-B460-6F6B7595484A}"/>
              </a:ext>
            </a:extLst>
          </p:cNvPr>
          <p:cNvSpPr txBox="1"/>
          <p:nvPr/>
        </p:nvSpPr>
        <p:spPr>
          <a:xfrm>
            <a:off x="808383" y="6041364"/>
            <a:ext cx="4956313" cy="584775"/>
          </a:xfrm>
          <a:prstGeom prst="rect">
            <a:avLst/>
          </a:prstGeom>
          <a:noFill/>
        </p:spPr>
        <p:txBody>
          <a:bodyPr wrap="square" rtlCol="0">
            <a:spAutoFit/>
          </a:bodyPr>
          <a:lstStyle/>
          <a:p>
            <a:r>
              <a:rPr lang="en-GB" sz="1600" dirty="0"/>
              <a:t>Woods, M (2007) Engaging the Global Countryside, </a:t>
            </a:r>
            <a:r>
              <a:rPr lang="en-GB" sz="1600" i="1" dirty="0"/>
              <a:t>Progress in Human Geography</a:t>
            </a:r>
            <a:r>
              <a:rPr lang="en-GB" sz="1600" dirty="0"/>
              <a:t>, 31: 485-507</a:t>
            </a:r>
          </a:p>
        </p:txBody>
      </p:sp>
      <p:pic>
        <p:nvPicPr>
          <p:cNvPr id="5" name="Picture 4">
            <a:extLst>
              <a:ext uri="{FF2B5EF4-FFF2-40B4-BE49-F238E27FC236}">
                <a16:creationId xmlns:a16="http://schemas.microsoft.com/office/drawing/2014/main" id="{28A805CF-705B-4A1E-81B3-E61CD9DB8A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8312418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49" y="1510748"/>
            <a:ext cx="4373254" cy="4454833"/>
          </a:xfrm>
        </p:spPr>
        <p:txBody>
          <a:bodyPr>
            <a:normAutofit/>
          </a:bodyPr>
          <a:lstStyle/>
          <a:p>
            <a:r>
              <a:rPr lang="en-AU" sz="2000" dirty="0"/>
              <a:t>Highly regulated industry with distinctive territorialisation</a:t>
            </a:r>
          </a:p>
          <a:p>
            <a:r>
              <a:rPr lang="en-AU" sz="2000" dirty="0"/>
              <a:t>Monopoly structure in which Queensland Sugar acquires nearly all raw sugar when crushed and acts as a single-desk exporter</a:t>
            </a:r>
          </a:p>
          <a:p>
            <a:r>
              <a:rPr lang="en-AU" sz="2000" dirty="0"/>
              <a:t>Supply controlled through system of assignments, with cane-land assigned to a particular mill with production quota</a:t>
            </a:r>
          </a:p>
          <a:p>
            <a:r>
              <a:rPr lang="en-AU" sz="2000" dirty="0"/>
              <a:t>Segmented spatial territorialisation with little competition between mills</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76124" y="1467335"/>
            <a:ext cx="3073371" cy="1945249"/>
          </a:xfrm>
          <a:prstGeom prst="rect">
            <a:avLst/>
          </a:prstGeom>
        </p:spPr>
      </p:pic>
      <p:sp>
        <p:nvSpPr>
          <p:cNvPr id="6" name="TextBox 5"/>
          <p:cNvSpPr txBox="1"/>
          <p:nvPr/>
        </p:nvSpPr>
        <p:spPr>
          <a:xfrm>
            <a:off x="5832100" y="3284204"/>
            <a:ext cx="1232263" cy="291170"/>
          </a:xfrm>
          <a:prstGeom prst="rect">
            <a:avLst/>
          </a:prstGeom>
          <a:noFill/>
        </p:spPr>
        <p:txBody>
          <a:bodyPr wrap="square" rtlCol="0">
            <a:spAutoFit/>
          </a:bodyPr>
          <a:lstStyle/>
          <a:p>
            <a:pPr algn="r"/>
            <a:r>
              <a:rPr lang="en-GB" sz="1292" dirty="0"/>
              <a:t> Hoyle (1980)</a:t>
            </a:r>
          </a:p>
        </p:txBody>
      </p:sp>
      <p:sp>
        <p:nvSpPr>
          <p:cNvPr id="8" name="Title 7">
            <a:extLst>
              <a:ext uri="{FF2B5EF4-FFF2-40B4-BE49-F238E27FC236}">
                <a16:creationId xmlns:a16="http://schemas.microsoft.com/office/drawing/2014/main" id="{25AE212E-EA2E-439D-853C-AE7BB40C7135}"/>
              </a:ext>
            </a:extLst>
          </p:cNvPr>
          <p:cNvSpPr>
            <a:spLocks noGrp="1"/>
          </p:cNvSpPr>
          <p:nvPr>
            <p:ph type="title"/>
          </p:nvPr>
        </p:nvSpPr>
        <p:spPr>
          <a:xfrm>
            <a:off x="609599" y="609600"/>
            <a:ext cx="6347713" cy="755374"/>
          </a:xfrm>
        </p:spPr>
        <p:txBody>
          <a:bodyPr/>
          <a:lstStyle/>
          <a:p>
            <a:r>
              <a:rPr lang="en-GB" dirty="0"/>
              <a:t>Australian Sugar Assemblage</a:t>
            </a:r>
          </a:p>
        </p:txBody>
      </p:sp>
      <p:pic>
        <p:nvPicPr>
          <p:cNvPr id="9" name="Picture 8">
            <a:extLst>
              <a:ext uri="{FF2B5EF4-FFF2-40B4-BE49-F238E27FC236}">
                <a16:creationId xmlns:a16="http://schemas.microsoft.com/office/drawing/2014/main" id="{133AAD44-E9AF-4B9E-8A5E-48AE3D074A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32100" y="3738164"/>
            <a:ext cx="1961417" cy="2786062"/>
          </a:xfrm>
          <a:prstGeom prst="rect">
            <a:avLst/>
          </a:prstGeom>
        </p:spPr>
      </p:pic>
    </p:spTree>
    <p:extLst>
      <p:ext uri="{BB962C8B-B14F-4D97-AF65-F5344CB8AC3E}">
        <p14:creationId xmlns:p14="http://schemas.microsoft.com/office/powerpoint/2010/main" val="3307108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298A-C3AE-49BC-87B5-D06DA05CE8DC}"/>
              </a:ext>
            </a:extLst>
          </p:cNvPr>
          <p:cNvSpPr>
            <a:spLocks noGrp="1"/>
          </p:cNvSpPr>
          <p:nvPr>
            <p:ph type="title"/>
          </p:nvPr>
        </p:nvSpPr>
        <p:spPr>
          <a:xfrm>
            <a:off x="609599" y="609600"/>
            <a:ext cx="6347713" cy="702365"/>
          </a:xfrm>
        </p:spPr>
        <p:txBody>
          <a:bodyPr/>
          <a:lstStyle/>
          <a:p>
            <a:r>
              <a:rPr lang="en-GB" dirty="0"/>
              <a:t>Global Sugar Assemblage</a:t>
            </a:r>
          </a:p>
        </p:txBody>
      </p:sp>
      <p:sp>
        <p:nvSpPr>
          <p:cNvPr id="3" name="Content Placeholder 2">
            <a:extLst>
              <a:ext uri="{FF2B5EF4-FFF2-40B4-BE49-F238E27FC236}">
                <a16:creationId xmlns:a16="http://schemas.microsoft.com/office/drawing/2014/main" id="{B40D7FD6-EE81-4D47-942F-83CEE094799B}"/>
              </a:ext>
            </a:extLst>
          </p:cNvPr>
          <p:cNvSpPr>
            <a:spLocks noGrp="1"/>
          </p:cNvSpPr>
          <p:nvPr>
            <p:ph idx="1"/>
          </p:nvPr>
        </p:nvSpPr>
        <p:spPr>
          <a:xfrm>
            <a:off x="609599" y="1258988"/>
            <a:ext cx="6970644" cy="4570372"/>
          </a:xfrm>
        </p:spPr>
        <p:txBody>
          <a:bodyPr>
            <a:normAutofit/>
          </a:bodyPr>
          <a:lstStyle/>
          <a:p>
            <a:r>
              <a:rPr lang="en-GB" sz="2000" dirty="0"/>
              <a:t>International trade largely through bilateral agreements</a:t>
            </a:r>
          </a:p>
          <a:p>
            <a:r>
              <a:rPr lang="en-GB" sz="2000" dirty="0"/>
              <a:t>Volatile world market in 1980s and 1990s produced reterritorialization</a:t>
            </a:r>
          </a:p>
          <a:p>
            <a:r>
              <a:rPr lang="en-GB" sz="2000" dirty="0"/>
              <a:t>Decline of western markets and rise of Asian markets</a:t>
            </a:r>
          </a:p>
          <a:p>
            <a:r>
              <a:rPr lang="en-GB" sz="2000" dirty="0"/>
              <a:t>Increased exports from Brazil (with deregulation and end of </a:t>
            </a:r>
            <a:r>
              <a:rPr lang="en-GB" sz="2000" dirty="0" err="1"/>
              <a:t>Proalocool</a:t>
            </a:r>
            <a:r>
              <a:rPr lang="en-GB" sz="2000" dirty="0"/>
              <a:t> Program) and emergence of new producers, e.g. Thailand</a:t>
            </a:r>
          </a:p>
          <a:p>
            <a:r>
              <a:rPr lang="en-GB" sz="2000" dirty="0"/>
              <a:t>Increased competition depressing world market price of sugar</a:t>
            </a:r>
          </a:p>
          <a:p>
            <a:r>
              <a:rPr lang="en-GB" sz="2000" dirty="0"/>
              <a:t>Trickle-down impact on economic viability of Moreton Mill</a:t>
            </a:r>
          </a:p>
        </p:txBody>
      </p:sp>
      <p:pic>
        <p:nvPicPr>
          <p:cNvPr id="4" name="Picture 3">
            <a:extLst>
              <a:ext uri="{FF2B5EF4-FFF2-40B4-BE49-F238E27FC236}">
                <a16:creationId xmlns:a16="http://schemas.microsoft.com/office/drawing/2014/main" id="{A6225D0C-E539-4CE9-849B-C8DE9F45DD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57437" y="4986459"/>
            <a:ext cx="4714876" cy="1685803"/>
          </a:xfrm>
          <a:prstGeom prst="rect">
            <a:avLst/>
          </a:prstGeom>
        </p:spPr>
      </p:pic>
      <p:pic>
        <p:nvPicPr>
          <p:cNvPr id="5" name="Picture 4">
            <a:extLst>
              <a:ext uri="{FF2B5EF4-FFF2-40B4-BE49-F238E27FC236}">
                <a16:creationId xmlns:a16="http://schemas.microsoft.com/office/drawing/2014/main" id="{E11B0392-94FD-4C6A-AF32-977936708E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40501949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BD1C05-5ED4-425F-9719-92852A40A8F7}"/>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Arrow Connector 2"/>
          <p:cNvCxnSpPr/>
          <p:nvPr/>
        </p:nvCxnSpPr>
        <p:spPr>
          <a:xfrm flipH="1" flipV="1">
            <a:off x="4559402" y="1423557"/>
            <a:ext cx="12598" cy="461084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02350" y="5693479"/>
            <a:ext cx="1360577" cy="348109"/>
          </a:xfrm>
          <a:prstGeom prst="rect">
            <a:avLst/>
          </a:prstGeom>
          <a:noFill/>
        </p:spPr>
        <p:txBody>
          <a:bodyPr wrap="square" rtlCol="0">
            <a:spAutoFit/>
          </a:bodyPr>
          <a:lstStyle/>
          <a:p>
            <a:r>
              <a:rPr lang="en-GB" sz="1662" dirty="0"/>
              <a:t>1894-1976</a:t>
            </a:r>
          </a:p>
        </p:txBody>
      </p:sp>
      <p:sp>
        <p:nvSpPr>
          <p:cNvPr id="6" name="TextBox 5"/>
          <p:cNvSpPr txBox="1"/>
          <p:nvPr/>
        </p:nvSpPr>
        <p:spPr>
          <a:xfrm>
            <a:off x="2028268" y="5693479"/>
            <a:ext cx="2543732" cy="348109"/>
          </a:xfrm>
          <a:prstGeom prst="rect">
            <a:avLst/>
          </a:prstGeom>
          <a:noFill/>
        </p:spPr>
        <p:txBody>
          <a:bodyPr wrap="square" rtlCol="0">
            <a:spAutoFit/>
          </a:bodyPr>
          <a:lstStyle/>
          <a:p>
            <a:r>
              <a:rPr lang="en-GB" sz="1662" dirty="0" err="1"/>
              <a:t>Moreton</a:t>
            </a:r>
            <a:r>
              <a:rPr lang="en-GB" sz="1662" dirty="0"/>
              <a:t> Central Mill Ltd</a:t>
            </a:r>
          </a:p>
        </p:txBody>
      </p:sp>
      <p:sp>
        <p:nvSpPr>
          <p:cNvPr id="7" name="Oval 6"/>
          <p:cNvSpPr/>
          <p:nvPr/>
        </p:nvSpPr>
        <p:spPr>
          <a:xfrm>
            <a:off x="4661236" y="5863939"/>
            <a:ext cx="592102" cy="170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9" name="TextBox 8"/>
          <p:cNvSpPr txBox="1"/>
          <p:nvPr/>
        </p:nvSpPr>
        <p:spPr>
          <a:xfrm>
            <a:off x="302350" y="3765995"/>
            <a:ext cx="1360577" cy="348109"/>
          </a:xfrm>
          <a:prstGeom prst="rect">
            <a:avLst/>
          </a:prstGeom>
          <a:noFill/>
        </p:spPr>
        <p:txBody>
          <a:bodyPr wrap="square" rtlCol="0">
            <a:spAutoFit/>
          </a:bodyPr>
          <a:lstStyle/>
          <a:p>
            <a:r>
              <a:rPr lang="en-GB" sz="1662" dirty="0"/>
              <a:t>1976-1988</a:t>
            </a:r>
          </a:p>
        </p:txBody>
      </p:sp>
      <p:sp>
        <p:nvSpPr>
          <p:cNvPr id="10" name="TextBox 9"/>
          <p:cNvSpPr txBox="1"/>
          <p:nvPr/>
        </p:nvSpPr>
        <p:spPr>
          <a:xfrm>
            <a:off x="2028268" y="3765995"/>
            <a:ext cx="2543732" cy="348109"/>
          </a:xfrm>
          <a:prstGeom prst="rect">
            <a:avLst/>
          </a:prstGeom>
          <a:noFill/>
        </p:spPr>
        <p:txBody>
          <a:bodyPr wrap="square" rtlCol="0">
            <a:spAutoFit/>
          </a:bodyPr>
          <a:lstStyle/>
          <a:p>
            <a:r>
              <a:rPr lang="en-GB" sz="1662" dirty="0"/>
              <a:t>Howard Smith Ltd</a:t>
            </a:r>
          </a:p>
        </p:txBody>
      </p:sp>
      <p:sp>
        <p:nvSpPr>
          <p:cNvPr id="11" name="TextBox 10"/>
          <p:cNvSpPr txBox="1"/>
          <p:nvPr/>
        </p:nvSpPr>
        <p:spPr>
          <a:xfrm>
            <a:off x="302350" y="1752425"/>
            <a:ext cx="1360577" cy="348109"/>
          </a:xfrm>
          <a:prstGeom prst="rect">
            <a:avLst/>
          </a:prstGeom>
          <a:noFill/>
        </p:spPr>
        <p:txBody>
          <a:bodyPr wrap="square" rtlCol="0">
            <a:spAutoFit/>
          </a:bodyPr>
          <a:lstStyle/>
          <a:p>
            <a:r>
              <a:rPr lang="en-GB" sz="1662" dirty="0"/>
              <a:t>2000-2003</a:t>
            </a:r>
          </a:p>
        </p:txBody>
      </p:sp>
      <p:sp>
        <p:nvSpPr>
          <p:cNvPr id="12" name="TextBox 11"/>
          <p:cNvSpPr txBox="1"/>
          <p:nvPr/>
        </p:nvSpPr>
        <p:spPr>
          <a:xfrm>
            <a:off x="302350" y="2397019"/>
            <a:ext cx="1360577" cy="348109"/>
          </a:xfrm>
          <a:prstGeom prst="rect">
            <a:avLst/>
          </a:prstGeom>
          <a:noFill/>
        </p:spPr>
        <p:txBody>
          <a:bodyPr wrap="square" rtlCol="0">
            <a:spAutoFit/>
          </a:bodyPr>
          <a:lstStyle/>
          <a:p>
            <a:r>
              <a:rPr lang="en-GB" sz="1662" dirty="0"/>
              <a:t>1991-2000</a:t>
            </a:r>
          </a:p>
        </p:txBody>
      </p:sp>
      <p:sp>
        <p:nvSpPr>
          <p:cNvPr id="13" name="TextBox 12"/>
          <p:cNvSpPr txBox="1"/>
          <p:nvPr/>
        </p:nvSpPr>
        <p:spPr>
          <a:xfrm>
            <a:off x="302350" y="2966026"/>
            <a:ext cx="1360577" cy="348109"/>
          </a:xfrm>
          <a:prstGeom prst="rect">
            <a:avLst/>
          </a:prstGeom>
          <a:noFill/>
        </p:spPr>
        <p:txBody>
          <a:bodyPr wrap="square" rtlCol="0">
            <a:spAutoFit/>
          </a:bodyPr>
          <a:lstStyle/>
          <a:p>
            <a:r>
              <a:rPr lang="en-GB" sz="1662" dirty="0"/>
              <a:t>1988-1991</a:t>
            </a:r>
          </a:p>
        </p:txBody>
      </p:sp>
      <p:sp>
        <p:nvSpPr>
          <p:cNvPr id="14" name="TextBox 13"/>
          <p:cNvSpPr txBox="1"/>
          <p:nvPr/>
        </p:nvSpPr>
        <p:spPr>
          <a:xfrm>
            <a:off x="2028268" y="2966026"/>
            <a:ext cx="2543732" cy="348109"/>
          </a:xfrm>
          <a:prstGeom prst="rect">
            <a:avLst/>
          </a:prstGeom>
          <a:noFill/>
        </p:spPr>
        <p:txBody>
          <a:bodyPr wrap="square" rtlCol="0">
            <a:spAutoFit/>
          </a:bodyPr>
          <a:lstStyle/>
          <a:p>
            <a:r>
              <a:rPr lang="en-GB" sz="1662" dirty="0"/>
              <a:t>Bundaberg Sugar Ltd</a:t>
            </a:r>
          </a:p>
        </p:txBody>
      </p:sp>
      <p:sp>
        <p:nvSpPr>
          <p:cNvPr id="15" name="TextBox 14"/>
          <p:cNvSpPr txBox="1"/>
          <p:nvPr/>
        </p:nvSpPr>
        <p:spPr>
          <a:xfrm>
            <a:off x="2028268" y="2397019"/>
            <a:ext cx="2543732" cy="348109"/>
          </a:xfrm>
          <a:prstGeom prst="rect">
            <a:avLst/>
          </a:prstGeom>
          <a:noFill/>
        </p:spPr>
        <p:txBody>
          <a:bodyPr wrap="square" rtlCol="0">
            <a:spAutoFit/>
          </a:bodyPr>
          <a:lstStyle/>
          <a:p>
            <a:r>
              <a:rPr lang="en-GB" sz="1662" dirty="0"/>
              <a:t>Tate and Lyle plc</a:t>
            </a:r>
          </a:p>
        </p:txBody>
      </p:sp>
      <p:sp>
        <p:nvSpPr>
          <p:cNvPr id="16" name="TextBox 15"/>
          <p:cNvSpPr txBox="1"/>
          <p:nvPr/>
        </p:nvSpPr>
        <p:spPr>
          <a:xfrm>
            <a:off x="2028268" y="1752425"/>
            <a:ext cx="2543732" cy="348109"/>
          </a:xfrm>
          <a:prstGeom prst="rect">
            <a:avLst/>
          </a:prstGeom>
          <a:noFill/>
        </p:spPr>
        <p:txBody>
          <a:bodyPr wrap="square" rtlCol="0">
            <a:spAutoFit/>
          </a:bodyPr>
          <a:lstStyle/>
          <a:p>
            <a:r>
              <a:rPr lang="en-GB" sz="1662" dirty="0" err="1"/>
              <a:t>Finasucre</a:t>
            </a:r>
            <a:endParaRPr lang="en-GB" sz="1662" dirty="0"/>
          </a:p>
        </p:txBody>
      </p:sp>
      <p:sp>
        <p:nvSpPr>
          <p:cNvPr id="17" name="Oval 16"/>
          <p:cNvSpPr/>
          <p:nvPr/>
        </p:nvSpPr>
        <p:spPr>
          <a:xfrm>
            <a:off x="4661235" y="3851224"/>
            <a:ext cx="2242432" cy="2556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8" name="Oval 17"/>
          <p:cNvSpPr/>
          <p:nvPr/>
        </p:nvSpPr>
        <p:spPr>
          <a:xfrm>
            <a:off x="4673833" y="3051256"/>
            <a:ext cx="1562144" cy="170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19" name="Oval 18"/>
          <p:cNvSpPr/>
          <p:nvPr/>
        </p:nvSpPr>
        <p:spPr>
          <a:xfrm>
            <a:off x="4661235" y="2482250"/>
            <a:ext cx="3082059" cy="2107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20" name="Oval 19"/>
          <p:cNvSpPr/>
          <p:nvPr/>
        </p:nvSpPr>
        <p:spPr>
          <a:xfrm>
            <a:off x="4661235" y="1837655"/>
            <a:ext cx="2544783" cy="170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pic>
        <p:nvPicPr>
          <p:cNvPr id="1026"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3440" y="5516990"/>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82514" y="3531376"/>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7638" y="2717722"/>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81134" y="2719393"/>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595230" y="2717721"/>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7638" y="2178731"/>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16229" y="2162400"/>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04576" y="2173172"/>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55974" y="2140581"/>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2130" y="2148440"/>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295601" y="2162401"/>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38226" y="2162401"/>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800625" y="1437787"/>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43299" y="1438643"/>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52269" y="1438643"/>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42923" y="1438643"/>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http://sugarcane.org/internal/images/mill-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59823" y="1438643"/>
            <a:ext cx="447693" cy="44769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encrypted-tbn1.gstatic.com/images?q=tbn:ANd9GcR9Wtj8-shDeFH__IytWOmy9qKPoomQGo5wiGpopo1qv6F-9qhQ8w"/>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58237" y="3477601"/>
            <a:ext cx="582255" cy="4837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freeiconbox.com/icon/256/26270.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63922" y="3456684"/>
            <a:ext cx="618621" cy="618621"/>
          </a:xfrm>
          <a:prstGeom prst="rect">
            <a:avLst/>
          </a:prstGeom>
          <a:noFill/>
          <a:extLst>
            <a:ext uri="{909E8E84-426E-40DD-AFC4-6F175D3DCCD1}">
              <a14:hiddenFill xmlns:a14="http://schemas.microsoft.com/office/drawing/2010/main">
                <a:solidFill>
                  <a:srgbClr val="FFFFFF"/>
                </a:solidFill>
              </a14:hiddenFill>
            </a:ext>
          </a:extLst>
        </p:spPr>
      </p:pic>
      <p:sp>
        <p:nvSpPr>
          <p:cNvPr id="21" name="AutoShape 8" descr="data:image/png;base64,iVBORw0KGgoAAAANSUhEUgAAAPAAAAB4CAMAAAD7aI8VAAAAzFBMVEUAAIv/AAD///8AAIgAAIAAAIX/1NT/2dn/QED/Njb/9PT/cHAAAJHU1OvZ2e02Np5AQKFycrwREZWSkseEhL//u7v/ycn/YmL7+/7/Cwv/PDyCgsL/Fxf/VFT/wcH/Rkbr6/QoKJrBweBOTqY/P5p6er1YWLCcnMtqartTU7ASEo9ZWatra7DPz+pGRqQvL5iYmM6/v+OtrdcdHZaystWnp9V2drSPj8nj4/D/4uL/srJKSp87O5oYGJNkZK5WVqiEhLkpKZb/X1b/VkOewO+bAAAHCElEQVR4nO1ciXbaOhB1NCh9TQ0Gm6RuaFJjwpJQB7AhuE0hTfv///TkDcxiWxJeCvienHBOgqy50ozkmZFGuLu5QivY3RGAEAuQqgh9+O9ihY+XCNXqSa1g1LXR1c2d1+br3U1Cg+xwcfH5OkS51pTiKfMQBpCaNUL3s9/k0zVClXRp0CMQYIWqIuOY73MQxrJC2lx/+uI18Aa4UMJExe7XjFWtATiSACth8qiGhtDl3Vfv67e+CRVGeFsQF1orUrHZCBNlbmlEmb9dbA9sYYS3VS3JllkI77PdwglHCRRlywyE99puMKCFER5FqFyULdMSjrLdlcnkQ28XiYJtSUZHONp2kxbFPBCretu2TEM4znaTtr1cwCIgBWGmASwI9CqYRJjVRDggigc/QqAXNJ5wHrYLg0FKOkKlinGE87FdrOtpLQI0AscQzt52244IsqbJTmftgx8n0KhkFOEcbFeAjjEWK0tVXVbEsdFJR7ETBR/tJYxz2XexgtCE9F+dIKSkt7nFq2ZvH+FhTvuuqAeP1VNZqn3E2nJN2yWs1XLad6Gt+mrT5n1qJQJCw16r6MXtTxTGNmGE7j8G39wIGTWin8/FFz8Gj37ktRLEg13CzOBh/DQ01g8whk8nT3hgaFqg0ppmDE6e8HNn+F3RnNaa8n3Yec6P8I9va8K3H3IjDGS3f3CnWH0gbwR8RnxREDh3FXhDaq+nojfupf/YCDfUriB01ca5EMatufMxb3G/zBwZYai7m9FTUm7nZAgLsPFxBoQPRkm4JFwSLgmXhAsjTLFbHZPzkMx3+J4N4YLcw0RYerJTcSqEHWcRhpr7jh1L+kQIQ7eOMSjIqEBFbMUpdlwQb4Wrm9uA3n0C4Z/BN7/dXKUexIsh/KzarY6OkNQwUJPVlfLCtGu613689osTr40K065w/cn/z2dCOb/0aBMhVSWiIGSw8vUC8VEEIgPxEQOUUwIc2kFEU2PLwbipFnUt/X2Qc3FUNCHVsmsCX++c+WdOtXAoBVQGvgB9ls68ZFqc4LHJtLiBYpGiw5wog/f5qvOJROsux9oubbo0DVvu9xn5Wi/hVUQb16laUQmcnBA/yJbdTtq63haYFNtqzWZTT3htYs4UipA1rUrSHHngt2XoDQDjB1V9ILvqoMei2LLccPvUZZoUDL2gVIda+G0Z19DsjewwzbcZqrGt7lhBqmkjw0oeJhZVpD62xGfLUNfcvdT5YYxMYh0p0NESD6szCkh/MI3TlpUgXaYw0SU0tLEo4K6xjCfMqoIsRw95bBlb/uBXLcb3lUXL/WgkEB4xCsZ0uDRuIPdKA8JypRq1JWP0GUK/oxFSZirVYz4+HGEqe70HeWmGGiBzKTMxpgLr4sJ+QHz/gEYQ7s9M3UuI6uasnyVh2u2D5wrAHpP5ExnTepK8lLfEd6IhEayLCtcljz22HEmY7CxI11l9Hnqwbhvc13i2TCeacBfpi4WOupkRZnvJ57+otWnLkYSxabSBeLdmRl70zV9f8D+XVGciQSKi/7gNEf6AkP2ceBVvw5bR5d/oGW45ygydFtUMs3vOIAbAlUqFwncG8j0shuC0o2u2BsTE4X2vjI5vnT8zfpTA02nhFyjyA1EaUdNEGrU8CcCjbthk/TD0xzNhjL0wljo/G62GJmGsNs9kfgngxSH8cj6EhT6azxFrhPOI0e5KGEvdVK63HAngkCNqJZLwT9yazBEwGp0XYzw/nx3fBdRqZzXDIGlacTf5CwDuq2r/nHTauQaY6gXAfxFP4sr3hI7jmq1Ci4DFjMKqxaI/tXx/G5qOa+Z5KsQTt6an+Uor2shuvcrklWPhJkXMBXn9kF9b5M+nqd3w7HjcZkuCID8AUtN0/PCkuOWxAs/cIEN1OvbireNp1Q07zE51vXaPabmcNz6qp/uWCctwQN2HlpCEPm7MdgnPipYpS0C7ts23xn0h/yiA69uE66e6YrkAq6du8lV7FEejjhUgDCe7NjwZnmpoCYvTPYs0Waan4imqNeDwvYBN2I3cclrp1NOiQbiMxi6MYT5SpFdPKwGLga3GEVbtwSIPOVKspxUP62358ltR+ubE2FBs25iYfUX5/bJ8szIWIf16WrEAcGtnyJalhKZaVSxLXv0zWwGyqKdF1bESnmElv44zqqeVjL43t9485xnqyKieVhKevCOgY88nNnMMZqVQT4sH7+44z3zHSU++wpoW0qinxdPtLzvQZEe37V95dZ1KPS0OwCtaucDOHL/mRTiVelocgCFZKz1vAQSyXg7zIpxKPS0OQANNAocQrAnir3zE2nEa9bQ4gMe6vL6nJOvjHHfEw+tp8XTafQ91B+9ZnWze2/fB9bR4sNi8pZSLy+Dj8HpaR4bD62kdGw6up1WiRIkSJUqUKFGiRDr4H3RDzxRkRBkiAAAAAElFTkSuQmCC"/>
          <p:cNvSpPr>
            <a:spLocks noChangeAspect="1" noChangeArrowheads="1"/>
          </p:cNvSpPr>
          <p:nvPr/>
        </p:nvSpPr>
        <p:spPr bwMode="auto">
          <a:xfrm>
            <a:off x="143608" y="130419"/>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38" name="AutoShape 10" descr="data:image/jpeg;base64,/9j/4AAQSkZJRgABAQAAAQABAAD/2wCEAAkGBw8REhMUEREQFRUVFRYWGBQTFRcbGBQVFRQWFxgWGhoYHSggHxolHRgVIjEhJSorLi4uFx80ODMtNygtLisBCgoKDg0OGxAQGywmICQsLCwsLCwsLC80LCwsLCwsLCwsLCwsLCwtLCwsLCwsLCwwLCwsLCwsLCwsLCwsLCwsLP/AABEIAJ8BPgMBEQACEQEDEQH/xAAcAAEAAgIDAQAAAAAAAAAAAAAABgcDBQECBAj/xABHEAABAwICBQcIBggFBQAAAAABAAIDBBESIQUGEzFBB1FSYXGBkRQVIjJToaLRFyNCYrLSM0NzgpKTsdM0NVRysxZEg8HD/8QAGwEBAAIDAQEAAAAAAAAAAAAAAAEEAgMFBgf/xAA0EQACAQMDAgMHBAEFAQEAAAAAAQIDBBESIVETMQVB8BQyYXGRsdEiM4HB8UJScqHhNBX/2gAMAwEAAhEDEQA/APdR6bq6Mhk0eNtrhsgztztfxHiqyrVaT0yPQzsra7jrpvHxX9r/AATDQ+naOpsG4Wv9m8AHu4HuVqFdT8zjXFhVobtZXK9bHfTmrNLVts9rmO4SREsePDI9jgVYhVlEoygpFZ6xahaRp7ugkkqI9/oOcJAOtl8/3b9gVyncU5e9sVJ0ZrdPJCZKiW9nPkuDYgudcHiLHirSS8iu5S8zptn9J3iVlhEanyNs/pO8So0oanyNs/pO8SmlDU+S6+TeJrtGRuc1pP12ZAJykfxK5d03rfryOnbbqJBhK7pO8SuDk944rg9FBI4yxekf0jOJ6QWUX+pGqtFdOW3k/sSHllaG00BaA07fe3L9W/mXoLPebzweDuNobFSbZ/Sd4ldDSijqfI2z+k7xKaUNT5G2f0neJTShqfJlpmzSODI9q9ztzWYiT2AKHpSyzJan2JtozUN7GiXSNT5OzhG115HdXEDsFz2KjWvYQ7F+2sa1Z4Sb9cm1fpunp2GOhp2MHGWUY3u6/Sv779gXJq3s5PY9Ha+CwjvV3+C/tnbRurNZVHHJeNpzL5L3PY3f/QLVGlUnu39SxVvba3WiCT+C/JvtK6t01NQ1Za3G8U0/1j8yDsnZtG5vdmr1tSjGpH5o4d3fVK0WnsuF/fJRuI85XdwefyxiPOUwMsYjzlMDLGI85TAyxiPOUwMsYjzlMDLGI85TAyxiPOUwMsYjzlMDLGI85TAyxiPOUwMs4UkBAEAQBAEAQBAEBNdC8oUzGiKtjbVQ5D0gNo0DdY7nW68+tUq1nCfYuUL2dJ5T/lEgg0XRVwLtHzjFa5p5TZzey+ffmOtcevYyh2PS2njaltU+q/tfgyUun6+icI52ucB9mXfb7r+I8Qq6q1Kbwy5OytrqOunt8V/a/wAEv0PrLTVFg12B/Qfke47j3K1CtGZx7jw+tR3ayuV62OusGqlFWg7aIY7ZSs9GQc3pDeOp1wrVOtOHZnOnTjPuVjrFyaVcF3U58oj5mi0gHW37Xd4K9Tuoy2lsVJ2zXukIewtJDgQQbEEWIPMQeKtJ5KzTXc4UgvHkz/yqP/z/APK9ci6/cfryOpa9okAC4J71no0f+li/aM/GFlH3ka637cvk/sSXlp/wsH7f/wCT16Gz99/I8Dc+4VAukUDLS00krgyNjnvO5rAST3BYuSW7JUW9kTbRvJ7s2iXSU7YGcImkGR3VxA7BfuVGtfQh2OhbeH1Kzwln1yblunYKVpj0dTshByMrheR/aTc+JPYFx617ObPS2vg1OG9Tf4L8nag1ZrKt20mLmg73y3LiOppzt22C1Rozm8ss1r+3t1ohv8F2+pM9D6tU1NYtZieP1j8z3cB3K3CjGBxLi/rVtm8LhetzBrDrhRUVxLJik9lH6T+/g3vIVqnRnPsjnzqRj3Kt1n5QqurDo2AQwuBaWNzc9pyIc48COAt3q9Stow3e7KdS4ctkQ9WSuFICAIAgCAIAgCAz0dHJKXBjb4I3yO6mRtxOPgsZSS7mUYuXYwKTEKQEAQBAEAQBAEAQBQDtG8tIc0kEG4c0kEHnBGYKNZJTa7Ey0PyhTtaIq2NtVF9+20b1h3E9ufWqdayhNbFyhfVKUsp/Q38Gi6KtBdo+cYt5p5jZ7ey+duvMda49exlDseltPG1Lap9V/a/BlpNP11E7ZzNc5o+xLvt91/N4hV41alN4f/ZcqWdtdR1w78r+1/hkw0PrLTVFg12B/Qfke47j3K1CtGZxrjw+tR3ayuV62Gn9V6KtH18QxWylb6Mg/eG8dRuOpWoVZQ7M506cZdysdYuTKrgu6mO3Z0d0oHZud3Z9Su07uL2lsVZ2zW8SccnDHN0WwOaWkGcEOBBB2smRBVS6eZv15Fu2WFFeu5X4XBPeM9Ojf00X7Rn4wso+8jXW/bl8n9iVcr1LJLBTsiY97jUZNYCSfq38AvQWklGTb4PBV03HCIro7k/EbRJpKdsDd4hYQ6V3VfMDuB7lnWvow7E23h1Ss8JZ9cm4bp2GmaY9HU7YWnIyEYpX9pN/eT3Lj1r2c2eltfBqdPepv8F2+vf7GSg1YrKp20mLmA73y3LyOpu/xstUaM57ssVvEKFutEN/gu31JnojVumprFrMT/aPzd3cB3K3CjGBxLi/rV9m8Lhetzzaxa40VFcSSYpPZR2c/v4N7yFap0Zz7HPnUjDuVfrHyi1tTdsR8njPCM+m4fek3/w271ep2sY7vdlSdxJ9tiHFWSvkKQEAQBAEAQBAEAQG81RoaSpm2FS58ZksI5WH1ZODHA5EO3cDcAcVprSnFaom6koyemRaGpWovkMk7pXslEjBG0hpBwEkvBBva9m8TuVGtcdRLGxbpUdGSK1nJ9BRQyT1tQ5zGE4IoRZ0hv6DC918zlewyzN8lvVzKbUYI1OhGKcpMr5xz3AdQvl1Z5q4imzhSAgCAIAgCAIAgLrp+TnRRY0lsly0E/XO3kLlO6qZ7nSVvHHY7/RvonoSfznKPaqnI9njwPo30T0JP5zk9qqcj2ePB2j5OtFtILRKCDcETuBB5wQbgp7VPklUIrsiRighMeykJlaPbEOd/Ec79e/rVeemfcsUp1KTzBtM1J1OoOZ/8wrR7PTL/wD+pdfD6G5oaZkLcLZHuHDG/ER2E5rbGKisJlKrUlVeppZ+CwenGOceKyyasMx1LxgfmPVdx6iob2MoJ6l8ylmrknt33PTo39NF+0Z+MLKPvI11v25fJ/YuKVzSCMeG/EEX7rrqvB4uKaecGhm1WoXuLnukc47y6YknvJWh0ab3f3OhHxG5itMUkv8AievRmhaKnOKNrMXSc7ER2EnLuWUKdOO6NVa7uKyxJvHCWDabZnSb4hbcoqaJcHi0pSsnZgM8kbTv2MgYXdWK1x3Eb1lGai87EOEn5MjB5NtE88v84fJbva5/A1eyrhnH0baJ55f5w+Se1z5Q9lj/ALWPo20Tzy/zh8k9rnyh7LH/AGs8OneT/RkNNUSRmXHHDK9t5QRiYxzhlbPMBZ07qcppZXcxlbRUW8FSLpHOCkBAEAQBAEAQEt1PotEXbJXVfpCxEIbIGgjdjeG58Mm27SqtaVXtFFmlGn3ky7qSpZKxskbg5jwHNcNxadxzXNaaeGXu5F9fZdFSNEFdMY3AY2YceJt7txAAFp3EWIK3UOonqgjVU0NYkUrpKCJkhbDMJmcH4HMv1Frtx8QunBtrdYOfJJPZ5PMszEIAgCAIAgCAICZWXij6jkWQZYsgyxZBliyDLFkGWLIMsWQZYsgycqQEBxYKBlnGEcwQZYwjmCDLGEcwQZYwjmCDLGEcwQZYwjmCDLGEcwQZZirGjZvy+w78JW63/eh819ytet+zVP8AjL7Mia9cfNwpAQBAEAQBAEBwVAJ1p/XmRrKenoXlkdO2MGQb5XxtGWf6sEbvtdm+pTt08yn5lqpXxhRNfrxrBHXilmADZQx8crOYgtLXDnabutzWss6FJ020Y1qimkyLKyVwgCAIAgCAIAgCAmuzdzHwK8WfUBs3dE+BQDZu6J8CgGzd0T4FANm7onwKAbN3RPgUA2buifAoBs3dE+BQDZu5j4FAdUJCA7bN3RPgUIGzd0T4FANm7onwKAbN3RPgUA2buifAoBs3dE+BQDZu6J8CgGzd0T4FAYa1jtnJkfUdwPRK22/70PmvuVr3/wCap/xl9mRBeuPnAUgIAgCAIAgCAIAgCgBSAgCA7SRuabOBBsDYi2TmhzT2EEEdRUJ5DWDqpAQBAEAQFvQcqtA1rQYKvJoHqxcBb2i5rs5t916/g6Cuo48zv9LFB7Cs/hi/uqPYp8r1/BPtUeWPpYoPYVn8MX91PYp8r1/A9qj8TNScp1JK8Mipa97zuayOMk9wkUO0klltev4JjcKWyyTOjlc9gc6J8ZP2JMGIduBzh71WaSZu1MzWUDLNJpDWqjhdhLy88RGMVu03A960yrwi8F+l4dcVFnGPnsdKDWmKd2GGCqeeJDGWHaS+wSNdSeEn6/kmr4fUpLNScV/L/BuJXtcx9iDk4GxBsQMxlxW5rYowf6lv5lLtXIPbvuenRv6aL9oz8YWUfeRrrfty+T+xcjnNBAJAJ3AkXPHLnXWweKyzmyjAyzX6U0nsBcwTvbxdGGuA7RiB77WWE56fJlmhQ62ymk+Hlf1g08evNGSAWTAHiWtsOvJxPgtSuYcFyXhFwl3X1f4NtPpZuy2sEb6kcWwGPEO57m+G/qVmnpn2aObVhUpPE00yKTcqlGxxa+lrWuGRa5kQIPMQZLhWlZye6aKzuYrvk6/SxQf6er/hi/uJ7FPlEe1R5Y+lig/09X/DF/cT2KfKHtUeWeHTfKbRz088TYKoOlhkjBc2KwL2FoJtJe1ys4WkoyT22MZXMWmirFfKAUgIAgCAIAgCAIAgCAIDlgBIBIAJFyb2A5zbPwUMInFFyY1rnxFz6Z0Li0l8UhN4zYlzbtF8tyqyu44ffJaVs89yT8oOo8tW+GSkEYc1mzeHOwjC31CMuAuPBaLe4UE1I21qOvDRWmsWgZKGRsc0kLpC3EWxOc7ADuxEtAueYXy7QrtOqqiyipUp6HjJqltNYQBAEAQGWlppJXBkTHvedzWAknuCxlJRWWTGLlsiwdXOS2V9n1r9m3fsoyC89TnZtb3X7lTqXaW0S1C2/wBxZeh9C01IzBTxMYOJHrO63OOZ71SnOUnmTLUYqOyNfpjW2mgu1p2rx9lhyB63bvC5VadxGPbc6dv4ZWq7y/Svj+CJVGk9IaQcWRh2HoR5NH+9x/8AZ7lVc6lV4R2IULWzWqXfl9/4X4MFVHo6g/xk22lH/bU+djzPdlbsJHYVcoeHynuzmXfjmNqW3x8/p5Ec03r3Vzt2cIbTQ7hHDkSPvPyPhZdilaQgjzla7qVHlssPky/ytvbP+Nyp3fvstWvaPrzII1cA96+56dG/pov2jPxhZR95Gqt+3L5P7Ek5Z3EU9MQSCJ7gg2IOzdmCvQ2azJ/I8FcPENiMau8pdXBZtQPKI+cm0jR1O+13+K31LWMvd2NMLlraRZ+r+tFHWj6iUY7ZxP8ARkb+6d4623HWqNSlKHdFuFSMuxxpjVemqLnDs3n7bMrnrG4/161VnQjI6Nv4jWo7ZyuH/RDqzQNdRO2kRcQP1kV933m7/wCoVWVKdN5X/R2qd5bXS0T78P8Ap+mdZdMUlY0M0jTteRkJ4snt8M/DLqW+jfSh3Kd14JGe9N/w/wAmj0ryeyFpl0fK2qj6NwJW9RBsD7j1LsUb6E1uebuLCpReGsfP1uQuaJzHFr2ua4ZFrgQ4HmIOYV1NPsUWmu50UkBAEAUA7OjcA0lrgHXwkg2dY2NjxscskyicPubWv0DLFSU9U6+Gdzxa3q4T6B/eAcR1Ba41U5uPBslTxBSNUYnBocWuwuuA6xs4jfY7ja4v2rZlZwa8NLJ1UkBAEAQBAEAUAvzk70dU09DG2ocbm7msIziY7MMPXvNuGK3BcmvKMptxOnSi1HDJLZaTYfPOuWi6mmq5W1BL3PcXiU/rWuOTh/Qjha26y69GcZQWk5taMlLc0i3GoIAgCAsTVrkvlkDZKx+zaQCI4yC8g55u9VvdfuVKrdpbRLdO285Fm6H0LTUjMNPE1g4kZud1uccz3qjOcpvMmW4xUdka/TGttNBdrTtXj7LDkD1u3eFyq07iMe250rfwytV3l+lfH8ERqNKV+kHFkYdh6EeTQPvu+ZsqrnUqvCOzC3trOOqXfl9/4/8ADBVR6Oof8ZNtpR/21Ob2PM93DsNu9XKHh8p7yOZd+OJbUvq+/wBCOaa16qpm7OENpodwjhyJH3n5HwsuxStKdNHm613Uqyy2RZWSqFILt5Mf8rb2z/jcuTd++zqWvaPrzII1cA96+56dG/pov2jPxhZR95Gqt+3L5P7Ej5av8NT/ALc/8bl6Kz99/I8Fc+4VCuiUDljy0gtJBBuCDYg84IUNZCbXYnOrnKZVQWZUjyiMfaJtKB/u3O78+tVKlpF7x2LULlraRZ+gNZ6OtH1EoLrXMbvRkb+6d46xcdapVKUod0WozjLsdNMar01RcluB5+2zK5+8Nx/r1qrOjGR0bfxCtR2zlcP+iG1ugK6idtIi4gfrIr3A+83fbxCqSpTpvK/6O3Svbe5WiX0f9P0ziXTVLVtDNI07ZLZCaPKRvXln4G3Ut9G9nDuU7rwWE96f0f5I/p3UXDE+oop2TwsaXuaSBJG1oubjcbC54HLcV2aF7GpseaubCpRf6lj15ckMV0oBSDlrSTYAkncBvKhgtrkx0TUeTzQ1lKfJ3kPjE7R6xycMDvSAIDTew48651zOOpOL3L9CMlHEkTmbRVM+NkT4Y3Rsw4Y3Nu1uAWbkeYKspyTznc34WMFWcqmja59RjFPJ5PGxrIzGA5oHrOcQz1czbMDJoV61lBRxncqXEZN7LYr5XCoFICAIAgCA5Y8gggkEEEEcCMwVDWQnjc2MOn6xsjJDUTOcx4eA+R5BIN7EE7isHShjGDYqsk85JLyi63eVvgFO9wjZG15wkg7WRoJabcWiw7S5aLejpT1G6vWzjSyH1NbNLbayyyYb2xvc617XtiOW4eCsqKXZFdycu5gWRiEAQBAX1Wa4UsDGta7avDWjCwiwNhvdu8LrztWqot4WT0tt4fOqk5NRXx7/AEIpW6crK52AOAaf1bCGtt95xOfebKpJ1ajxhnap0bS0jqbXzff+P/DpUx6OohernE0u/wAnpze3+93Dvt3q3Q8PlPeRzrvxxLal9X+CO6a16qpm7OANpYdwjhyJH3njPwt3rr0bSnTR5yveVKry2RVWioEAUgIC6OTWqiboxodJGDebIuAPrO4ErlXSetnTtWsR9eZBw8c48VwtEuD3bqQ5X1PTo6RoliuR+kZxHTCmMJalsa6049OW67Pz+BIOWSpjfTwBj2OO2OTXA/q3cy9BZpqb+R4O5f6Cpl0SiEAQHaN5aQ5pIINwQbEHnBG4qGskptdic6ucptVBZtSNuzpXtKB27nd+fWqlS0i947FmFy17xZmhdaqGqbiinYCN7HkNe3ta7h1i4VKdKcO6LUZxl2Z59L6I0fUXJfEx5+2x7Ab9YvYqtO3UvI6Fv4jVo7ZyuH62IJrBoaSmjlcyWN7DG8F0bxfCWkEObe9jfrC1UqFSFWL+K+506viFC4tqkXs9Mtnzh9n6ZXa9MeICkHaKRzSHNc5rgbhzSQQecEblDWQm12Lc5MtN1ckM8tZUAwRkNa+XCDitd13m1wBh333rnXNOKklFbl+hOTjmROJdJ07I2yumjbE/Dhkc4Bpx+rmcs1WUZN4xub8rGSruVTStfHUCMTvFPIwPjEfogjc4Fzc3Z577WcFdtYQcc43KtxOUXs9iuldKYUgIAgCAKAFICAIAgCAIAgCAIDghAchAEAQBAEAQHFggybPV3RD6yojgZf0z6TuiwZud3D32HFa6s1CLZnThrlgayaHfR1EkD88Ju13TYc2u7x7wUpVNccipDRLBrAFsMMnKAIAgCAIDghAMI5ghOWMI5kIycoAgCAyPneWtYXOLW3wtJOFpJuSBuBKx0rOSdTxg2tfrBJLR09Kb4YXPdfpA+oP3QXjvC1xpJTcuTZKq3BRNSZnloaXOLWklrSTZpdvIG4XsL9i2YWcmvL7HRZEBAEAQBQC1eT7VKhlikmbO6YSRPhcxzA0xF4GMHM+lY5HmNxvXPr1pp4ax5l+lSjjK8yCa16KpqSYwwzvmcwkSEsDQ1w+yCDmRnfgPFW6U5TWWsFWrGMXhGlW41BAEAQBAEAQBAEAQBAEAQBAEAQFy8k+r2wpzUPH1k4GG+9sO9v8AF63ZhXMuqmqWleR0LeGmOeTJyqau+UU+3jH1sAJNt7ot7h3esO/nUWtXTLD7MV6eqOUUsumc8KQEAQBAEAQBAEAQBAEAQBAEAQBAEAQBAbvR+tdZTwthp3iJoeZC5gGJ7ja2Im/ogAC3G2d1plRjKWqRtVaUY4R4NMaRfUzPmeGh77F2EWBcGgE24XtfvWcIKEcIwnPU8njWZiEAQBAEAQBAEAQBAEAQBAS/V7UGatgbNFUQWJILTixMcDm02G/cewhValyoS0tFmFvqWcmy+ias9vT/AB/lWHtseDL2X4no0fyUTCVhnmhdEHAvazFic0ZlouOO7vUSvFjZExtsPLZa7QALAAAZADcBzKgWzlAVVpXkpldNI6nmhbE5xLGOxXYDnhyFrDMDqsr0bxJboqytsvKZ5PomrPb0/wAf5Vl7bHgx9l+JrtYNQJqKB00tRBhbYBox3c4mwaLjf8is6dypy0pGM7fSs5IerJWCkBAEAQBAEAQBAEAQBAEAQBAEAQBAEAQBAEAQBAEAQBAEAQBAEAQEw5M9Y/JKnZyOtDOQ119zJNzH+/Ceog8FVuaWuOV3RYt6ml4fmXiuYXwgCAIAgCApTlT1h8pqdiw/VU5Lctzpdzz3eqOx3Oula0tMdT7so3NTL0ohKtlYIAgCAIAgCAIAgCAIAgCAIAgCAIAgCAIAgCAIAgCAIAgCAIAgCAIAVAL05NdYHVlLaS5kgtG5x+2Leg6/PYWPWL8Vyrinolt2Z0qM9cSWrQbQgCAICOa+6dNFSPey+0ednGei5wPpdwBPaAt1Cnrng11Z6I5KBuuscxhSAgCAIAgCAIAgCAIAgCAIAgMtNTvkdhja5zrE4Wi5IaC42HGwBPcsW0llkqLeyNhq7oOSskkZHvZDJJ2ljfRb3uLR3lYVKigsszp09bwa6CnfJiwNc7C0vdYZNaBcuJ4BZuSXcwUW+xjUkBSAgCAIAgCAIAgCAIAgCAIAgO0UbnODWglziGgDeSTYAdZKhvCySll4PoXVDQTaGlZELYvWkcPtSO39wyA6gFx6tTXLJ04QUI4N0tZmEAQBAa/T+iY6unkgk3PGR6Lhm1w6wbLKE3CSkjGUVJYZ8611HJDI+KQWfG4tcOsc3Ud4PEELsxkpLKOZKLi8MwLIxCAIAgCAIAgCAIAgCAIAgCgEs1P1a0k6SCpp424WPa8PMsdiAc2mxJFxcWI4qvWrU8OLLFGlPKki6qbRkEcj5Y4mNkkAD3NFsWEki9sr57+K5jk2sMvJJPJHNbNWXuo3U+j4oI9pIHSZ4cTQcW+xuS4N38LrdSqpT1TZrnDMcRKZ0voqalkMcwaHjg17HW7cJNuw2K6UJqayihODg8M8S2GAQBAEAQBAEAQBAEAQBAEAQFhckerplmNVI30IfRjv9qUjM9jQfFw5lSu6uFoXmW7an/qZb9lzy4LIAgCAWQCyArLlf1cuG1kbcxZk1hvG5j+71T+7zK7aVf8AQ/4KtzTytSKrXQKQQBAEAQBAEAQBAEAQBAEAQEy5NoXMm276ttNAw+neRrdseEeF28c5tluGZuKty01pSy/sWbdPu3hF0UVXHMxskTg9jtzm7iASMvArmtNPDLy3NPrTX02B9M+tbSyyMu1+LCRckA3PC4IIBBtfdvWynGWdSWUYSa7ZwUJW0zopHseWlzSbua4Oa77wcN4O+/WutFprKObNNPDMCyMQgCAIAgCAIAgCAIAgCAIAgM8VbMwWZLK0czXuA8AVi4p90ZKcl2Z385VHt5/5j/mo0R4RPUlyZKfTNVG9r2zzYmODheR5F2m4uCcx1KHTi1jBKqyTzk+gNW9MsrKeOdmWIek3oPGTm9x91lyakHCTizowkpLKPdVVDImOkkcGsY0uc47g1ouSsUm3hGR8+6f1lqKqokm2krA4+ixr3AMYMmiwNr239d11qdGMYpYObOrJyyma/wA5VHt5/wCY/wCaz0R4Rj1JcnWSvncCHTTEHIgyOIPaCVOiPBDnJ+Z51JiFICAIAgCAIAgCAIAgCAIAgCgEmrNb5vJKWmgc+MQgOe8ZF0geXNA+63I9Z7M68aC1OUvMsSr/AKUonn1s1iNe6GRzcMjIsElvVc4OccTeog7uGayo0unlGNWprwaFbzSEAQBAEAQBAEAQBAEAQBAEAQBAEAQE05L9Y/JajYyOtFOQ3PcyXcx3YfVPaOZVLqlqjqXdFm3qYelki5X9YcLW0cZzdZ8tuDb3YzvIueoDnWq0pZetm24qYWlFUroFEIAgCAIAgCAIAgCAIAgCAIAgCAIAgCAIAgCAIAgCAIAgCAIDanVys9j8cf5lp60OTb0J8D/pys9j8cf5k60OR0J8D/pys9j8cf5k60OR0J8HV2r9WN8Xxs/Mp60OR0J8HHmGq9l8TPzJ1ocjoz4HmGq9l8TPzJ1ocjoz4HmGq9l8TPzJ1ocjoz4HmGq9l8TPzJ1ocjoz4HmGq9l8TPzJ1ocjoz4ODoGq9l8TPzJ1Ycjoz4M1Xouule58jXPe7Muc9lzlbpcwCiNSnFYRMqdSTyzF5hqvZfEz8ynrQ5I6M+B5hqvZfEz8ydaHI6M+DHJoioabGO37zfmpVSL8yOlPg6ebJ+h8Tfmp1xHSnwPNk/Q+JvzTXEdKfA82T9D4m/NNcR0p8DzZP0Pib801xHSnwPNk/Q+JvzTXEdKfA82T9D4m/NNcR0p8DzZP0Pib801xHSnwPNk/Q+JvzTXEdKfA82T9D4m/NNcR0pcGN1HIMi33j5qdSI6cjjySTo+8fNNSHTkPJJOj7x801IdOQ8kk6PvHzTUh05DySTo+8fNNSHTkPJJOj7x801IdOQ8kk6PvHzTUh05DySTo+8fNNSHTkPJJOj7x801IdORz5JJ0fePmmpDpyMezdzJqRGiRxszzJlDRIbM8yZQ0SGzPMmUNEhszzJlDRIbM8yZQ0SGzPMmUNEj/2Q=="/>
          <p:cNvSpPr>
            <a:spLocks noChangeAspect="1" noChangeArrowheads="1"/>
          </p:cNvSpPr>
          <p:nvPr/>
        </p:nvSpPr>
        <p:spPr bwMode="auto">
          <a:xfrm>
            <a:off x="284285" y="271096"/>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39" name="AutoShape 12" descr="data:image/jpeg;base64,/9j/4AAQSkZJRgABAQAAAQABAAD/2wCEAAkGBhQQDxUUDxIUEBUVEhQUFBQQGRQVFxQUFBgWFBQVFBQXHCYfFxklGhUYIC8gIycpMSwsFR4xNTA2NSYtLSkBCQoKDgwOGg8PGiofHSQuKSwqLCwsNDUpLywsNS4sLCwsKiwpLCwpNCwpLCwpLDApLCwpKSwsKSwtKiwsLCw0LP/AABEIAKABAAMBIgACEQEDEQH/xAAcAAEAAgMBAQEAAAAAAAAAAAAABwgBBQYEAwL/xABJEAABAwIDAwYLAwgKAwEAAAABAAIDBBEFEiEGBzETF0FTk9IUFiIyNVFUYXOy0SNCchVVcYGRoaLTCCQzNlJidLO0wYKj8CX/xAAbAQEAAgMBAQAAAAAAAAAAAAAAAwUBBAYCB//EADcRAAECAwUFBQcEAwEAAAAAAAEAAgMEEQUSEyExFUFScZEiM1Hh8BQyYYGhscEGktHxI2KiQv/aAAwDAQACEQMRAD8AmTFcTZTQPmlJDGDM4tBJtcDQDjxWowXbykq5OThls/obK0xl3ubm4n3Be/aWWBlJIa3+wsOV0cQGlwFzl1sCQdPUosxfdtniE+FyCrhdqGgtLrf5H8H9OhsR77LBDqVAyVjJQpWMCyM8tduO75rucc3l0lDLydUKiI3IaTDJlfa1yx4FnDUcPXqtdz34Z1kvZSfRcTR7aPDDTYrD4bCDqycWljIuRYusb6/esbdPr1+L7rI6ljp8Dm8IYPOppfJmjvwALvO6dHW4cT0b8oJWL2YhLT9Pso52z5iUNSKt3EaKRufDDOsl7J6c+GGdZL2T/oq5VNK6N5ZI10bmmzmvBa5p9RadR+tfIhXgsaARUOPr5KrxCrJc+GGdZL2Un0W9wbbamrKaWpp3PMUJcHlzHNILWh5s06nySFVBTTun/u/iH45v+PGtKfs2FLwr7Sa1GqlgnEeGneQuzO9qg/xy9k9e3abeJR4bK2Kre9r3Rh4DGOcMuZzeI97SoEH/AEui/pBekYP9IP8AdlVZZ8ETMbDfkFeWzIQ5EMMMk1rr8KfypC58MM6yXsn/AETnwwzrJeyf9FWxZyrotiwOIrnsQqyXPhhnWS9k9Z578M6yXspPoq/4Ds3UVsvJ0kTpXaXsPJZe9i9x0aNDxPQVJlFsPQYQBJibxW1NrtpY9WNOhbnv5w97rA3808ToTUpJyw7TiT4b/spoLIsZ11gqVKezm2UOINL6ZspjAJ5WSN0bCQbENc7zj+j1FeCr3nUMbywyueRpeJjntv7nDQ/qUcVWOVuLOEFOwtiFgIIPJjY3g3lHaCwA4Gw00GmnRUew9JhkPhOLyscRYhh/s83ENa3jM/Q6WtrwsLmirfdRgV46QgSrKzb+1ua3X5lbTnwwzrJeyf8AROfDDOsl7J/0VbVhdWLFg+JXO4hVk+fDDOsl7J/0TnwwzrJeyf8ARVsRZ2LA4imIVZPnwwzrJeyf9E58MM6yXsn/AEVbETYsDiKYhVk+fDDOsl7J/wBE58MM6yXsn/RVsRNiwOIpiFWT58MM6yXsn/ROfDDOsl7J/wBFWxE2LA4imIVZPnwwzrJeyf8AROfDDOsl7J/0VbETYsDiKYhVk+fDDOsl7J/0TnwwzrJeyf8ARVsRNiwOIpiFWT58cM6yXspPouywXGI6unZPASY5G5mlwLTa5GoPDUKnatNur9C0nwj871WWjZ8OWYHMJNTvXtjyU3qehav4Q+dirps1tfVYe/NSSlgOrozrG+9r5o+BOg1GumhVi96noWr+EPnYqtFbtjw2vgua4Vz/AAvMQ5qb8P24w7GmiPEWCjqMtmy5gGk8TklPDhfK/he1zqTr8b2HrMNfy1O5z2NuRNACHsHTyjOIHG/EaaqILrtNjt6dXh+VmbwiAacjKeAF9I32JZ+8acFFOWID2oPT1+VZSVrRpcXPebvB08l1jto6TE2iPGYrPAyx1kHkvbf/ABgX0B14EcdON+S2o3YT0rOXp3CtpSMwmg1IbqbyMF8o0N3C4HTbUCRIaXDcdDn0b/BKni6NwaHOOpzGIGzx0lzDpbX36HJX4HLfVjS7ou+CX9WljYe51h7lVwJ2YknXXaeB9ZKxdKSloC9LG4/hOnyKiVymndN/d/EPxzf8eNeOswvDsZubDDa5/C1+QmkPC4tYFzj7nfi6ej2Q2Xnw3B8QhqmgEuncwsIc17OQYA5p9VwRqAdOCspy0IU1LUb71RkqhsrFlphrIjaGoUWj/pdF/SC9Iwf6Rv8AuyrnfopS3ibt5sUxCGTOyCnZTBskjtXAiSRxDWfhcDckAfuVXZcZsGPfeaCi6T9TiuEB/t+FAdNTOkeGRtdI5xs1rAXOcfUGjU/qUnYBuhbDH4RjcwpohYiFhHKPOpyucOB081tydeFtd5+X6DB2OiwmITTFuV9VIcw04+X9/UXytyt9+lljDtia3FJeXr3vib65G+WRcnLFFpkGpFzb9Bst6btl8SrYOQ8d6ppeyqNxZp1xv1PIL41W2tmikwSn8Fjc4gcm37WQnTT/AAkgDUkusBqLL24JuvOUz4rKIWee5pcAddSZZSbN4+snXiOn0YntnhuBNdFRsFTUgZXZCCc3Aiabo1bqxvAgaDiIl2q26q8Sd/WpfIDiWxR+TG3/AMfvH3uuf3rXlrMjTJvPyHifWali2q2C3DlG3R4/+j/CkraHfHTUUfg+CxMdYH7UgiNpPS1nnSH3mw0HHgojxnHJqyYy1UjpXnS7jwF75Wjg1uvAaLwXWF1EtJQpcdgZ+O9ULnl5q5YREW6o0RERERERERFlEWEWVhFlEREWERERFlWm3VehaT4R+d6qyrTbqvQtJ8I/O9UVt903mpYeq2e1ksLaGY1cZmhDPtIxxcMw0Go6bdPQoq/KmBfmt/7v5qlTbDDn1NBNFCAXvYA0EgAnMDxPDgoj5q8Q6qPtGLlhFiMyYSORXRWbLyMVhM06hrlnTJej8p4F+a3/AMP81PypgX5rf+7+avPzVYh1UfaMTmqxDqo+0Ys+0x+I9SrT2Kx+MfuXpjxjBGuDm4ZI1wILXNIBaQbggia4IPSuil3tUbo+TfTTvYQGlrxE4EDhfM83/WuU5qsQ6qPtGJzWYh1cfaMUbokR3vGqyJOyBo//AKXnrajC3vLmR1sQP3GGnLR+jOSbe662sG20ENHLBG6ula+F8bBUmncGFwsCHNOYD3aj3Lw811f1cfasXxrN3FbDG6R7I8jGlziJGHRoubAcdF47Xgtw+wxKNdFvUpQE71zAUgbRbcU1d5Mj69kfVReDBh/Fc3dx6SuAC6s7ra/q4+1YvLa7luzzZa8x0d10itM+VV7tntpcMo3Z2U1TLIOEk3Ikt4+aA8Bp142ut7iG9ainidHNTVD2PFnNuwXB0IJbIDa3R0grlRusr+rj7Ric1df1cfaMXsF40VXFg2ZGdeiRan4uXq/KeBfmt/8AD/NT8p4F+a3/ALv5q83NViHVR9oxOarEOqj7Rim9pj8R6lQ+xWPxj9y9H5TwL81v/d/NT8p4F+a3/u/mrz81WIdVH2jE5qsQ6qPtGIJmPxHqVgyVkU98fuURlYWSsL6INFwxRERZWERERF9IAC4ZyWtzDM5ozEN6SGki5t0XF/WpmpdxINFMG1Ecsr3RvpZgHNYIgLnO0XPl5zwzeayx4qIsIxV1LM2aIML2G7eVa17Qeh2V2lwdR6iLqcsD330whpWVbnOlkb/WJI2WjhJJALhxOlr5QbaqntJ0y0twa0+Hr+1Iym9QxtRg7aOrkgjm8IERyGQNyAvHngDM7g64vfoK063G0W08tfJylQIuUtq6KNsZde3nlvnWtoTr/wBahWUC/htv60zXkrCIimXlERERZVpt1XoWk+Efneqsq026r0LSfCPzvVFbfdN5qWHqvRvExGSnwqplgeY5GRgte21wczRpf3FV7508T9tl/g7qnzer6Fq/hD52KrIUVjwYb4Ti9oOfgsxCarqudLE/bZf/AF91fuLebij3BrayZznEBrWhhLidAAA25JPQv1sjuzqsQHKACnp9C6ea4aW6kmNuhfYDjcD1kdHd02JYdgwy4bGKypFw6pl1A6CGkW09zLD1u9ck3MycuCAwE/AZKeWlY8y67DBK9OzVDizoxUYriUlDTjUtdyYlcDawN22jvfpu7S2XW4/e0e9g5OSoA4ANAM81i82FrtaenpzO/Z0rRUuHV+NS5yS8C/2sl2xRn1MAFugXDQToLrZ1WL4ZgWjf/wBGsabWaQGxuGhudWxHW1hmdoudJizcSjGgfAD19Vfezylnisd2I/hGg5+vkvPhWwVRVk1GISGnj858k5+0LRe5s/Rg97rW6Auuw59A7C638l2cxjJY3yWN3vEebz3auAD9OjioQ2r29q8Sd/WJbR3u2GO7Yhw+7fyjpxcSpG3Tf3fxD8c3/HjW7Hswy0DEec/gtB9pRZqK1pybUUA0XCKa9rKLDqmpZTVTmw1L4w+J+jHOBc5gaHkZXm7bZDf3cVCi6P8ApA+kIP8ASN/3ZVpSEuJiJhk0qr79RxXwjCew0IvfhbuSlxHAiTGeWp730DnRa/4mcYnH1g2v0ldPSbXRYrGIoaqbDqj7uXIbusdAXAtlbpe3knXouoq2N3uVNEGxz/1unHk5H+exug+zkPQBwa7To0XZjAKDGGukwmUQTWzPppBYC/G7Pu6/ebdvu1CmmJGNKmpFR4+tFUNm5adymBcfxD8j+FotrqvHsNJMtVLJFewniDCw3NgHeTdh9x/aVy53o4n7dL+yPurvqDbKsw15p8RiM8ZBBbNq7IbtOSQ3EjDrobg8Li6/OLbtqHFWOnweVsEvF1O7Rl+JBZxivcai7ei3SN6Un5d1GxmAHxp9wtKbs6NL9r3m7iNFwPOniftsv8HdTnTxP22X+DurT47s9PRSmKqidE4cM3Bw4ZmOGjh7wVrF0LZeXcKta0jkqwuKIiLbXhERERERERFnMsIiIiIiIs2XtwajZNURxyPdG2SRrC9jeUc3OcoIYCC7UjQa+pTTzBxeBiLl/t+Xz+EZDbkyAOT5PNw6fO49NtFpTM7ClyA/Ur2Gk6KCEXuxikZFPLHE50jWPcwPe3IXZTlLiy5LbkHQ6+vVeFbbXBwBC8rKtNuq9C0nwj871VlWm3VehaT4R+d6pLb7pvNSQ9V7NvMJkq8MqIYADJJGA0OIaL5mnUnQaBRdRbMYbg2taRiNXb+xaByUZ9Ra7Tp4vubC4aOCk/b6pdHhlQ5rjGRGCHNJaR5TRcOGoUP4Ds/TvZytbW09NCACWNkjdM4acGNcS39hPu1uOcbGjtZhw60KupKVlntMaYfQA0pvK++J7R12LScmzM4HUQQAhoHQXHpGvFxte3uWwfs7RYU0SYxMJJC0uZSQ6k/itYu9VzlaNdTxGkxrewynYYMEhFLH96ocLyycLEB18vTq6510DemOamrdI8vkc6R7jdz3kuc73uc65JVlKWM+J242Xw9aL3NWybuFKi4z4an5+ua7XavezUVTXQ01qKm80Rw2Di3UWc8WsCDq1th+nieEKXWF1EGXhwRdYKLny4k1KKat03938Q/HN/x41Cyl3dhi8MWB10cs0Ub3vmyskexrnXgjAytcQTrpoq+1wTL5eIU8rlFbzC5Af9Lov6QXpGD/AEjf92Vcz4Q23nN4esLe788Sinr4XQSxzNFKGkxPY8A8pKbEtJ1sQf1qhsdjmzIqCMl1P6miMeId0g6/hRuvvS1Tonh8b3Rvbq17CWuadRdrhqF8FldmQDkVxylLAt7zJ4/B8biFTH0TsH2jTr5TmjidfOZYj1G+m1q9jHNHhmCzmpiBJBhd9rGRckaedbTydDrq08TDAK2eBbS1FDJylJK6J2l7ea+3APYdHDU8RpcqjnLGhxO1CyP08lZSdpRpU0Bq3eDoVLlBt/HUx+DY1A2dl7coRq1w8m728WuGvlNsR6uJWj2l3NFzPCMGlFZC43EeZudoPQ1/B9vUbOHv1K9FJtpQYxZmIMFBVHRtTH/ZPPAB99RqeDr6Dzx0eF1fLhU5NNWQvaSbOglikY8DhnjDjY/pGnQVSQ3zck+7Q8tQVaGBJz4vQThv4ToeR9clGKLJWF3AXMoiIiKYN3O6anq4I6qSflo5IpGmLk8jmSkcncPzuBLTcg245T7hxm8HYduEyxReEeEPfGZHAR8mGtvlbY53Zrlr/VbKPWu32S31CnoLVt55RKI444WsjywNZH5TiAGjUuAsNbW0AuOS3l7ePxCocxj2SUzX5oPs2h9nNYSC4jONRqNOGvBUEsZv2k3/AHc+X2/tSG7RcSVhZJWFfqNEREWFssBx2WinbPTlokZfKXta8C4sdHDjrxUxjfrEY+TsRJ4FfwgjyPDOSvk5K3mZ9M1+OlreUoKWVozMjCmCHP1HgvYcQthjmOSVs7p6gtdI+2Ysa1gNgADZo42HFa5ZWFuMaGANGgXlZVpt1XoWk+Efneqsq026r0LSfCPzvVJbfdN5qSHqsb1PQtX8IfOxVbJ9ytLvV9C1fwh87FVm6xYg/wATuazE1QlYRFfKJEREWFkLIKwiUqsrIKwUWEoERERFhERERZBWbr8olFlEREWERERZX6zLBKwiIiIiIshCEClah3b0b8EkqvDHlpcJuVdAA5gha9joeT5QkkuedQ+xIZ0C61piZZAoX7zRZAqooRfpy/K2V5REREWVabdV6FpPhH53qrKtNuq9C0nwj871RW33Tealh6pvV9C1fwh87FVhWn3q+hav4Q+diqwlid07mkTVERFeqJERERZC92CYS+rqYoIvOlkDATwF+Lj7gLn9S7Tc9JTTVL6OuhimZOLxmRrczZWa5WyaOAc0cAeLB6zeZsC3bUVFU+EU0RY/K5oGdxa0PtfK0nTQW/QSqectLALoZbnuO5StZXNQNvN2NGGVuSMO5F7A+FzrngA17S7pcHan8Y0sQuQsrZ7VbF02JMY2raXCNxc0sOV2osW5hrlOht62j1KN952BYfhFAGU1NGKie8THvBkcGDKZX3eSAbFovx8sfpWvJ2pea2GQS7RZczeoUssLJWF0CiRERFhERERERERERERERERERERZC2ce0c7ctpngMiMLWgnKInaPjy8MrukdJ1/Rq0XlzGu94VWarJWERekRERFhZVpt1XoWk+Efneqsq026r0LSfCPzvVFbfdN5qWHqm9X0LV/CHzsVWFafer6Fq/hD52KrCWJ3TuaRNUREV6okWQFhZBQrKlbdRuvmklirakugiaRLE0EtklIN2H/LGeP+YWtobqegqr4ZvMxGntkrJXAEnLMeVBvxvnuSP1qxWwmLyVeG0885DpJGFzi0BoJzOGgHDQBchakGOHYkUgjQUU7CNAt+VF+9ndlJiBFTSvLpY48nIvtZ7QS4CN33X3cdDofd0yHhuLRVLM9NKyZgc5pdG4OGZpsRcf8A1iD0hV82x3oYgaqeFtSYmRz1ETRC1rDkD3MF3AXuAON7jVQWfCjOjf4qAjxWXkUzXAzwlji14LXNJBa4EEEaEEHUH3L5r7VdY+Z5fM98rja7pHOe420F3OJJXxXaitM9VroiIsrCIiIiIiIiIiIiIiIiIiIiyhCmvdtuupKmmhrH8q7PFKx8MoblLzePPG4NBsBmIOupGvk68TvL2Hiwp0Ecb5pXvY9z5JGtbGbEBrY7DzhqXAuNrt9ar4doQokbCbWvqq9lhAquJREVgvCIiIiyrTbqvQtJ8I/O9VZVpt1XoWk+EfneqK2+6bzUsPVN6voWr+EPnYqsK0+9X0LV/CHzsVWUsTunc0iarCIivVEiIiIshddiO8OZ+HQUMBMMUcRbKWmzpnFziQSOEdjbL0636AuRRRRILIhF4VpmOayDRdHsZttNhc/KQnMw2EsLiQyRv7PJd6nWuPeNFqscrhPVTSsBDZJ5ZAHWuBI9zwDbpsfWvCiw2CxrzEAzORSu5YREUywiIiIiIiIiIiIiIiIiIiIi+sMuUgi1wQRcA6jXUHQjTpXyRDmsqV9mN9T6WheKhz6yo5dvJtfZrWwBrM3ltGnBwA11IPBc7vC3gyYhO8RyvNK7k3MikazyHZBm6LgglwuD0nWxXFrC0mSMFkTEAz9aL0XGlFkrCIt1eERERFlWm3VehaT4R+d6qyrTbqvQtJ8I/O9UVt903mpYeqb1fQtX8IfOxVZVzamlZKwslY2RjhZzXgOaR6i06FazxOovYqXsIe6qyRtASrC0trUqRzbyqKit14nUXsVL2EPdTxOovYqXsIe6t/bjeA9fJe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RW68TqL2Kl7CHup4nUXsVL2EPdTbjeA9fJMJVFVpt1XoWk+Efnetp4nUXsVL2EPdWzpqVkTAyJjY2NFmtYA1oHqDRoFoT1oCaYGhtKFe2tur//2Q=="/>
          <p:cNvSpPr>
            <a:spLocks noChangeAspect="1" noChangeArrowheads="1"/>
          </p:cNvSpPr>
          <p:nvPr/>
        </p:nvSpPr>
        <p:spPr bwMode="auto">
          <a:xfrm>
            <a:off x="424961" y="411773"/>
            <a:ext cx="281354" cy="2813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pic>
        <p:nvPicPr>
          <p:cNvPr id="1038" name="Picture 14" descr="http://www.southernthunderer.com.au/wp-content/uploads/2013/09/Flag-Of-Australia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81040" y="5579858"/>
            <a:ext cx="868193" cy="4515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4" descr="http://www.southernthunderer.com.au/wp-content/uploads/2013/09/Flag-Of-Australia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81040" y="3623796"/>
            <a:ext cx="868193" cy="45150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4" descr="http://www.southernthunderer.com.au/wp-content/uploads/2013/09/Flag-Of-Australia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81040" y="2939660"/>
            <a:ext cx="868193" cy="45150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upload.wikimedia.org/wikipedia/en/thumb/a/ae/Flag_of_the_United_Kingdom.svg/1280px-Flag_of_the_United_Kingdom.sv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81040" y="2213927"/>
            <a:ext cx="868193" cy="434697"/>
          </a:xfrm>
          <a:prstGeom prst="rect">
            <a:avLst/>
          </a:prstGeom>
          <a:noFill/>
          <a:extLst>
            <a:ext uri="{909E8E84-426E-40DD-AFC4-6F175D3DCCD1}">
              <a14:hiddenFill xmlns:a14="http://schemas.microsoft.com/office/drawing/2010/main">
                <a:solidFill>
                  <a:srgbClr val="FFFFFF"/>
                </a:solidFill>
              </a14:hiddenFill>
            </a:ext>
          </a:extLst>
        </p:spPr>
      </p:pic>
      <p:sp>
        <p:nvSpPr>
          <p:cNvPr id="40" name="AutoShape 18" descr="data:image/png;base64,iVBORw0KGgoAAAANSUhEUgAAARMAAAC3CAMAAAAGjUrGAAAAQlBMVEUAAAD/1gDeIRBMTEyUUE3jHAb/3ADdExDofw2jkUz/2gCJdAD/4ADtgQDiDAZ1XVznFwCUTU2ZbU1xaUxISUxcXFz6HkLWAAABKElEQVR4nO3Q2xWCMAAFsCoFBMsb9l/VKe6PJxkh5elS7mvKOY+aspWuxHzbnNKWtQ/Za/RkeKUMn/Ed0jtx4sSJEydOnDhx4sSJEydOnDhx4sSJEydOnDhx4sSJEydOnDhx4sSJEydOnDhx4sSJEydOnDhx4sSJEydOnDhx4sSJEydOnDhx4sSJEydOnDhx4sSJEydOnDhx4sSJEydOnDhx4sSJEydOnDhx4sSJEydOnDhx4sSJEydOnDhx4sSJEydOnDhx4sSJEydOnDhx4sSJEydOnDhx4sSJEydOnDhx4sSJEydOnDhx4sSJEydOnDhx4sSJEydOnDhx4sSJEydOnDhx4sSJEydOnDhx4sSJEyf/c9LmlLasfchey9Ol3NeUcx41ZfsBUk7zcIX4djUAAAAASUVORK5CYII="/>
          <p:cNvSpPr>
            <a:spLocks noChangeAspect="1" noChangeArrowheads="1"/>
          </p:cNvSpPr>
          <p:nvPr/>
        </p:nvSpPr>
        <p:spPr bwMode="auto">
          <a:xfrm>
            <a:off x="143608" y="-1002323"/>
            <a:ext cx="3956538" cy="26376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sp>
        <p:nvSpPr>
          <p:cNvPr id="41" name="AutoShape 20" descr="http://upload.wikimedia.org/wikipedia/commons/6/65/Flag_of_Belgium.svg"/>
          <p:cNvSpPr>
            <a:spLocks noChangeAspect="1" noChangeArrowheads="1"/>
          </p:cNvSpPr>
          <p:nvPr/>
        </p:nvSpPr>
        <p:spPr bwMode="auto">
          <a:xfrm>
            <a:off x="143608" y="-1381858"/>
            <a:ext cx="3956538" cy="34290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n-GB" sz="1662"/>
          </a:p>
        </p:txBody>
      </p:sp>
      <p:pic>
        <p:nvPicPr>
          <p:cNvPr id="1046" name="Picture 22" descr="https://encrypted-tbn3.gstatic.com/images?q=tbn:ANd9GcRpEhjv0apoAvMsPiUpHqTwnGVyApIAR-gpqx8wPdKqC21aJUhl"/>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98043" y="1484436"/>
            <a:ext cx="825782" cy="502517"/>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302350" y="400962"/>
            <a:ext cx="6188266" cy="660502"/>
          </a:xfrm>
          <a:prstGeom prst="rect">
            <a:avLst/>
          </a:prstGeom>
          <a:noFill/>
        </p:spPr>
        <p:txBody>
          <a:bodyPr wrap="square" rtlCol="0">
            <a:spAutoFit/>
          </a:bodyPr>
          <a:lstStyle/>
          <a:p>
            <a:r>
              <a:rPr lang="en-GB" sz="3692" b="1" dirty="0"/>
              <a:t>Owners of </a:t>
            </a:r>
            <a:r>
              <a:rPr lang="en-GB" sz="3692" b="1" dirty="0" err="1"/>
              <a:t>Moreton</a:t>
            </a:r>
            <a:r>
              <a:rPr lang="en-GB" sz="3692" b="1" dirty="0"/>
              <a:t> Mill</a:t>
            </a:r>
          </a:p>
        </p:txBody>
      </p:sp>
    </p:spTree>
    <p:extLst>
      <p:ext uri="{BB962C8B-B14F-4D97-AF65-F5344CB8AC3E}">
        <p14:creationId xmlns:p14="http://schemas.microsoft.com/office/powerpoint/2010/main" val="12286751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6A99-FBC2-40E4-AAE8-D3B48E8B7FB0}"/>
              </a:ext>
            </a:extLst>
          </p:cNvPr>
          <p:cNvSpPr>
            <a:spLocks noGrp="1"/>
          </p:cNvSpPr>
          <p:nvPr>
            <p:ph type="title"/>
          </p:nvPr>
        </p:nvSpPr>
        <p:spPr>
          <a:xfrm>
            <a:off x="609599" y="609600"/>
            <a:ext cx="6347713" cy="728870"/>
          </a:xfrm>
        </p:spPr>
        <p:txBody>
          <a:bodyPr/>
          <a:lstStyle/>
          <a:p>
            <a:r>
              <a:rPr lang="en-GB" dirty="0"/>
              <a:t>Moreton Mill Assemblage</a:t>
            </a:r>
          </a:p>
        </p:txBody>
      </p:sp>
      <p:sp>
        <p:nvSpPr>
          <p:cNvPr id="3" name="Content Placeholder 2">
            <a:extLst>
              <a:ext uri="{FF2B5EF4-FFF2-40B4-BE49-F238E27FC236}">
                <a16:creationId xmlns:a16="http://schemas.microsoft.com/office/drawing/2014/main" id="{195A1836-D694-46BC-BD09-065A75CA25F0}"/>
              </a:ext>
            </a:extLst>
          </p:cNvPr>
          <p:cNvSpPr>
            <a:spLocks noGrp="1"/>
          </p:cNvSpPr>
          <p:nvPr>
            <p:ph idx="1"/>
          </p:nvPr>
        </p:nvSpPr>
        <p:spPr>
          <a:xfrm>
            <a:off x="609599" y="1550504"/>
            <a:ext cx="6347714" cy="4490859"/>
          </a:xfrm>
        </p:spPr>
        <p:txBody>
          <a:bodyPr>
            <a:noAutofit/>
          </a:bodyPr>
          <a:lstStyle/>
          <a:p>
            <a:r>
              <a:rPr lang="en-GB" sz="2000" dirty="0"/>
              <a:t>The sale of Bundaberg Sugar by Tate &amp; Lyle to </a:t>
            </a:r>
            <a:r>
              <a:rPr lang="en-GB" sz="2000" dirty="0" err="1"/>
              <a:t>Finasucre</a:t>
            </a:r>
            <a:r>
              <a:rPr lang="en-GB" sz="2000" dirty="0"/>
              <a:t> detached Moreton Mill from one corporate assemblage and attached it to another</a:t>
            </a:r>
          </a:p>
          <a:p>
            <a:r>
              <a:rPr lang="en-GB" sz="2000" dirty="0"/>
              <a:t>In the new corporate assemblage, the financial position of Moreton Mill was re-coded</a:t>
            </a:r>
          </a:p>
          <a:p>
            <a:r>
              <a:rPr lang="en-GB" sz="2000" dirty="0"/>
              <a:t>The rigid </a:t>
            </a:r>
            <a:r>
              <a:rPr lang="en-GB" sz="2000" dirty="0" err="1"/>
              <a:t>territorialization</a:t>
            </a:r>
            <a:r>
              <a:rPr lang="en-GB" sz="2000" dirty="0"/>
              <a:t> of the Australian sugar assemblage, which prevented mills competing with each other for cane, restricted </a:t>
            </a:r>
            <a:r>
              <a:rPr lang="en-GB" sz="2000" dirty="0" err="1"/>
              <a:t>Finasucre’s</a:t>
            </a:r>
            <a:r>
              <a:rPr lang="en-GB" sz="2000" dirty="0"/>
              <a:t> options for increasing production and profitability at Moreton Mill</a:t>
            </a:r>
          </a:p>
          <a:p>
            <a:r>
              <a:rPr lang="en-GB" sz="2000" dirty="0"/>
              <a:t>The geographical context of the Moreton Mill assemblage also restricted options, as it competed for land with tourism and house-building assemblages</a:t>
            </a:r>
          </a:p>
        </p:txBody>
      </p:sp>
      <p:pic>
        <p:nvPicPr>
          <p:cNvPr id="4" name="Picture 3">
            <a:extLst>
              <a:ext uri="{FF2B5EF4-FFF2-40B4-BE49-F238E27FC236}">
                <a16:creationId xmlns:a16="http://schemas.microsoft.com/office/drawing/2014/main" id="{68C838FD-20EB-4B3D-8E0F-70D9797517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41520952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6A99-FBC2-40E4-AAE8-D3B48E8B7FB0}"/>
              </a:ext>
            </a:extLst>
          </p:cNvPr>
          <p:cNvSpPr>
            <a:spLocks noGrp="1"/>
          </p:cNvSpPr>
          <p:nvPr>
            <p:ph type="title"/>
          </p:nvPr>
        </p:nvSpPr>
        <p:spPr>
          <a:xfrm>
            <a:off x="609599" y="609600"/>
            <a:ext cx="6347713" cy="728870"/>
          </a:xfrm>
        </p:spPr>
        <p:txBody>
          <a:bodyPr/>
          <a:lstStyle/>
          <a:p>
            <a:r>
              <a:rPr lang="en-GB" dirty="0"/>
              <a:t>Moreton Mill Assemblage</a:t>
            </a:r>
          </a:p>
        </p:txBody>
      </p:sp>
      <p:sp>
        <p:nvSpPr>
          <p:cNvPr id="3" name="Content Placeholder 2">
            <a:extLst>
              <a:ext uri="{FF2B5EF4-FFF2-40B4-BE49-F238E27FC236}">
                <a16:creationId xmlns:a16="http://schemas.microsoft.com/office/drawing/2014/main" id="{195A1836-D694-46BC-BD09-065A75CA25F0}"/>
              </a:ext>
            </a:extLst>
          </p:cNvPr>
          <p:cNvSpPr>
            <a:spLocks noGrp="1"/>
          </p:cNvSpPr>
          <p:nvPr>
            <p:ph idx="1"/>
          </p:nvPr>
        </p:nvSpPr>
        <p:spPr>
          <a:xfrm>
            <a:off x="609599" y="1550504"/>
            <a:ext cx="6347714" cy="4490859"/>
          </a:xfrm>
        </p:spPr>
        <p:txBody>
          <a:bodyPr>
            <a:noAutofit/>
          </a:bodyPr>
          <a:lstStyle/>
          <a:p>
            <a:r>
              <a:rPr lang="en-GB" sz="2000" dirty="0"/>
              <a:t>The only option open to </a:t>
            </a:r>
            <a:r>
              <a:rPr lang="en-GB" sz="2000" dirty="0" err="1"/>
              <a:t>Finascure</a:t>
            </a:r>
            <a:r>
              <a:rPr lang="en-GB" sz="2000" dirty="0"/>
              <a:t> was to renegotiate its contracts with cane-farmers, i.e. to change the internal coding of the Moreton Mill assemblage</a:t>
            </a:r>
          </a:p>
          <a:p>
            <a:r>
              <a:rPr lang="en-GB" sz="2000" dirty="0"/>
              <a:t>Proposed that farmers should pay the mill to have their cane crushed</a:t>
            </a:r>
          </a:p>
          <a:p>
            <a:r>
              <a:rPr lang="en-GB" sz="2000" dirty="0"/>
              <a:t>When the proposal was rejected by farmers, </a:t>
            </a:r>
            <a:r>
              <a:rPr lang="en-GB" sz="2000" dirty="0" err="1"/>
              <a:t>Finasucre</a:t>
            </a:r>
            <a:r>
              <a:rPr lang="en-GB" sz="2000" dirty="0"/>
              <a:t> announced the closure of the mill at the end of the season in 2003.</a:t>
            </a:r>
          </a:p>
        </p:txBody>
      </p:sp>
      <p:pic>
        <p:nvPicPr>
          <p:cNvPr id="4" name="Picture 3">
            <a:extLst>
              <a:ext uri="{FF2B5EF4-FFF2-40B4-BE49-F238E27FC236}">
                <a16:creationId xmlns:a16="http://schemas.microsoft.com/office/drawing/2014/main" id="{68C838FD-20EB-4B3D-8E0F-70D9797517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2683850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6A99-FBC2-40E4-AAE8-D3B48E8B7FB0}"/>
              </a:ext>
            </a:extLst>
          </p:cNvPr>
          <p:cNvSpPr>
            <a:spLocks noGrp="1"/>
          </p:cNvSpPr>
          <p:nvPr>
            <p:ph type="title"/>
          </p:nvPr>
        </p:nvSpPr>
        <p:spPr>
          <a:xfrm>
            <a:off x="609599" y="609600"/>
            <a:ext cx="6347713" cy="728870"/>
          </a:xfrm>
        </p:spPr>
        <p:txBody>
          <a:bodyPr/>
          <a:lstStyle/>
          <a:p>
            <a:r>
              <a:rPr lang="en-GB" dirty="0"/>
              <a:t>Moreton Mill Assemblage</a:t>
            </a:r>
          </a:p>
        </p:txBody>
      </p:sp>
      <p:sp>
        <p:nvSpPr>
          <p:cNvPr id="3" name="Content Placeholder 2">
            <a:extLst>
              <a:ext uri="{FF2B5EF4-FFF2-40B4-BE49-F238E27FC236}">
                <a16:creationId xmlns:a16="http://schemas.microsoft.com/office/drawing/2014/main" id="{195A1836-D694-46BC-BD09-065A75CA25F0}"/>
              </a:ext>
            </a:extLst>
          </p:cNvPr>
          <p:cNvSpPr>
            <a:spLocks noGrp="1"/>
          </p:cNvSpPr>
          <p:nvPr>
            <p:ph idx="1"/>
          </p:nvPr>
        </p:nvSpPr>
        <p:spPr>
          <a:xfrm>
            <a:off x="609599" y="1550504"/>
            <a:ext cx="6347714" cy="4490859"/>
          </a:xfrm>
        </p:spPr>
        <p:txBody>
          <a:bodyPr>
            <a:noAutofit/>
          </a:bodyPr>
          <a:lstStyle/>
          <a:p>
            <a:r>
              <a:rPr lang="en-GB" sz="2000" dirty="0" err="1"/>
              <a:t>Finasucre</a:t>
            </a:r>
            <a:r>
              <a:rPr lang="en-GB" sz="2000" dirty="0"/>
              <a:t> </a:t>
            </a:r>
            <a:r>
              <a:rPr lang="en-GB" sz="2000" dirty="0" err="1"/>
              <a:t>deterritorialized</a:t>
            </a:r>
            <a:r>
              <a:rPr lang="en-GB" sz="2000" dirty="0"/>
              <a:t> from Nambour with the closure of the Moreton Mill</a:t>
            </a:r>
          </a:p>
          <a:p>
            <a:r>
              <a:rPr lang="en-GB" sz="2000" dirty="0"/>
              <a:t>The Nambour place-assemblage was </a:t>
            </a:r>
            <a:r>
              <a:rPr lang="en-GB" sz="2000" dirty="0" err="1"/>
              <a:t>deterritorialized</a:t>
            </a:r>
            <a:r>
              <a:rPr lang="en-GB" sz="2000" dirty="0"/>
              <a:t> as it was detached from the sugar industry</a:t>
            </a:r>
          </a:p>
          <a:p>
            <a:r>
              <a:rPr lang="en-GB" sz="2000" dirty="0"/>
              <a:t>The mill site, railway and </a:t>
            </a:r>
            <a:r>
              <a:rPr lang="en-GB" sz="2000" dirty="0" err="1"/>
              <a:t>caneland</a:t>
            </a:r>
            <a:r>
              <a:rPr lang="en-GB" sz="2000" dirty="0"/>
              <a:t> remained, but without their material function</a:t>
            </a:r>
          </a:p>
          <a:p>
            <a:r>
              <a:rPr lang="en-GB" sz="2000" dirty="0"/>
              <a:t>The mill and cane railway continued to perform an expressive role in the place-assemblage, which was enrolled in new heritage tourism assemblages</a:t>
            </a:r>
          </a:p>
          <a:p>
            <a:r>
              <a:rPr lang="en-GB" sz="2000" dirty="0"/>
              <a:t>As the mill assemblage was dismantled, the mill site and cane land were attached to new assemblages with new material roles</a:t>
            </a:r>
          </a:p>
        </p:txBody>
      </p:sp>
      <p:pic>
        <p:nvPicPr>
          <p:cNvPr id="4" name="Picture 3">
            <a:extLst>
              <a:ext uri="{FF2B5EF4-FFF2-40B4-BE49-F238E27FC236}">
                <a16:creationId xmlns:a16="http://schemas.microsoft.com/office/drawing/2014/main" id="{68C838FD-20EB-4B3D-8E0F-70D9797517D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2777107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1D196A3-DA67-4CBA-8F51-26781DF647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ACB69C97-9A03-42A8-A48B-B4DE78ECF14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3878" y="267270"/>
            <a:ext cx="2764712" cy="2073534"/>
          </a:xfrm>
          <a:prstGeom prst="rect">
            <a:avLst/>
          </a:prstGeom>
        </p:spPr>
      </p:pic>
      <p:pic>
        <p:nvPicPr>
          <p:cNvPr id="4" name="Picture 3">
            <a:extLst>
              <a:ext uri="{FF2B5EF4-FFF2-40B4-BE49-F238E27FC236}">
                <a16:creationId xmlns:a16="http://schemas.microsoft.com/office/drawing/2014/main" id="{59CBC339-903F-401F-823A-7747B0C22E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5275" y="4465428"/>
            <a:ext cx="2862264" cy="2146697"/>
          </a:xfrm>
          <a:prstGeom prst="rect">
            <a:avLst/>
          </a:prstGeom>
        </p:spPr>
      </p:pic>
    </p:spTree>
    <p:extLst>
      <p:ext uri="{BB962C8B-B14F-4D97-AF65-F5344CB8AC3E}">
        <p14:creationId xmlns:p14="http://schemas.microsoft.com/office/powerpoint/2010/main" val="17622478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622A15-9530-45FB-BFE4-8F69E4518A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627074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98FC43-A112-4D6F-B800-97C8F68527D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0851" r="12622"/>
          <a:stretch/>
        </p:blipFill>
        <p:spPr>
          <a:xfrm>
            <a:off x="0" y="0"/>
            <a:ext cx="9144000" cy="6858000"/>
          </a:xfrm>
          <a:prstGeom prst="rect">
            <a:avLst/>
          </a:prstGeom>
        </p:spPr>
      </p:pic>
      <p:pic>
        <p:nvPicPr>
          <p:cNvPr id="3" name="Picture 2">
            <a:extLst>
              <a:ext uri="{FF2B5EF4-FFF2-40B4-BE49-F238E27FC236}">
                <a16:creationId xmlns:a16="http://schemas.microsoft.com/office/drawing/2014/main" id="{68215457-FB8F-4890-AB05-F7A9B78A24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950" y="4306384"/>
            <a:ext cx="2709863" cy="2389691"/>
          </a:xfrm>
          <a:prstGeom prst="rect">
            <a:avLst/>
          </a:prstGeom>
        </p:spPr>
      </p:pic>
      <p:sp>
        <p:nvSpPr>
          <p:cNvPr id="4" name="TextBox 3">
            <a:extLst>
              <a:ext uri="{FF2B5EF4-FFF2-40B4-BE49-F238E27FC236}">
                <a16:creationId xmlns:a16="http://schemas.microsoft.com/office/drawing/2014/main" id="{6A426296-9037-47AC-B314-494EF61D4DE0}"/>
              </a:ext>
            </a:extLst>
          </p:cNvPr>
          <p:cNvSpPr txBox="1"/>
          <p:nvPr/>
        </p:nvSpPr>
        <p:spPr>
          <a:xfrm>
            <a:off x="4373216" y="357809"/>
            <a:ext cx="4187687" cy="1077218"/>
          </a:xfrm>
          <a:prstGeom prst="rect">
            <a:avLst/>
          </a:prstGeom>
          <a:noFill/>
        </p:spPr>
        <p:txBody>
          <a:bodyPr wrap="square" rtlCol="0">
            <a:spAutoFit/>
          </a:bodyPr>
          <a:lstStyle/>
          <a:p>
            <a:r>
              <a:rPr lang="en-GB" sz="3200" b="1" dirty="0" err="1"/>
              <a:t>Wairakei</a:t>
            </a:r>
            <a:r>
              <a:rPr lang="en-GB" sz="3200" b="1" dirty="0"/>
              <a:t> Estate</a:t>
            </a:r>
          </a:p>
          <a:p>
            <a:r>
              <a:rPr lang="en-GB" sz="3200" b="1" dirty="0"/>
              <a:t>Taupo, New Zealand</a:t>
            </a:r>
          </a:p>
        </p:txBody>
      </p:sp>
    </p:spTree>
    <p:extLst>
      <p:ext uri="{BB962C8B-B14F-4D97-AF65-F5344CB8AC3E}">
        <p14:creationId xmlns:p14="http://schemas.microsoft.com/office/powerpoint/2010/main" val="29474934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A9EB-14D9-4DEE-AFE0-6A0CDD2F3B04}"/>
              </a:ext>
            </a:extLst>
          </p:cNvPr>
          <p:cNvSpPr>
            <a:spLocks noGrp="1"/>
          </p:cNvSpPr>
          <p:nvPr>
            <p:ph type="title"/>
          </p:nvPr>
        </p:nvSpPr>
        <p:spPr>
          <a:xfrm>
            <a:off x="609599" y="609600"/>
            <a:ext cx="6347713" cy="861391"/>
          </a:xfrm>
        </p:spPr>
        <p:txBody>
          <a:bodyPr/>
          <a:lstStyle/>
          <a:p>
            <a:r>
              <a:rPr lang="en-GB" dirty="0" err="1"/>
              <a:t>Wairakei</a:t>
            </a:r>
            <a:r>
              <a:rPr lang="en-GB" dirty="0"/>
              <a:t> Estate Assemblage</a:t>
            </a:r>
          </a:p>
        </p:txBody>
      </p:sp>
      <p:sp>
        <p:nvSpPr>
          <p:cNvPr id="3" name="Content Placeholder 2">
            <a:extLst>
              <a:ext uri="{FF2B5EF4-FFF2-40B4-BE49-F238E27FC236}">
                <a16:creationId xmlns:a16="http://schemas.microsoft.com/office/drawing/2014/main" id="{92D5BAA8-645A-47F8-ACB5-1253A9FDE44F}"/>
              </a:ext>
            </a:extLst>
          </p:cNvPr>
          <p:cNvSpPr>
            <a:spLocks noGrp="1"/>
          </p:cNvSpPr>
          <p:nvPr>
            <p:ph idx="1"/>
          </p:nvPr>
        </p:nvSpPr>
        <p:spPr>
          <a:xfrm>
            <a:off x="609598" y="1722783"/>
            <a:ext cx="6347714" cy="4570372"/>
          </a:xfrm>
        </p:spPr>
        <p:txBody>
          <a:bodyPr>
            <a:normAutofit/>
          </a:bodyPr>
          <a:lstStyle/>
          <a:p>
            <a:r>
              <a:rPr lang="en-GB" sz="2000" dirty="0"/>
              <a:t>Project to convert 25,000 hectares of forestry land to dairy farming</a:t>
            </a:r>
          </a:p>
          <a:p>
            <a:r>
              <a:rPr lang="en-GB" sz="2000" dirty="0"/>
              <a:t>Aim to create largest single dairy unit in the southern hemisphere</a:t>
            </a:r>
          </a:p>
          <a:p>
            <a:r>
              <a:rPr lang="en-GB" sz="2000" dirty="0"/>
              <a:t>Ambition to be ‘one of the most environmentally sustainable dairy enterprises’</a:t>
            </a:r>
          </a:p>
          <a:p>
            <a:r>
              <a:rPr lang="en-GB" sz="2000" dirty="0"/>
              <a:t>Incremental creation of farms as forest land is cleared</a:t>
            </a:r>
          </a:p>
          <a:p>
            <a:r>
              <a:rPr lang="en-GB" sz="2000" dirty="0"/>
              <a:t>9 farms with 12,500 cattle operating by 2015</a:t>
            </a:r>
          </a:p>
          <a:p>
            <a:r>
              <a:rPr lang="en-GB" sz="2000" dirty="0"/>
              <a:t>Target of 39 farms with 42,000 cattle by 2021 (since scaled back)</a:t>
            </a:r>
          </a:p>
        </p:txBody>
      </p:sp>
      <p:pic>
        <p:nvPicPr>
          <p:cNvPr id="4" name="Picture 3">
            <a:extLst>
              <a:ext uri="{FF2B5EF4-FFF2-40B4-BE49-F238E27FC236}">
                <a16:creationId xmlns:a16="http://schemas.microsoft.com/office/drawing/2014/main" id="{F54880FA-D9FB-4FB8-BF06-B9929DB56A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453126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0E80-D271-437F-B0C3-236BBC57B0A7}"/>
              </a:ext>
            </a:extLst>
          </p:cNvPr>
          <p:cNvSpPr>
            <a:spLocks noGrp="1"/>
          </p:cNvSpPr>
          <p:nvPr>
            <p:ph type="title"/>
          </p:nvPr>
        </p:nvSpPr>
        <p:spPr>
          <a:xfrm>
            <a:off x="609599" y="609600"/>
            <a:ext cx="6347713" cy="662609"/>
          </a:xfrm>
        </p:spPr>
        <p:txBody>
          <a:bodyPr/>
          <a:lstStyle/>
          <a:p>
            <a:r>
              <a:rPr lang="en-GB" dirty="0"/>
              <a:t>The Global Countryside</a:t>
            </a:r>
          </a:p>
        </p:txBody>
      </p:sp>
      <p:sp>
        <p:nvSpPr>
          <p:cNvPr id="3" name="Content Placeholder 2">
            <a:extLst>
              <a:ext uri="{FF2B5EF4-FFF2-40B4-BE49-F238E27FC236}">
                <a16:creationId xmlns:a16="http://schemas.microsoft.com/office/drawing/2014/main" id="{FB94DCD6-FC36-4DDB-BA5D-4E2A6BCEDA46}"/>
              </a:ext>
            </a:extLst>
          </p:cNvPr>
          <p:cNvSpPr>
            <a:spLocks noGrp="1"/>
          </p:cNvSpPr>
          <p:nvPr>
            <p:ph idx="1"/>
          </p:nvPr>
        </p:nvSpPr>
        <p:spPr>
          <a:xfrm>
            <a:off x="609599" y="1272210"/>
            <a:ext cx="6347714" cy="4769154"/>
          </a:xfrm>
        </p:spPr>
        <p:txBody>
          <a:bodyPr>
            <a:normAutofit/>
          </a:bodyPr>
          <a:lstStyle/>
          <a:p>
            <a:pPr marL="609600" indent="-609600">
              <a:lnSpc>
                <a:spcPct val="80000"/>
              </a:lnSpc>
              <a:buClrTx/>
              <a:buSzPct val="100000"/>
              <a:buFontTx/>
              <a:buAutoNum type="arabicPeriod" startAt="5"/>
            </a:pPr>
            <a:r>
              <a:rPr lang="en-GB" sz="2000" dirty="0"/>
              <a:t>The global countryside attracts </a:t>
            </a:r>
            <a:r>
              <a:rPr lang="en-GB" sz="2000" b="1" i="1" dirty="0"/>
              <a:t>high levels of non-national property investment</a:t>
            </a:r>
            <a:r>
              <a:rPr lang="en-GB" sz="2000" dirty="0"/>
              <a:t>, for both commercial and residential purposes.</a:t>
            </a:r>
          </a:p>
          <a:p>
            <a:pPr marL="609600" indent="-609600">
              <a:lnSpc>
                <a:spcPct val="80000"/>
              </a:lnSpc>
              <a:buClrTx/>
              <a:buSzPct val="100000"/>
              <a:buFontTx/>
              <a:buAutoNum type="arabicPeriod" startAt="5"/>
            </a:pPr>
            <a:r>
              <a:rPr lang="en-GB" sz="2000" dirty="0"/>
              <a:t>It is not only social and economic relations that are transformed in the global countryside, but also the </a:t>
            </a:r>
            <a:r>
              <a:rPr lang="en-GB" sz="2000" b="1" i="1" dirty="0"/>
              <a:t>discursive construction of nature and its management</a:t>
            </a:r>
            <a:r>
              <a:rPr lang="en-GB" sz="2000" dirty="0"/>
              <a:t>.</a:t>
            </a:r>
          </a:p>
          <a:p>
            <a:pPr marL="609600" indent="-609600">
              <a:lnSpc>
                <a:spcPct val="80000"/>
              </a:lnSpc>
              <a:buClrTx/>
              <a:buSzPct val="100000"/>
              <a:buFontTx/>
              <a:buAutoNum type="arabicPeriod" startAt="5"/>
            </a:pPr>
            <a:r>
              <a:rPr lang="en-GB" sz="2000" dirty="0"/>
              <a:t>The landscape of the global countryside is </a:t>
            </a:r>
            <a:r>
              <a:rPr lang="en-GB" sz="2000" b="1" i="1" dirty="0"/>
              <a:t>inscribed with the marks of globalization</a:t>
            </a:r>
            <a:r>
              <a:rPr lang="en-GB" sz="2000" dirty="0"/>
              <a:t>.</a:t>
            </a:r>
          </a:p>
          <a:p>
            <a:pPr marL="609600" indent="-609600">
              <a:lnSpc>
                <a:spcPct val="80000"/>
              </a:lnSpc>
              <a:buClrTx/>
              <a:buSzPct val="100000"/>
              <a:buFontTx/>
              <a:buAutoNum type="arabicPeriod" startAt="5"/>
            </a:pPr>
            <a:r>
              <a:rPr lang="en-GB" sz="2000" dirty="0"/>
              <a:t>The global countryside is characterized by </a:t>
            </a:r>
            <a:r>
              <a:rPr lang="en-GB" sz="2000" b="1" i="1" dirty="0"/>
              <a:t>increasing social polarization</a:t>
            </a:r>
            <a:r>
              <a:rPr lang="en-GB" sz="2000" dirty="0"/>
              <a:t>.</a:t>
            </a:r>
          </a:p>
          <a:p>
            <a:pPr marL="609600" indent="-609600">
              <a:lnSpc>
                <a:spcPct val="80000"/>
              </a:lnSpc>
              <a:buClrTx/>
              <a:buSzPct val="100000"/>
              <a:buFontTx/>
              <a:buAutoNum type="arabicPeriod" startAt="5"/>
            </a:pPr>
            <a:r>
              <a:rPr lang="en-GB" sz="2000" dirty="0"/>
              <a:t>The global countryside is associated with </a:t>
            </a:r>
            <a:r>
              <a:rPr lang="en-GB" sz="2000" b="1" i="1" dirty="0"/>
              <a:t>new sites of political authority</a:t>
            </a:r>
            <a:r>
              <a:rPr lang="en-GB" sz="2000" dirty="0"/>
              <a:t>.</a:t>
            </a:r>
          </a:p>
          <a:p>
            <a:pPr marL="609600" indent="-609600">
              <a:lnSpc>
                <a:spcPct val="80000"/>
              </a:lnSpc>
              <a:buClrTx/>
              <a:buSzPct val="100000"/>
              <a:buFontTx/>
              <a:buAutoNum type="arabicPeriod" startAt="5"/>
            </a:pPr>
            <a:r>
              <a:rPr lang="en-GB" sz="2000" dirty="0"/>
              <a:t>The global countryside is always a </a:t>
            </a:r>
            <a:r>
              <a:rPr lang="en-GB" sz="2000" b="1" i="1" dirty="0"/>
              <a:t>contested space</a:t>
            </a:r>
            <a:r>
              <a:rPr lang="en-GB" sz="2000" dirty="0"/>
              <a:t>.</a:t>
            </a:r>
          </a:p>
          <a:p>
            <a:endParaRPr lang="en-GB" dirty="0"/>
          </a:p>
        </p:txBody>
      </p:sp>
      <p:sp>
        <p:nvSpPr>
          <p:cNvPr id="4" name="TextBox 3">
            <a:extLst>
              <a:ext uri="{FF2B5EF4-FFF2-40B4-BE49-F238E27FC236}">
                <a16:creationId xmlns:a16="http://schemas.microsoft.com/office/drawing/2014/main" id="{01300E5E-DC2A-4C63-B460-6F6B7595484A}"/>
              </a:ext>
            </a:extLst>
          </p:cNvPr>
          <p:cNvSpPr txBox="1"/>
          <p:nvPr/>
        </p:nvSpPr>
        <p:spPr>
          <a:xfrm>
            <a:off x="808383" y="6041364"/>
            <a:ext cx="4956313" cy="584775"/>
          </a:xfrm>
          <a:prstGeom prst="rect">
            <a:avLst/>
          </a:prstGeom>
          <a:noFill/>
        </p:spPr>
        <p:txBody>
          <a:bodyPr wrap="square" rtlCol="0">
            <a:spAutoFit/>
          </a:bodyPr>
          <a:lstStyle/>
          <a:p>
            <a:r>
              <a:rPr lang="en-GB" sz="1600" dirty="0"/>
              <a:t>Woods, M (2007) Engaging the Global Countryside, </a:t>
            </a:r>
            <a:r>
              <a:rPr lang="en-GB" sz="1600" i="1" dirty="0"/>
              <a:t>Progress in Human Geography</a:t>
            </a:r>
            <a:r>
              <a:rPr lang="en-GB" sz="1600" dirty="0"/>
              <a:t>, 31: 485-507</a:t>
            </a:r>
          </a:p>
        </p:txBody>
      </p:sp>
      <p:pic>
        <p:nvPicPr>
          <p:cNvPr id="5" name="Picture 4">
            <a:extLst>
              <a:ext uri="{FF2B5EF4-FFF2-40B4-BE49-F238E27FC236}">
                <a16:creationId xmlns:a16="http://schemas.microsoft.com/office/drawing/2014/main" id="{7C31396A-737D-474B-9118-05DA555926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7460678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A9EB-14D9-4DEE-AFE0-6A0CDD2F3B04}"/>
              </a:ext>
            </a:extLst>
          </p:cNvPr>
          <p:cNvSpPr>
            <a:spLocks noGrp="1"/>
          </p:cNvSpPr>
          <p:nvPr>
            <p:ph type="title"/>
          </p:nvPr>
        </p:nvSpPr>
        <p:spPr>
          <a:xfrm>
            <a:off x="609599" y="609600"/>
            <a:ext cx="6347713" cy="861391"/>
          </a:xfrm>
        </p:spPr>
        <p:txBody>
          <a:bodyPr/>
          <a:lstStyle/>
          <a:p>
            <a:r>
              <a:rPr lang="en-GB" dirty="0" err="1"/>
              <a:t>Wairakei</a:t>
            </a:r>
            <a:r>
              <a:rPr lang="en-GB" dirty="0"/>
              <a:t> Estate Assemblage</a:t>
            </a:r>
          </a:p>
        </p:txBody>
      </p:sp>
      <p:sp>
        <p:nvSpPr>
          <p:cNvPr id="3" name="Content Placeholder 2">
            <a:extLst>
              <a:ext uri="{FF2B5EF4-FFF2-40B4-BE49-F238E27FC236}">
                <a16:creationId xmlns:a16="http://schemas.microsoft.com/office/drawing/2014/main" id="{92D5BAA8-645A-47F8-ACB5-1253A9FDE44F}"/>
              </a:ext>
            </a:extLst>
          </p:cNvPr>
          <p:cNvSpPr>
            <a:spLocks noGrp="1"/>
          </p:cNvSpPr>
          <p:nvPr>
            <p:ph idx="1"/>
          </p:nvPr>
        </p:nvSpPr>
        <p:spPr>
          <a:xfrm>
            <a:off x="609599" y="1736035"/>
            <a:ext cx="6347714" cy="4570372"/>
          </a:xfrm>
        </p:spPr>
        <p:txBody>
          <a:bodyPr>
            <a:normAutofit/>
          </a:bodyPr>
          <a:lstStyle/>
          <a:p>
            <a:r>
              <a:rPr lang="en-GB" sz="2000" dirty="0"/>
              <a:t>Expansion of New Zealand dairy exports to China</a:t>
            </a:r>
          </a:p>
          <a:p>
            <a:r>
              <a:rPr lang="en-GB" sz="2000" dirty="0"/>
              <a:t>Part of reterritorialization of NZ dairy industry following loss of British market and policy reform</a:t>
            </a:r>
          </a:p>
          <a:p>
            <a:r>
              <a:rPr lang="en-GB" sz="2000" dirty="0"/>
              <a:t>Expressive qualities of NZ dairy products in China as ‘safe’ and ‘pure’</a:t>
            </a:r>
          </a:p>
          <a:p>
            <a:r>
              <a:rPr lang="en-GB" sz="2000" dirty="0"/>
              <a:t>Facilitated by infrastructure of processing plants and transport connections</a:t>
            </a:r>
          </a:p>
          <a:p>
            <a:r>
              <a:rPr lang="en-GB" sz="2000" dirty="0"/>
              <a:t>Increase in milk price encouraged conversion of 700,000 ha of land to dairy farming, 1994-2014</a:t>
            </a:r>
          </a:p>
          <a:p>
            <a:endParaRPr lang="en-GB" sz="2000" dirty="0"/>
          </a:p>
          <a:p>
            <a:r>
              <a:rPr lang="en-GB" sz="2000" dirty="0"/>
              <a:t>Investors in </a:t>
            </a:r>
            <a:r>
              <a:rPr lang="en-GB" sz="2000" dirty="0" err="1"/>
              <a:t>Wairakei</a:t>
            </a:r>
            <a:r>
              <a:rPr lang="en-GB" sz="2000" dirty="0"/>
              <a:t> Estate attempting to attach to this NZ-China Dairy Assemblage</a:t>
            </a:r>
          </a:p>
          <a:p>
            <a:endParaRPr lang="en-GB" sz="2000" dirty="0"/>
          </a:p>
        </p:txBody>
      </p:sp>
      <p:pic>
        <p:nvPicPr>
          <p:cNvPr id="4" name="Picture 3">
            <a:extLst>
              <a:ext uri="{FF2B5EF4-FFF2-40B4-BE49-F238E27FC236}">
                <a16:creationId xmlns:a16="http://schemas.microsoft.com/office/drawing/2014/main" id="{F54880FA-D9FB-4FB8-BF06-B9929DB56A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31706856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E433A4F-216A-452F-9AAD-97A90B4DCCB8}"/>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600E8F61-E800-4B6B-A2F2-0393F782BF5C}"/>
              </a:ext>
            </a:extLst>
          </p:cNvPr>
          <p:cNvSpPr txBox="1"/>
          <p:nvPr/>
        </p:nvSpPr>
        <p:spPr>
          <a:xfrm>
            <a:off x="543339" y="1205948"/>
            <a:ext cx="1417983" cy="1015663"/>
          </a:xfrm>
          <a:prstGeom prst="rect">
            <a:avLst/>
          </a:prstGeom>
          <a:noFill/>
          <a:ln>
            <a:solidFill>
              <a:schemeClr val="tx1"/>
            </a:solidFill>
          </a:ln>
        </p:spPr>
        <p:txBody>
          <a:bodyPr wrap="square" rtlCol="0">
            <a:spAutoFit/>
          </a:bodyPr>
          <a:lstStyle/>
          <a:p>
            <a:r>
              <a:rPr lang="en-GB" dirty="0"/>
              <a:t>3 Auckland investors</a:t>
            </a:r>
          </a:p>
          <a:p>
            <a:r>
              <a:rPr lang="en-GB" sz="1200" dirty="0"/>
              <a:t>(Burr, Farmer, </a:t>
            </a:r>
            <a:r>
              <a:rPr lang="en-GB" sz="1200" dirty="0" err="1"/>
              <a:t>Wynborn</a:t>
            </a:r>
            <a:r>
              <a:rPr lang="en-GB" sz="1200" dirty="0"/>
              <a:t>)</a:t>
            </a:r>
          </a:p>
        </p:txBody>
      </p:sp>
      <p:cxnSp>
        <p:nvCxnSpPr>
          <p:cNvPr id="7" name="Straight Arrow Connector 6">
            <a:extLst>
              <a:ext uri="{FF2B5EF4-FFF2-40B4-BE49-F238E27FC236}">
                <a16:creationId xmlns:a16="http://schemas.microsoft.com/office/drawing/2014/main" id="{4386175D-CB9D-4E94-8D12-089D7841721D}"/>
              </a:ext>
            </a:extLst>
          </p:cNvPr>
          <p:cNvCxnSpPr/>
          <p:nvPr/>
        </p:nvCxnSpPr>
        <p:spPr>
          <a:xfrm>
            <a:off x="940904" y="2221611"/>
            <a:ext cx="0" cy="8131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A44FF41-F4B7-4540-9092-22F96BD66559}"/>
              </a:ext>
            </a:extLst>
          </p:cNvPr>
          <p:cNvSpPr txBox="1"/>
          <p:nvPr/>
        </p:nvSpPr>
        <p:spPr>
          <a:xfrm>
            <a:off x="940904" y="2474290"/>
            <a:ext cx="1113183" cy="307777"/>
          </a:xfrm>
          <a:prstGeom prst="rect">
            <a:avLst/>
          </a:prstGeom>
          <a:noFill/>
        </p:spPr>
        <p:txBody>
          <a:bodyPr wrap="square" rtlCol="0">
            <a:spAutoFit/>
          </a:bodyPr>
          <a:lstStyle/>
          <a:p>
            <a:r>
              <a:rPr lang="en-GB" sz="1400" i="1" dirty="0"/>
              <a:t>Invested in</a:t>
            </a:r>
          </a:p>
        </p:txBody>
      </p:sp>
      <p:sp>
        <p:nvSpPr>
          <p:cNvPr id="9" name="TextBox 8">
            <a:extLst>
              <a:ext uri="{FF2B5EF4-FFF2-40B4-BE49-F238E27FC236}">
                <a16:creationId xmlns:a16="http://schemas.microsoft.com/office/drawing/2014/main" id="{F39624F8-5E14-444D-94B4-7D3FF865249A}"/>
              </a:ext>
            </a:extLst>
          </p:cNvPr>
          <p:cNvSpPr txBox="1"/>
          <p:nvPr/>
        </p:nvSpPr>
        <p:spPr>
          <a:xfrm>
            <a:off x="543338" y="3034748"/>
            <a:ext cx="1417983" cy="830997"/>
          </a:xfrm>
          <a:prstGeom prst="rect">
            <a:avLst/>
          </a:prstGeom>
          <a:noFill/>
          <a:ln>
            <a:solidFill>
              <a:schemeClr val="tx1"/>
            </a:solidFill>
          </a:ln>
        </p:spPr>
        <p:txBody>
          <a:bodyPr wrap="square" rtlCol="0">
            <a:spAutoFit/>
          </a:bodyPr>
          <a:lstStyle/>
          <a:p>
            <a:r>
              <a:rPr lang="en-GB" dirty="0" err="1"/>
              <a:t>Wairakei</a:t>
            </a:r>
            <a:r>
              <a:rPr lang="en-GB" dirty="0"/>
              <a:t> Pastoral Ltd</a:t>
            </a:r>
          </a:p>
          <a:p>
            <a:r>
              <a:rPr lang="en-GB" sz="1200" dirty="0"/>
              <a:t>(Landowners)</a:t>
            </a:r>
          </a:p>
        </p:txBody>
      </p:sp>
      <p:cxnSp>
        <p:nvCxnSpPr>
          <p:cNvPr id="11" name="Straight Arrow Connector 10">
            <a:extLst>
              <a:ext uri="{FF2B5EF4-FFF2-40B4-BE49-F238E27FC236}">
                <a16:creationId xmlns:a16="http://schemas.microsoft.com/office/drawing/2014/main" id="{8600E4F7-7641-4193-A57D-9CA72C2685F8}"/>
              </a:ext>
            </a:extLst>
          </p:cNvPr>
          <p:cNvCxnSpPr>
            <a:cxnSpLocks/>
          </p:cNvCxnSpPr>
          <p:nvPr/>
        </p:nvCxnSpPr>
        <p:spPr>
          <a:xfrm flipV="1">
            <a:off x="940904" y="3865745"/>
            <a:ext cx="0" cy="918290"/>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F8A7C64-B2AA-4D4F-9651-8122FBED536A}"/>
              </a:ext>
            </a:extLst>
          </p:cNvPr>
          <p:cNvSpPr txBox="1"/>
          <p:nvPr/>
        </p:nvSpPr>
        <p:spPr>
          <a:xfrm>
            <a:off x="1046922" y="4172681"/>
            <a:ext cx="1113183" cy="523220"/>
          </a:xfrm>
          <a:prstGeom prst="rect">
            <a:avLst/>
          </a:prstGeom>
          <a:noFill/>
        </p:spPr>
        <p:txBody>
          <a:bodyPr wrap="square" rtlCol="0">
            <a:spAutoFit/>
          </a:bodyPr>
          <a:lstStyle/>
          <a:p>
            <a:r>
              <a:rPr lang="en-GB" sz="1400" i="1" dirty="0"/>
              <a:t>Bought land from</a:t>
            </a:r>
          </a:p>
        </p:txBody>
      </p:sp>
      <p:sp>
        <p:nvSpPr>
          <p:cNvPr id="15" name="TextBox 14">
            <a:extLst>
              <a:ext uri="{FF2B5EF4-FFF2-40B4-BE49-F238E27FC236}">
                <a16:creationId xmlns:a16="http://schemas.microsoft.com/office/drawing/2014/main" id="{47F3E8B5-83CD-49DD-B5FC-C483FCAAD568}"/>
              </a:ext>
            </a:extLst>
          </p:cNvPr>
          <p:cNvSpPr txBox="1"/>
          <p:nvPr/>
        </p:nvSpPr>
        <p:spPr>
          <a:xfrm>
            <a:off x="543338" y="4784035"/>
            <a:ext cx="1417983" cy="830997"/>
          </a:xfrm>
          <a:prstGeom prst="rect">
            <a:avLst/>
          </a:prstGeom>
          <a:noFill/>
          <a:ln>
            <a:solidFill>
              <a:schemeClr val="tx1"/>
            </a:solidFill>
          </a:ln>
        </p:spPr>
        <p:txBody>
          <a:bodyPr wrap="square" rtlCol="0">
            <a:spAutoFit/>
          </a:bodyPr>
          <a:lstStyle/>
          <a:p>
            <a:r>
              <a:rPr lang="en-GB" dirty="0"/>
              <a:t>Fletcher Challenge</a:t>
            </a:r>
          </a:p>
          <a:p>
            <a:r>
              <a:rPr lang="en-GB" sz="1200" dirty="0"/>
              <a:t>(Forestry Co)</a:t>
            </a:r>
          </a:p>
        </p:txBody>
      </p:sp>
      <p:cxnSp>
        <p:nvCxnSpPr>
          <p:cNvPr id="17" name="Straight Arrow Connector 16">
            <a:extLst>
              <a:ext uri="{FF2B5EF4-FFF2-40B4-BE49-F238E27FC236}">
                <a16:creationId xmlns:a16="http://schemas.microsoft.com/office/drawing/2014/main" id="{3B67F8E7-B492-4A71-887F-65CC1190DF17}"/>
              </a:ext>
            </a:extLst>
          </p:cNvPr>
          <p:cNvCxnSpPr>
            <a:cxnSpLocks/>
          </p:cNvCxnSpPr>
          <p:nvPr/>
        </p:nvCxnSpPr>
        <p:spPr>
          <a:xfrm flipV="1">
            <a:off x="1961321" y="3429000"/>
            <a:ext cx="1179444" cy="212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29FCB5D-6D30-4533-8AFF-35274FCB35C5}"/>
              </a:ext>
            </a:extLst>
          </p:cNvPr>
          <p:cNvSpPr txBox="1"/>
          <p:nvPr/>
        </p:nvSpPr>
        <p:spPr>
          <a:xfrm>
            <a:off x="1994451" y="2927026"/>
            <a:ext cx="1113183" cy="523220"/>
          </a:xfrm>
          <a:prstGeom prst="rect">
            <a:avLst/>
          </a:prstGeom>
          <a:noFill/>
        </p:spPr>
        <p:txBody>
          <a:bodyPr wrap="square" rtlCol="0">
            <a:spAutoFit/>
          </a:bodyPr>
          <a:lstStyle/>
          <a:p>
            <a:r>
              <a:rPr lang="en-GB" sz="1400" i="1" dirty="0"/>
              <a:t>Leased land to</a:t>
            </a:r>
          </a:p>
        </p:txBody>
      </p:sp>
      <p:sp>
        <p:nvSpPr>
          <p:cNvPr id="20" name="TextBox 19">
            <a:extLst>
              <a:ext uri="{FF2B5EF4-FFF2-40B4-BE49-F238E27FC236}">
                <a16:creationId xmlns:a16="http://schemas.microsoft.com/office/drawing/2014/main" id="{299A38D9-4E5D-4A76-8052-08CE824599D7}"/>
              </a:ext>
            </a:extLst>
          </p:cNvPr>
          <p:cNvSpPr txBox="1"/>
          <p:nvPr/>
        </p:nvSpPr>
        <p:spPr>
          <a:xfrm>
            <a:off x="3154017" y="3013501"/>
            <a:ext cx="1417983" cy="738664"/>
          </a:xfrm>
          <a:prstGeom prst="rect">
            <a:avLst/>
          </a:prstGeom>
          <a:noFill/>
          <a:ln>
            <a:solidFill>
              <a:schemeClr val="tx1"/>
            </a:solidFill>
          </a:ln>
        </p:spPr>
        <p:txBody>
          <a:bodyPr wrap="square" rtlCol="0">
            <a:spAutoFit/>
          </a:bodyPr>
          <a:lstStyle/>
          <a:p>
            <a:r>
              <a:rPr lang="en-GB" dirty="0" err="1"/>
              <a:t>Landcorp</a:t>
            </a:r>
            <a:endParaRPr lang="en-GB" dirty="0"/>
          </a:p>
          <a:p>
            <a:r>
              <a:rPr lang="en-GB" sz="1200" dirty="0"/>
              <a:t>(NZ’s largest farming company)</a:t>
            </a:r>
          </a:p>
        </p:txBody>
      </p:sp>
      <p:cxnSp>
        <p:nvCxnSpPr>
          <p:cNvPr id="21" name="Straight Arrow Connector 20">
            <a:extLst>
              <a:ext uri="{FF2B5EF4-FFF2-40B4-BE49-F238E27FC236}">
                <a16:creationId xmlns:a16="http://schemas.microsoft.com/office/drawing/2014/main" id="{472F4559-95A2-44C0-84C4-18D9A9B5BE0F}"/>
              </a:ext>
            </a:extLst>
          </p:cNvPr>
          <p:cNvCxnSpPr/>
          <p:nvPr/>
        </p:nvCxnSpPr>
        <p:spPr>
          <a:xfrm>
            <a:off x="3438939" y="2200364"/>
            <a:ext cx="0" cy="81313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84CE52E9-097D-4C47-AB3A-A3ECDF48E96E}"/>
              </a:ext>
            </a:extLst>
          </p:cNvPr>
          <p:cNvSpPr txBox="1"/>
          <p:nvPr/>
        </p:nvSpPr>
        <p:spPr>
          <a:xfrm>
            <a:off x="3465442" y="2453043"/>
            <a:ext cx="1113183" cy="307777"/>
          </a:xfrm>
          <a:prstGeom prst="rect">
            <a:avLst/>
          </a:prstGeom>
          <a:noFill/>
        </p:spPr>
        <p:txBody>
          <a:bodyPr wrap="square" rtlCol="0">
            <a:spAutoFit/>
          </a:bodyPr>
          <a:lstStyle/>
          <a:p>
            <a:r>
              <a:rPr lang="en-GB" sz="1400" i="1" dirty="0"/>
              <a:t>Owned by</a:t>
            </a:r>
          </a:p>
        </p:txBody>
      </p:sp>
      <p:sp>
        <p:nvSpPr>
          <p:cNvPr id="23" name="TextBox 22">
            <a:extLst>
              <a:ext uri="{FF2B5EF4-FFF2-40B4-BE49-F238E27FC236}">
                <a16:creationId xmlns:a16="http://schemas.microsoft.com/office/drawing/2014/main" id="{1626B8E8-3912-45A9-B226-1A2FEA292D56}"/>
              </a:ext>
            </a:extLst>
          </p:cNvPr>
          <p:cNvSpPr txBox="1"/>
          <p:nvPr/>
        </p:nvSpPr>
        <p:spPr>
          <a:xfrm>
            <a:off x="3140765" y="1547418"/>
            <a:ext cx="1590260" cy="646331"/>
          </a:xfrm>
          <a:prstGeom prst="rect">
            <a:avLst/>
          </a:prstGeom>
          <a:noFill/>
          <a:ln>
            <a:solidFill>
              <a:schemeClr val="tx1"/>
            </a:solidFill>
          </a:ln>
        </p:spPr>
        <p:txBody>
          <a:bodyPr wrap="square" rtlCol="0">
            <a:spAutoFit/>
          </a:bodyPr>
          <a:lstStyle/>
          <a:p>
            <a:r>
              <a:rPr lang="en-GB" dirty="0"/>
              <a:t>New Zealand Government</a:t>
            </a:r>
          </a:p>
        </p:txBody>
      </p:sp>
      <p:cxnSp>
        <p:nvCxnSpPr>
          <p:cNvPr id="25" name="Straight Arrow Connector 24">
            <a:extLst>
              <a:ext uri="{FF2B5EF4-FFF2-40B4-BE49-F238E27FC236}">
                <a16:creationId xmlns:a16="http://schemas.microsoft.com/office/drawing/2014/main" id="{99E05E46-27B7-4FDA-8BA9-42C5812C8411}"/>
              </a:ext>
            </a:extLst>
          </p:cNvPr>
          <p:cNvCxnSpPr/>
          <p:nvPr/>
        </p:nvCxnSpPr>
        <p:spPr>
          <a:xfrm>
            <a:off x="3438939" y="3752165"/>
            <a:ext cx="26503" cy="2396844"/>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3E6C999-F909-4403-9E51-B2F040C215DE}"/>
              </a:ext>
            </a:extLst>
          </p:cNvPr>
          <p:cNvSpPr txBox="1"/>
          <p:nvPr/>
        </p:nvSpPr>
        <p:spPr>
          <a:xfrm>
            <a:off x="3485321" y="3934561"/>
            <a:ext cx="1113183" cy="523220"/>
          </a:xfrm>
          <a:prstGeom prst="rect">
            <a:avLst/>
          </a:prstGeom>
          <a:noFill/>
        </p:spPr>
        <p:txBody>
          <a:bodyPr wrap="square" rtlCol="0">
            <a:spAutoFit/>
          </a:bodyPr>
          <a:lstStyle/>
          <a:p>
            <a:r>
              <a:rPr lang="en-GB" sz="1400" i="1" dirty="0"/>
              <a:t>Selected partners</a:t>
            </a:r>
          </a:p>
        </p:txBody>
      </p:sp>
      <p:sp>
        <p:nvSpPr>
          <p:cNvPr id="27" name="TextBox 26">
            <a:extLst>
              <a:ext uri="{FF2B5EF4-FFF2-40B4-BE49-F238E27FC236}">
                <a16:creationId xmlns:a16="http://schemas.microsoft.com/office/drawing/2014/main" id="{333AF82B-D6EF-42FA-BCE0-AE5D00864FDB}"/>
              </a:ext>
            </a:extLst>
          </p:cNvPr>
          <p:cNvSpPr txBox="1"/>
          <p:nvPr/>
        </p:nvSpPr>
        <p:spPr>
          <a:xfrm>
            <a:off x="3180521" y="4505652"/>
            <a:ext cx="1417983" cy="553998"/>
          </a:xfrm>
          <a:prstGeom prst="rect">
            <a:avLst/>
          </a:prstGeom>
          <a:solidFill>
            <a:schemeClr val="bg1"/>
          </a:solidFill>
          <a:ln>
            <a:solidFill>
              <a:schemeClr val="tx1"/>
            </a:solidFill>
          </a:ln>
        </p:spPr>
        <p:txBody>
          <a:bodyPr wrap="square" rtlCol="0">
            <a:spAutoFit/>
          </a:bodyPr>
          <a:lstStyle/>
          <a:p>
            <a:r>
              <a:rPr lang="en-GB" dirty="0"/>
              <a:t>Tesco</a:t>
            </a:r>
          </a:p>
          <a:p>
            <a:r>
              <a:rPr lang="en-GB" sz="1200" dirty="0"/>
              <a:t>(UK supermarket)</a:t>
            </a:r>
          </a:p>
        </p:txBody>
      </p:sp>
      <p:sp>
        <p:nvSpPr>
          <p:cNvPr id="28" name="TextBox 27">
            <a:extLst>
              <a:ext uri="{FF2B5EF4-FFF2-40B4-BE49-F238E27FC236}">
                <a16:creationId xmlns:a16="http://schemas.microsoft.com/office/drawing/2014/main" id="{11CB516C-1AF7-4FB4-BA25-9BB817BAFC31}"/>
              </a:ext>
            </a:extLst>
          </p:cNvPr>
          <p:cNvSpPr txBox="1"/>
          <p:nvPr/>
        </p:nvSpPr>
        <p:spPr>
          <a:xfrm>
            <a:off x="3160642" y="5224865"/>
            <a:ext cx="1417983" cy="553998"/>
          </a:xfrm>
          <a:prstGeom prst="rect">
            <a:avLst/>
          </a:prstGeom>
          <a:solidFill>
            <a:schemeClr val="bg1"/>
          </a:solidFill>
          <a:ln>
            <a:solidFill>
              <a:schemeClr val="tx1"/>
            </a:solidFill>
          </a:ln>
        </p:spPr>
        <p:txBody>
          <a:bodyPr wrap="square" rtlCol="0">
            <a:spAutoFit/>
          </a:bodyPr>
          <a:lstStyle/>
          <a:p>
            <a:r>
              <a:rPr lang="en-GB" dirty="0" err="1"/>
              <a:t>Glerups</a:t>
            </a:r>
            <a:endParaRPr lang="en-GB" dirty="0"/>
          </a:p>
          <a:p>
            <a:r>
              <a:rPr lang="en-GB" sz="1200" dirty="0"/>
              <a:t>(Danish wool co)</a:t>
            </a:r>
          </a:p>
        </p:txBody>
      </p:sp>
      <p:sp>
        <p:nvSpPr>
          <p:cNvPr id="29" name="TextBox 28">
            <a:extLst>
              <a:ext uri="{FF2B5EF4-FFF2-40B4-BE49-F238E27FC236}">
                <a16:creationId xmlns:a16="http://schemas.microsoft.com/office/drawing/2014/main" id="{FC7B3381-6F77-43C6-8CF0-3B5B01BF135A}"/>
              </a:ext>
            </a:extLst>
          </p:cNvPr>
          <p:cNvSpPr txBox="1"/>
          <p:nvPr/>
        </p:nvSpPr>
        <p:spPr>
          <a:xfrm>
            <a:off x="3154017" y="5978352"/>
            <a:ext cx="2107098" cy="553998"/>
          </a:xfrm>
          <a:prstGeom prst="rect">
            <a:avLst/>
          </a:prstGeom>
          <a:solidFill>
            <a:schemeClr val="bg1"/>
          </a:solidFill>
          <a:ln>
            <a:solidFill>
              <a:schemeClr val="tx1"/>
            </a:solidFill>
          </a:ln>
        </p:spPr>
        <p:txBody>
          <a:bodyPr wrap="square" rtlCol="0">
            <a:spAutoFit/>
          </a:bodyPr>
          <a:lstStyle/>
          <a:p>
            <a:r>
              <a:rPr lang="en-GB" dirty="0"/>
              <a:t>Shanghai </a:t>
            </a:r>
            <a:r>
              <a:rPr lang="en-GB" dirty="0" err="1"/>
              <a:t>Pengxin</a:t>
            </a:r>
            <a:endParaRPr lang="en-GB" dirty="0"/>
          </a:p>
          <a:p>
            <a:r>
              <a:rPr lang="en-GB" sz="1200" dirty="0"/>
              <a:t>(Chinese investors)</a:t>
            </a:r>
          </a:p>
        </p:txBody>
      </p:sp>
      <p:cxnSp>
        <p:nvCxnSpPr>
          <p:cNvPr id="30" name="Straight Arrow Connector 29">
            <a:extLst>
              <a:ext uri="{FF2B5EF4-FFF2-40B4-BE49-F238E27FC236}">
                <a16:creationId xmlns:a16="http://schemas.microsoft.com/office/drawing/2014/main" id="{A2BB30EE-91FD-4FB4-B44C-C1BCD79D4C7D}"/>
              </a:ext>
            </a:extLst>
          </p:cNvPr>
          <p:cNvCxnSpPr>
            <a:cxnSpLocks/>
          </p:cNvCxnSpPr>
          <p:nvPr/>
        </p:nvCxnSpPr>
        <p:spPr>
          <a:xfrm flipV="1">
            <a:off x="4618383" y="3407754"/>
            <a:ext cx="1179444" cy="2124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FF3B125D-E5DC-4CB6-9457-5C17EFD2928F}"/>
              </a:ext>
            </a:extLst>
          </p:cNvPr>
          <p:cNvSpPr txBox="1"/>
          <p:nvPr/>
        </p:nvSpPr>
        <p:spPr>
          <a:xfrm>
            <a:off x="4618383" y="3048045"/>
            <a:ext cx="1113183" cy="307777"/>
          </a:xfrm>
          <a:prstGeom prst="rect">
            <a:avLst/>
          </a:prstGeom>
          <a:noFill/>
        </p:spPr>
        <p:txBody>
          <a:bodyPr wrap="square" rtlCol="0">
            <a:spAutoFit/>
          </a:bodyPr>
          <a:lstStyle/>
          <a:p>
            <a:r>
              <a:rPr lang="en-GB" sz="1400" i="1" dirty="0"/>
              <a:t>Contracts</a:t>
            </a:r>
          </a:p>
        </p:txBody>
      </p:sp>
      <p:sp>
        <p:nvSpPr>
          <p:cNvPr id="32" name="TextBox 31">
            <a:extLst>
              <a:ext uri="{FF2B5EF4-FFF2-40B4-BE49-F238E27FC236}">
                <a16:creationId xmlns:a16="http://schemas.microsoft.com/office/drawing/2014/main" id="{11B098B5-E586-439B-9A6F-BCBD4DCAE7EC}"/>
              </a:ext>
            </a:extLst>
          </p:cNvPr>
          <p:cNvSpPr txBox="1"/>
          <p:nvPr/>
        </p:nvSpPr>
        <p:spPr>
          <a:xfrm>
            <a:off x="5797827" y="3013501"/>
            <a:ext cx="1417983" cy="646331"/>
          </a:xfrm>
          <a:prstGeom prst="rect">
            <a:avLst/>
          </a:prstGeom>
          <a:noFill/>
          <a:ln>
            <a:solidFill>
              <a:schemeClr val="tx1"/>
            </a:solidFill>
          </a:ln>
        </p:spPr>
        <p:txBody>
          <a:bodyPr wrap="square" rtlCol="0">
            <a:spAutoFit/>
          </a:bodyPr>
          <a:lstStyle/>
          <a:p>
            <a:r>
              <a:rPr lang="en-GB" dirty="0"/>
              <a:t>Farm managers</a:t>
            </a:r>
          </a:p>
        </p:txBody>
      </p:sp>
      <p:cxnSp>
        <p:nvCxnSpPr>
          <p:cNvPr id="33" name="Straight Arrow Connector 32">
            <a:extLst>
              <a:ext uri="{FF2B5EF4-FFF2-40B4-BE49-F238E27FC236}">
                <a16:creationId xmlns:a16="http://schemas.microsoft.com/office/drawing/2014/main" id="{DD22DE20-203F-44D8-A4C1-7EF806DA4031}"/>
              </a:ext>
            </a:extLst>
          </p:cNvPr>
          <p:cNvCxnSpPr>
            <a:cxnSpLocks/>
          </p:cNvCxnSpPr>
          <p:nvPr/>
        </p:nvCxnSpPr>
        <p:spPr>
          <a:xfrm>
            <a:off x="6016487" y="3659832"/>
            <a:ext cx="0" cy="6650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C43FABD-AAF0-46BF-B85E-EF63152EE821}"/>
              </a:ext>
            </a:extLst>
          </p:cNvPr>
          <p:cNvSpPr txBox="1"/>
          <p:nvPr/>
        </p:nvSpPr>
        <p:spPr>
          <a:xfrm>
            <a:off x="5966789" y="3767217"/>
            <a:ext cx="1113183" cy="307777"/>
          </a:xfrm>
          <a:prstGeom prst="rect">
            <a:avLst/>
          </a:prstGeom>
          <a:noFill/>
        </p:spPr>
        <p:txBody>
          <a:bodyPr wrap="square" rtlCol="0">
            <a:spAutoFit/>
          </a:bodyPr>
          <a:lstStyle/>
          <a:p>
            <a:r>
              <a:rPr lang="en-GB" sz="1400" i="1" dirty="0"/>
              <a:t>Sell milk to</a:t>
            </a:r>
          </a:p>
        </p:txBody>
      </p:sp>
      <p:sp>
        <p:nvSpPr>
          <p:cNvPr id="36" name="TextBox 35">
            <a:extLst>
              <a:ext uri="{FF2B5EF4-FFF2-40B4-BE49-F238E27FC236}">
                <a16:creationId xmlns:a16="http://schemas.microsoft.com/office/drawing/2014/main" id="{85E9FA7E-14CF-4432-9B62-9EDD02C3C9FF}"/>
              </a:ext>
            </a:extLst>
          </p:cNvPr>
          <p:cNvSpPr txBox="1"/>
          <p:nvPr/>
        </p:nvSpPr>
        <p:spPr>
          <a:xfrm>
            <a:off x="5797826" y="4320986"/>
            <a:ext cx="1755913" cy="553998"/>
          </a:xfrm>
          <a:prstGeom prst="rect">
            <a:avLst/>
          </a:prstGeom>
          <a:noFill/>
          <a:ln>
            <a:solidFill>
              <a:schemeClr val="tx1"/>
            </a:solidFill>
          </a:ln>
        </p:spPr>
        <p:txBody>
          <a:bodyPr wrap="square" rtlCol="0">
            <a:spAutoFit/>
          </a:bodyPr>
          <a:lstStyle/>
          <a:p>
            <a:r>
              <a:rPr lang="en-GB" dirty="0"/>
              <a:t>Fonterra</a:t>
            </a:r>
          </a:p>
          <a:p>
            <a:r>
              <a:rPr lang="en-GB" sz="1200" dirty="0"/>
              <a:t>(NZ dairy cooperative)</a:t>
            </a:r>
          </a:p>
        </p:txBody>
      </p:sp>
      <p:cxnSp>
        <p:nvCxnSpPr>
          <p:cNvPr id="37" name="Straight Arrow Connector 36">
            <a:extLst>
              <a:ext uri="{FF2B5EF4-FFF2-40B4-BE49-F238E27FC236}">
                <a16:creationId xmlns:a16="http://schemas.microsoft.com/office/drawing/2014/main" id="{C7E7CE8A-93D3-418A-9860-F2317EF50E86}"/>
              </a:ext>
            </a:extLst>
          </p:cNvPr>
          <p:cNvCxnSpPr>
            <a:cxnSpLocks/>
          </p:cNvCxnSpPr>
          <p:nvPr/>
        </p:nvCxnSpPr>
        <p:spPr>
          <a:xfrm>
            <a:off x="6009861" y="4892336"/>
            <a:ext cx="6626" cy="33252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D71F6182-7CB7-4677-9735-C86211CA6A3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6431745" y="4630794"/>
            <a:ext cx="1415725" cy="2643811"/>
          </a:xfrm>
          <a:prstGeom prst="rect">
            <a:avLst/>
          </a:prstGeom>
        </p:spPr>
      </p:pic>
      <p:sp>
        <p:nvSpPr>
          <p:cNvPr id="41" name="TextBox 40">
            <a:extLst>
              <a:ext uri="{FF2B5EF4-FFF2-40B4-BE49-F238E27FC236}">
                <a16:creationId xmlns:a16="http://schemas.microsoft.com/office/drawing/2014/main" id="{88243A46-026E-41E3-9A5B-FDCABDF01EE3}"/>
              </a:ext>
            </a:extLst>
          </p:cNvPr>
          <p:cNvSpPr txBox="1"/>
          <p:nvPr/>
        </p:nvSpPr>
        <p:spPr>
          <a:xfrm>
            <a:off x="6006547" y="4891756"/>
            <a:ext cx="1113183" cy="307777"/>
          </a:xfrm>
          <a:prstGeom prst="rect">
            <a:avLst/>
          </a:prstGeom>
          <a:noFill/>
        </p:spPr>
        <p:txBody>
          <a:bodyPr wrap="square" rtlCol="0">
            <a:spAutoFit/>
          </a:bodyPr>
          <a:lstStyle/>
          <a:p>
            <a:r>
              <a:rPr lang="en-GB" sz="1400" i="1" dirty="0"/>
              <a:t>Sell to</a:t>
            </a:r>
          </a:p>
        </p:txBody>
      </p:sp>
      <p:sp>
        <p:nvSpPr>
          <p:cNvPr id="42" name="TextBox 41">
            <a:extLst>
              <a:ext uri="{FF2B5EF4-FFF2-40B4-BE49-F238E27FC236}">
                <a16:creationId xmlns:a16="http://schemas.microsoft.com/office/drawing/2014/main" id="{7EE5B4F8-1F40-481A-AE20-F10DBE3863DF}"/>
              </a:ext>
            </a:extLst>
          </p:cNvPr>
          <p:cNvSpPr txBox="1"/>
          <p:nvPr/>
        </p:nvSpPr>
        <p:spPr>
          <a:xfrm>
            <a:off x="5774632" y="6311202"/>
            <a:ext cx="1113183" cy="369332"/>
          </a:xfrm>
          <a:prstGeom prst="rect">
            <a:avLst/>
          </a:prstGeom>
          <a:noFill/>
        </p:spPr>
        <p:txBody>
          <a:bodyPr wrap="square" rtlCol="0">
            <a:spAutoFit/>
          </a:bodyPr>
          <a:lstStyle/>
          <a:p>
            <a:r>
              <a:rPr lang="en-GB" b="1" dirty="0"/>
              <a:t>China</a:t>
            </a:r>
          </a:p>
        </p:txBody>
      </p:sp>
      <p:sp>
        <p:nvSpPr>
          <p:cNvPr id="43" name="TextBox 42">
            <a:extLst>
              <a:ext uri="{FF2B5EF4-FFF2-40B4-BE49-F238E27FC236}">
                <a16:creationId xmlns:a16="http://schemas.microsoft.com/office/drawing/2014/main" id="{3E0C6884-A1BE-4AEB-9DF7-F47BF6934AB8}"/>
              </a:ext>
            </a:extLst>
          </p:cNvPr>
          <p:cNvSpPr txBox="1"/>
          <p:nvPr/>
        </p:nvSpPr>
        <p:spPr>
          <a:xfrm>
            <a:off x="207066" y="343199"/>
            <a:ext cx="5946910" cy="646331"/>
          </a:xfrm>
          <a:prstGeom prst="rect">
            <a:avLst/>
          </a:prstGeom>
          <a:noFill/>
        </p:spPr>
        <p:txBody>
          <a:bodyPr wrap="square" rtlCol="0">
            <a:spAutoFit/>
          </a:bodyPr>
          <a:lstStyle/>
          <a:p>
            <a:r>
              <a:rPr lang="en-GB" sz="3600" dirty="0" err="1">
                <a:solidFill>
                  <a:schemeClr val="accent1"/>
                </a:solidFill>
              </a:rPr>
              <a:t>Wairakei</a:t>
            </a:r>
            <a:r>
              <a:rPr lang="en-GB" sz="3600" dirty="0">
                <a:solidFill>
                  <a:schemeClr val="accent1"/>
                </a:solidFill>
              </a:rPr>
              <a:t> Estate Assemblage</a:t>
            </a:r>
          </a:p>
        </p:txBody>
      </p:sp>
      <p:pic>
        <p:nvPicPr>
          <p:cNvPr id="44" name="Picture 43">
            <a:extLst>
              <a:ext uri="{FF2B5EF4-FFF2-40B4-BE49-F238E27FC236}">
                <a16:creationId xmlns:a16="http://schemas.microsoft.com/office/drawing/2014/main" id="{17638549-ECC8-4D26-82B8-F74901CF14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74974" y="1130885"/>
            <a:ext cx="3670893" cy="1349434"/>
          </a:xfrm>
          <a:prstGeom prst="rect">
            <a:avLst/>
          </a:prstGeom>
        </p:spPr>
      </p:pic>
    </p:spTree>
    <p:extLst>
      <p:ext uri="{BB962C8B-B14F-4D97-AF65-F5344CB8AC3E}">
        <p14:creationId xmlns:p14="http://schemas.microsoft.com/office/powerpoint/2010/main" val="2070689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EB62-3018-4145-9E74-2CBD2C1355C0}"/>
              </a:ext>
            </a:extLst>
          </p:cNvPr>
          <p:cNvSpPr>
            <a:spLocks noGrp="1"/>
          </p:cNvSpPr>
          <p:nvPr>
            <p:ph type="title"/>
          </p:nvPr>
        </p:nvSpPr>
        <p:spPr>
          <a:xfrm>
            <a:off x="609599" y="609600"/>
            <a:ext cx="6347713" cy="887896"/>
          </a:xfrm>
        </p:spPr>
        <p:txBody>
          <a:bodyPr/>
          <a:lstStyle/>
          <a:p>
            <a:r>
              <a:rPr lang="en-GB" dirty="0" err="1"/>
              <a:t>Wairakei</a:t>
            </a:r>
            <a:r>
              <a:rPr lang="en-GB" dirty="0"/>
              <a:t> Estate Assemblage</a:t>
            </a:r>
          </a:p>
        </p:txBody>
      </p:sp>
      <p:sp>
        <p:nvSpPr>
          <p:cNvPr id="3" name="Content Placeholder 2">
            <a:extLst>
              <a:ext uri="{FF2B5EF4-FFF2-40B4-BE49-F238E27FC236}">
                <a16:creationId xmlns:a16="http://schemas.microsoft.com/office/drawing/2014/main" id="{3613C348-4A70-496E-80F1-6CD9C52CAA12}"/>
              </a:ext>
            </a:extLst>
          </p:cNvPr>
          <p:cNvSpPr>
            <a:spLocks noGrp="1"/>
          </p:cNvSpPr>
          <p:nvPr>
            <p:ph idx="1"/>
          </p:nvPr>
        </p:nvSpPr>
        <p:spPr>
          <a:xfrm>
            <a:off x="609599" y="1497496"/>
            <a:ext cx="6811618" cy="4543867"/>
          </a:xfrm>
        </p:spPr>
        <p:txBody>
          <a:bodyPr>
            <a:noAutofit/>
          </a:bodyPr>
          <a:lstStyle/>
          <a:p>
            <a:r>
              <a:rPr lang="en-GB" sz="2000" dirty="0" err="1"/>
              <a:t>Wairakei</a:t>
            </a:r>
            <a:r>
              <a:rPr lang="en-GB" sz="2000" dirty="0"/>
              <a:t> Estate as an assemblage of corporate entities, people (farm workers, managers, investors, customers) and non-human components (cows, land, trees, water, equipment etc)</a:t>
            </a:r>
          </a:p>
          <a:p>
            <a:r>
              <a:rPr lang="en-GB" sz="2000" dirty="0"/>
              <a:t>Material components for land clearance and farming, but also expressive role of the landscape in signifying the ‘pure’ and ‘safe’ qualities of NZ milk</a:t>
            </a:r>
          </a:p>
          <a:p>
            <a:r>
              <a:rPr lang="en-GB" sz="2000" dirty="0" err="1"/>
              <a:t>Territorialization</a:t>
            </a:r>
            <a:r>
              <a:rPr lang="en-GB" sz="2000" dirty="0"/>
              <a:t> in defined territory of estate and in designation of land for dairying, forestry and conservation</a:t>
            </a:r>
          </a:p>
          <a:p>
            <a:r>
              <a:rPr lang="en-GB" sz="2000" dirty="0" err="1"/>
              <a:t>Territorialization</a:t>
            </a:r>
            <a:r>
              <a:rPr lang="en-GB" sz="2000" dirty="0"/>
              <a:t> also in management structure</a:t>
            </a:r>
          </a:p>
          <a:p>
            <a:r>
              <a:rPr lang="en-GB" sz="2000" dirty="0"/>
              <a:t>Coding with ‘web-based dairy production reporting’</a:t>
            </a:r>
          </a:p>
          <a:p>
            <a:r>
              <a:rPr lang="en-GB" sz="2000" dirty="0"/>
              <a:t>Adjustments to plan in response to changing economic and environmental circumstances </a:t>
            </a:r>
          </a:p>
        </p:txBody>
      </p:sp>
      <p:pic>
        <p:nvPicPr>
          <p:cNvPr id="4" name="Picture 3">
            <a:extLst>
              <a:ext uri="{FF2B5EF4-FFF2-40B4-BE49-F238E27FC236}">
                <a16:creationId xmlns:a16="http://schemas.microsoft.com/office/drawing/2014/main" id="{5409EA00-EDE1-42C3-A385-EC4F012E16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38199176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EB62-3018-4145-9E74-2CBD2C1355C0}"/>
              </a:ext>
            </a:extLst>
          </p:cNvPr>
          <p:cNvSpPr>
            <a:spLocks noGrp="1"/>
          </p:cNvSpPr>
          <p:nvPr>
            <p:ph type="title"/>
          </p:nvPr>
        </p:nvSpPr>
        <p:spPr>
          <a:xfrm>
            <a:off x="609599" y="609600"/>
            <a:ext cx="6347713" cy="887896"/>
          </a:xfrm>
        </p:spPr>
        <p:txBody>
          <a:bodyPr/>
          <a:lstStyle/>
          <a:p>
            <a:r>
              <a:rPr lang="en-GB" dirty="0" err="1"/>
              <a:t>Wairakei</a:t>
            </a:r>
            <a:r>
              <a:rPr lang="en-GB" dirty="0"/>
              <a:t> Estate Assemblage</a:t>
            </a:r>
          </a:p>
        </p:txBody>
      </p:sp>
      <p:sp>
        <p:nvSpPr>
          <p:cNvPr id="3" name="Content Placeholder 2">
            <a:extLst>
              <a:ext uri="{FF2B5EF4-FFF2-40B4-BE49-F238E27FC236}">
                <a16:creationId xmlns:a16="http://schemas.microsoft.com/office/drawing/2014/main" id="{3613C348-4A70-496E-80F1-6CD9C52CAA12}"/>
              </a:ext>
            </a:extLst>
          </p:cNvPr>
          <p:cNvSpPr>
            <a:spLocks noGrp="1"/>
          </p:cNvSpPr>
          <p:nvPr>
            <p:ph idx="1"/>
          </p:nvPr>
        </p:nvSpPr>
        <p:spPr>
          <a:xfrm>
            <a:off x="609599" y="1497496"/>
            <a:ext cx="6347714" cy="4543867"/>
          </a:xfrm>
        </p:spPr>
        <p:txBody>
          <a:bodyPr>
            <a:noAutofit/>
          </a:bodyPr>
          <a:lstStyle/>
          <a:p>
            <a:r>
              <a:rPr lang="en-GB" sz="2000" dirty="0"/>
              <a:t>Interaction with the place-assemblage of </a:t>
            </a:r>
            <a:r>
              <a:rPr lang="en-GB" sz="2000" dirty="0" err="1"/>
              <a:t>Wairakei</a:t>
            </a:r>
            <a:endParaRPr lang="en-GB" sz="2000" dirty="0"/>
          </a:p>
          <a:p>
            <a:r>
              <a:rPr lang="en-GB" sz="2000" dirty="0"/>
              <a:t>Material contribution as provider of employment (180 new jobs)</a:t>
            </a:r>
          </a:p>
          <a:p>
            <a:r>
              <a:rPr lang="en-GB" sz="2000" dirty="0"/>
              <a:t>Introducing new components – human (migrant farm workers) and non-human (cows, dairy sheds, irrigation systems, milk tankers, slurry)</a:t>
            </a:r>
          </a:p>
          <a:p>
            <a:r>
              <a:rPr lang="en-GB" sz="2000" dirty="0"/>
              <a:t>Removing components (trees)</a:t>
            </a:r>
          </a:p>
          <a:p>
            <a:endParaRPr lang="en-GB" sz="2000" dirty="0"/>
          </a:p>
          <a:p>
            <a:r>
              <a:rPr lang="en-GB" sz="2000" dirty="0"/>
              <a:t>Impacts on the material and expressive composition of the </a:t>
            </a:r>
            <a:r>
              <a:rPr lang="en-GB" sz="2000" dirty="0" err="1"/>
              <a:t>Wairakei</a:t>
            </a:r>
            <a:r>
              <a:rPr lang="en-GB" sz="2000" dirty="0"/>
              <a:t> place-assemblage:</a:t>
            </a:r>
          </a:p>
          <a:p>
            <a:pPr lvl="1"/>
            <a:r>
              <a:rPr lang="en-GB" sz="1800" dirty="0"/>
              <a:t>Pollution, depletion of water resources</a:t>
            </a:r>
          </a:p>
          <a:p>
            <a:pPr lvl="1"/>
            <a:r>
              <a:rPr lang="en-GB" sz="1800" dirty="0"/>
              <a:t>Change in appearance and meaning of landscape</a:t>
            </a:r>
          </a:p>
          <a:p>
            <a:endParaRPr lang="en-GB" sz="2000" dirty="0"/>
          </a:p>
        </p:txBody>
      </p:sp>
      <p:pic>
        <p:nvPicPr>
          <p:cNvPr id="4" name="Picture 3">
            <a:extLst>
              <a:ext uri="{FF2B5EF4-FFF2-40B4-BE49-F238E27FC236}">
                <a16:creationId xmlns:a16="http://schemas.microsoft.com/office/drawing/2014/main" id="{5409EA00-EDE1-42C3-A385-EC4F012E16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407998541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8B65219-8E55-46B5-80A8-ACEC25D3F909}"/>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503964D7-6437-4BF1-96A7-FD316035EFB6}"/>
              </a:ext>
            </a:extLst>
          </p:cNvPr>
          <p:cNvSpPr>
            <a:spLocks noGrp="1"/>
          </p:cNvSpPr>
          <p:nvPr>
            <p:ph type="title"/>
          </p:nvPr>
        </p:nvSpPr>
        <p:spPr>
          <a:xfrm>
            <a:off x="609598" y="609600"/>
            <a:ext cx="7633253" cy="1320800"/>
          </a:xfrm>
        </p:spPr>
        <p:txBody>
          <a:bodyPr/>
          <a:lstStyle/>
          <a:p>
            <a:r>
              <a:rPr lang="en-GB" dirty="0"/>
              <a:t>GLOBAL-RURAL Brazil case studies</a:t>
            </a:r>
          </a:p>
        </p:txBody>
      </p:sp>
      <p:pic>
        <p:nvPicPr>
          <p:cNvPr id="9" name="Picture 8">
            <a:extLst>
              <a:ext uri="{FF2B5EF4-FFF2-40B4-BE49-F238E27FC236}">
                <a16:creationId xmlns:a16="http://schemas.microsoft.com/office/drawing/2014/main" id="{EA322959-79DD-4E56-ADF5-F502449EF2B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39111" y="1457740"/>
            <a:ext cx="4791577" cy="4929808"/>
          </a:xfrm>
          <a:prstGeom prst="rect">
            <a:avLst/>
          </a:prstGeom>
        </p:spPr>
      </p:pic>
      <p:sp>
        <p:nvSpPr>
          <p:cNvPr id="10" name="Rectangular Callout 16">
            <a:extLst>
              <a:ext uri="{FF2B5EF4-FFF2-40B4-BE49-F238E27FC236}">
                <a16:creationId xmlns:a16="http://schemas.microsoft.com/office/drawing/2014/main" id="{0889F8A8-F527-404A-8DD6-AC28832977E9}"/>
              </a:ext>
            </a:extLst>
          </p:cNvPr>
          <p:cNvSpPr/>
          <p:nvPr/>
        </p:nvSpPr>
        <p:spPr>
          <a:xfrm>
            <a:off x="6830688" y="3429000"/>
            <a:ext cx="1893457" cy="850209"/>
          </a:xfrm>
          <a:prstGeom prst="wedgeRectCallout">
            <a:avLst>
              <a:gd name="adj1" fmla="val -86518"/>
              <a:gd name="adj2" fmla="val -16131"/>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Industrialization, rural development &amp; water resources, Bahia</a:t>
            </a:r>
          </a:p>
        </p:txBody>
      </p:sp>
      <p:sp>
        <p:nvSpPr>
          <p:cNvPr id="11" name="Rectangular Callout 16">
            <a:extLst>
              <a:ext uri="{FF2B5EF4-FFF2-40B4-BE49-F238E27FC236}">
                <a16:creationId xmlns:a16="http://schemas.microsoft.com/office/drawing/2014/main" id="{165FDDD5-39CF-4A1E-88F6-F8198A845B02}"/>
              </a:ext>
            </a:extLst>
          </p:cNvPr>
          <p:cNvSpPr/>
          <p:nvPr/>
        </p:nvSpPr>
        <p:spPr>
          <a:xfrm>
            <a:off x="6981663" y="2134360"/>
            <a:ext cx="1893457" cy="850209"/>
          </a:xfrm>
          <a:prstGeom prst="wedgeRectCallout">
            <a:avLst>
              <a:gd name="adj1" fmla="val -84418"/>
              <a:gd name="adj2" fmla="val 92978"/>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Food security and agroecology, Pernambuco</a:t>
            </a:r>
          </a:p>
        </p:txBody>
      </p:sp>
      <p:sp>
        <p:nvSpPr>
          <p:cNvPr id="12" name="Rectangular Callout 16">
            <a:extLst>
              <a:ext uri="{FF2B5EF4-FFF2-40B4-BE49-F238E27FC236}">
                <a16:creationId xmlns:a16="http://schemas.microsoft.com/office/drawing/2014/main" id="{9804018D-8273-465A-9E5F-03C09546DCF2}"/>
              </a:ext>
            </a:extLst>
          </p:cNvPr>
          <p:cNvSpPr/>
          <p:nvPr/>
        </p:nvSpPr>
        <p:spPr>
          <a:xfrm>
            <a:off x="5151373" y="5537339"/>
            <a:ext cx="1893457" cy="850209"/>
          </a:xfrm>
          <a:prstGeom prst="wedgeRectCallout">
            <a:avLst>
              <a:gd name="adj1" fmla="val -86518"/>
              <a:gd name="adj2" fmla="val -16131"/>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Soy plantations,  </a:t>
            </a:r>
          </a:p>
          <a:p>
            <a:pPr algn="ctr"/>
            <a:r>
              <a:rPr lang="en-GB" sz="1400" dirty="0">
                <a:solidFill>
                  <a:schemeClr val="tx1"/>
                </a:solidFill>
              </a:rPr>
              <a:t>Rio Grande do Sul</a:t>
            </a:r>
          </a:p>
        </p:txBody>
      </p:sp>
      <p:sp>
        <p:nvSpPr>
          <p:cNvPr id="13" name="Rectangular Callout 16">
            <a:extLst>
              <a:ext uri="{FF2B5EF4-FFF2-40B4-BE49-F238E27FC236}">
                <a16:creationId xmlns:a16="http://schemas.microsoft.com/office/drawing/2014/main" id="{21106C4D-95CB-42CB-8223-3212ED981E89}"/>
              </a:ext>
            </a:extLst>
          </p:cNvPr>
          <p:cNvSpPr/>
          <p:nvPr/>
        </p:nvSpPr>
        <p:spPr>
          <a:xfrm>
            <a:off x="6741514" y="4641782"/>
            <a:ext cx="1893457" cy="850209"/>
          </a:xfrm>
          <a:prstGeom prst="wedgeRectCallout">
            <a:avLst>
              <a:gd name="adj1" fmla="val -103316"/>
              <a:gd name="adj2" fmla="val -142386"/>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Tourism, </a:t>
            </a:r>
            <a:r>
              <a:rPr lang="en-GB" sz="1400" dirty="0" err="1">
                <a:solidFill>
                  <a:schemeClr val="tx1"/>
                </a:solidFill>
              </a:rPr>
              <a:t>Chapada</a:t>
            </a:r>
            <a:r>
              <a:rPr lang="en-GB" sz="1400" dirty="0">
                <a:solidFill>
                  <a:schemeClr val="tx1"/>
                </a:solidFill>
              </a:rPr>
              <a:t> Diamantina, Bahia</a:t>
            </a:r>
          </a:p>
        </p:txBody>
      </p:sp>
      <p:sp>
        <p:nvSpPr>
          <p:cNvPr id="14" name="Rectangular Callout 16">
            <a:extLst>
              <a:ext uri="{FF2B5EF4-FFF2-40B4-BE49-F238E27FC236}">
                <a16:creationId xmlns:a16="http://schemas.microsoft.com/office/drawing/2014/main" id="{AFED0D00-74F2-49F1-8706-4B6F8391F30E}"/>
              </a:ext>
            </a:extLst>
          </p:cNvPr>
          <p:cNvSpPr/>
          <p:nvPr/>
        </p:nvSpPr>
        <p:spPr>
          <a:xfrm>
            <a:off x="878240" y="3837059"/>
            <a:ext cx="1893457" cy="850209"/>
          </a:xfrm>
          <a:prstGeom prst="wedgeRectCallout">
            <a:avLst>
              <a:gd name="adj1" fmla="val 122750"/>
              <a:gd name="adj2" fmla="val -28601"/>
            </a:avLst>
          </a:prstGeom>
          <a:solidFill>
            <a:schemeClr val="accent1">
              <a:lumMod val="20000"/>
              <a:lumOff val="80000"/>
            </a:schemeClr>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Indigenous communities and sugar industry,</a:t>
            </a:r>
          </a:p>
          <a:p>
            <a:pPr algn="ctr"/>
            <a:r>
              <a:rPr lang="en-GB" sz="1400" dirty="0">
                <a:solidFill>
                  <a:schemeClr val="tx1"/>
                </a:solidFill>
              </a:rPr>
              <a:t>Mato Grosso</a:t>
            </a:r>
          </a:p>
        </p:txBody>
      </p:sp>
      <p:pic>
        <p:nvPicPr>
          <p:cNvPr id="16" name="Picture 15">
            <a:extLst>
              <a:ext uri="{FF2B5EF4-FFF2-40B4-BE49-F238E27FC236}">
                <a16:creationId xmlns:a16="http://schemas.microsoft.com/office/drawing/2014/main" id="{BE3AA190-5B0B-4B6B-BFF4-067C24D5FE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4799" y="4924895"/>
            <a:ext cx="1429513" cy="1855497"/>
          </a:xfrm>
          <a:prstGeom prst="rect">
            <a:avLst/>
          </a:prstGeom>
        </p:spPr>
      </p:pic>
      <p:sp>
        <p:nvSpPr>
          <p:cNvPr id="17" name="TextBox 16">
            <a:extLst>
              <a:ext uri="{FF2B5EF4-FFF2-40B4-BE49-F238E27FC236}">
                <a16:creationId xmlns:a16="http://schemas.microsoft.com/office/drawing/2014/main" id="{084CACD7-BEB7-442B-99AF-81B082CFA5D2}"/>
              </a:ext>
            </a:extLst>
          </p:cNvPr>
          <p:cNvSpPr txBox="1"/>
          <p:nvPr/>
        </p:nvSpPr>
        <p:spPr>
          <a:xfrm>
            <a:off x="1824968" y="6255026"/>
            <a:ext cx="2018162" cy="369332"/>
          </a:xfrm>
          <a:prstGeom prst="rect">
            <a:avLst/>
          </a:prstGeom>
          <a:noFill/>
        </p:spPr>
        <p:txBody>
          <a:bodyPr wrap="square" rtlCol="0">
            <a:spAutoFit/>
          </a:bodyPr>
          <a:lstStyle/>
          <a:p>
            <a:r>
              <a:rPr lang="en-GB" dirty="0"/>
              <a:t>Francesca </a:t>
            </a:r>
            <a:r>
              <a:rPr lang="en-GB" dirty="0" err="1"/>
              <a:t>Fois</a:t>
            </a:r>
            <a:endParaRPr lang="en-GB" dirty="0"/>
          </a:p>
        </p:txBody>
      </p:sp>
      <p:pic>
        <p:nvPicPr>
          <p:cNvPr id="18" name="Picture 17">
            <a:extLst>
              <a:ext uri="{FF2B5EF4-FFF2-40B4-BE49-F238E27FC236}">
                <a16:creationId xmlns:a16="http://schemas.microsoft.com/office/drawing/2014/main" id="{94D19671-D57D-4B0D-AB81-D540AB28D6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7076" y="5982696"/>
            <a:ext cx="1243710" cy="544660"/>
          </a:xfrm>
          <a:prstGeom prst="rect">
            <a:avLst/>
          </a:prstGeom>
        </p:spPr>
      </p:pic>
    </p:spTree>
    <p:extLst>
      <p:ext uri="{BB962C8B-B14F-4D97-AF65-F5344CB8AC3E}">
        <p14:creationId xmlns:p14="http://schemas.microsoft.com/office/powerpoint/2010/main" val="2626089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6605-EF73-4F69-A104-0FED6FBB61F8}"/>
              </a:ext>
            </a:extLst>
          </p:cNvPr>
          <p:cNvSpPr>
            <a:spLocks noGrp="1"/>
          </p:cNvSpPr>
          <p:nvPr>
            <p:ph type="title"/>
          </p:nvPr>
        </p:nvSpPr>
        <p:spPr>
          <a:xfrm>
            <a:off x="609599" y="609600"/>
            <a:ext cx="6347713" cy="742122"/>
          </a:xfrm>
        </p:spPr>
        <p:txBody>
          <a:bodyPr/>
          <a:lstStyle/>
          <a:p>
            <a:r>
              <a:rPr lang="en-GB" dirty="0"/>
              <a:t>Soy Assemblages in Brazil</a:t>
            </a:r>
          </a:p>
        </p:txBody>
      </p:sp>
      <p:sp>
        <p:nvSpPr>
          <p:cNvPr id="3" name="Content Placeholder 2">
            <a:extLst>
              <a:ext uri="{FF2B5EF4-FFF2-40B4-BE49-F238E27FC236}">
                <a16:creationId xmlns:a16="http://schemas.microsoft.com/office/drawing/2014/main" id="{2DCE7B3C-EDF2-4664-ACE3-1D8E88891D14}"/>
              </a:ext>
            </a:extLst>
          </p:cNvPr>
          <p:cNvSpPr>
            <a:spLocks noGrp="1"/>
          </p:cNvSpPr>
          <p:nvPr>
            <p:ph idx="1"/>
          </p:nvPr>
        </p:nvSpPr>
        <p:spPr>
          <a:xfrm>
            <a:off x="609599" y="1603514"/>
            <a:ext cx="6347714" cy="4437850"/>
          </a:xfrm>
        </p:spPr>
        <p:txBody>
          <a:bodyPr>
            <a:normAutofit/>
          </a:bodyPr>
          <a:lstStyle/>
          <a:p>
            <a:r>
              <a:rPr lang="en-GB" sz="2000" dirty="0"/>
              <a:t>Investigate the expansion of soy cultivation in Rio Grande do Sul through an assemblage perspective</a:t>
            </a:r>
          </a:p>
          <a:p>
            <a:r>
              <a:rPr lang="en-GB" sz="2000" dirty="0"/>
              <a:t>Interactions between the soy industry as a transnational assemblage with global reach, agribusiness assemblages driving soy cultivation, and the place-assemblages of rural communities</a:t>
            </a:r>
          </a:p>
          <a:p>
            <a:r>
              <a:rPr lang="en-GB" sz="2000" dirty="0"/>
              <a:t>Social, economic and landscape effects (</a:t>
            </a:r>
            <a:r>
              <a:rPr lang="en-GB" sz="2000" dirty="0" err="1"/>
              <a:t>cf</a:t>
            </a:r>
            <a:r>
              <a:rPr lang="en-GB" sz="2000" dirty="0"/>
              <a:t> </a:t>
            </a:r>
            <a:r>
              <a:rPr lang="en-GB" sz="2000" dirty="0" err="1"/>
              <a:t>Ioris</a:t>
            </a:r>
            <a:r>
              <a:rPr lang="en-GB" sz="2000" dirty="0"/>
              <a:t> 2017)</a:t>
            </a:r>
          </a:p>
          <a:p>
            <a:r>
              <a:rPr lang="en-GB" sz="2000" dirty="0"/>
              <a:t>Positioning soy as a medium through which globalization impacts on the rural communities of Rio Grande do Sul</a:t>
            </a:r>
          </a:p>
          <a:p>
            <a:r>
              <a:rPr lang="en-GB" sz="2000" dirty="0"/>
              <a:t>Exploring the responses of rural communities</a:t>
            </a:r>
          </a:p>
        </p:txBody>
      </p:sp>
      <p:pic>
        <p:nvPicPr>
          <p:cNvPr id="4" name="Picture 3">
            <a:extLst>
              <a:ext uri="{FF2B5EF4-FFF2-40B4-BE49-F238E27FC236}">
                <a16:creationId xmlns:a16="http://schemas.microsoft.com/office/drawing/2014/main" id="{FE7BD251-3E95-4B2C-8748-3FD1C7FC8E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6501332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6605-EF73-4F69-A104-0FED6FBB61F8}"/>
              </a:ext>
            </a:extLst>
          </p:cNvPr>
          <p:cNvSpPr>
            <a:spLocks noGrp="1"/>
          </p:cNvSpPr>
          <p:nvPr>
            <p:ph type="title"/>
          </p:nvPr>
        </p:nvSpPr>
        <p:spPr>
          <a:xfrm>
            <a:off x="609599" y="609600"/>
            <a:ext cx="6347713" cy="742122"/>
          </a:xfrm>
        </p:spPr>
        <p:txBody>
          <a:bodyPr/>
          <a:lstStyle/>
          <a:p>
            <a:r>
              <a:rPr lang="en-GB" dirty="0"/>
              <a:t>Conclusions</a:t>
            </a:r>
          </a:p>
        </p:txBody>
      </p:sp>
      <p:sp>
        <p:nvSpPr>
          <p:cNvPr id="3" name="Content Placeholder 2">
            <a:extLst>
              <a:ext uri="{FF2B5EF4-FFF2-40B4-BE49-F238E27FC236}">
                <a16:creationId xmlns:a16="http://schemas.microsoft.com/office/drawing/2014/main" id="{2DCE7B3C-EDF2-4664-ACE3-1D8E88891D14}"/>
              </a:ext>
            </a:extLst>
          </p:cNvPr>
          <p:cNvSpPr>
            <a:spLocks noGrp="1"/>
          </p:cNvSpPr>
          <p:nvPr>
            <p:ph idx="1"/>
          </p:nvPr>
        </p:nvSpPr>
        <p:spPr>
          <a:xfrm>
            <a:off x="609599" y="1603514"/>
            <a:ext cx="6347714" cy="4437850"/>
          </a:xfrm>
        </p:spPr>
        <p:txBody>
          <a:bodyPr>
            <a:normAutofit/>
          </a:bodyPr>
          <a:lstStyle/>
          <a:p>
            <a:r>
              <a:rPr lang="en-GB" sz="2000" dirty="0"/>
              <a:t>Assemblage approach provides an additional tool with which we can seek to investigate how agribusiness affects rural communities</a:t>
            </a:r>
          </a:p>
          <a:p>
            <a:r>
              <a:rPr lang="en-GB" sz="2000" dirty="0"/>
              <a:t>Strengths of the assemblage approach:</a:t>
            </a:r>
          </a:p>
          <a:p>
            <a:pPr lvl="1"/>
            <a:r>
              <a:rPr lang="en-GB" sz="1800" dirty="0"/>
              <a:t>No pre-determined starting point, allows multiple entry-points and perspectives</a:t>
            </a:r>
          </a:p>
          <a:p>
            <a:pPr lvl="1"/>
            <a:r>
              <a:rPr lang="en-GB" sz="1800" dirty="0"/>
              <a:t>Encompasses material and expressive</a:t>
            </a:r>
          </a:p>
          <a:p>
            <a:pPr lvl="1"/>
            <a:r>
              <a:rPr lang="en-GB" sz="1800" dirty="0"/>
              <a:t>Emphasizes interactions between assemblages</a:t>
            </a:r>
          </a:p>
          <a:p>
            <a:pPr lvl="1"/>
            <a:r>
              <a:rPr lang="en-GB" sz="1800" dirty="0"/>
              <a:t>Allows exploration of spatial dimensions</a:t>
            </a:r>
          </a:p>
          <a:p>
            <a:pPr lvl="1"/>
            <a:r>
              <a:rPr lang="en-GB" sz="1800" dirty="0"/>
              <a:t>Emphasizes indeterminacy, fluidity and multiple possible trajectories</a:t>
            </a:r>
          </a:p>
          <a:p>
            <a:r>
              <a:rPr lang="en-GB" sz="2000" dirty="0"/>
              <a:t>Complementary with Global Production Networks?</a:t>
            </a:r>
          </a:p>
        </p:txBody>
      </p:sp>
      <p:pic>
        <p:nvPicPr>
          <p:cNvPr id="4" name="Picture 3">
            <a:extLst>
              <a:ext uri="{FF2B5EF4-FFF2-40B4-BE49-F238E27FC236}">
                <a16:creationId xmlns:a16="http://schemas.microsoft.com/office/drawing/2014/main" id="{FE7BD251-3E95-4B2C-8748-3FD1C7FC8E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38685353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09A88F-5761-4530-8E98-4F21D2F5CFA4}"/>
              </a:ext>
            </a:extLst>
          </p:cNvPr>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689113"/>
            <a:ext cx="9170340" cy="5168348"/>
          </a:xfrm>
        </p:spPr>
      </p:pic>
      <p:sp>
        <p:nvSpPr>
          <p:cNvPr id="2" name="TextBox 1">
            <a:extLst>
              <a:ext uri="{FF2B5EF4-FFF2-40B4-BE49-F238E27FC236}">
                <a16:creationId xmlns:a16="http://schemas.microsoft.com/office/drawing/2014/main" id="{1DB222F7-1FE7-4B0C-80F2-EB9244F9964C}"/>
              </a:ext>
            </a:extLst>
          </p:cNvPr>
          <p:cNvSpPr txBox="1"/>
          <p:nvPr/>
        </p:nvSpPr>
        <p:spPr>
          <a:xfrm>
            <a:off x="279952" y="5071442"/>
            <a:ext cx="2938670" cy="623248"/>
          </a:xfrm>
          <a:prstGeom prst="rect">
            <a:avLst/>
          </a:prstGeom>
          <a:noFill/>
        </p:spPr>
        <p:txBody>
          <a:bodyPr wrap="square" rtlCol="0">
            <a:spAutoFit/>
          </a:bodyPr>
          <a:lstStyle/>
          <a:p>
            <a:r>
              <a:rPr lang="en-GB" sz="1350" dirty="0">
                <a:solidFill>
                  <a:schemeClr val="bg1"/>
                </a:solidFill>
              </a:rPr>
              <a:t>Presentation slides available at:</a:t>
            </a:r>
          </a:p>
          <a:p>
            <a:r>
              <a:rPr lang="en-GB" sz="2100" b="1" dirty="0">
                <a:solidFill>
                  <a:schemeClr val="bg1"/>
                </a:solidFill>
              </a:rPr>
              <a:t>www.global-rural.org</a:t>
            </a:r>
          </a:p>
        </p:txBody>
      </p:sp>
      <p:sp>
        <p:nvSpPr>
          <p:cNvPr id="3" name="TextBox 2">
            <a:extLst>
              <a:ext uri="{FF2B5EF4-FFF2-40B4-BE49-F238E27FC236}">
                <a16:creationId xmlns:a16="http://schemas.microsoft.com/office/drawing/2014/main" id="{D42C689F-EA3C-4FEF-8EC2-5FBF08A2AB09}"/>
              </a:ext>
            </a:extLst>
          </p:cNvPr>
          <p:cNvSpPr txBox="1"/>
          <p:nvPr/>
        </p:nvSpPr>
        <p:spPr>
          <a:xfrm>
            <a:off x="3498574" y="5071442"/>
            <a:ext cx="2345635" cy="723275"/>
          </a:xfrm>
          <a:prstGeom prst="rect">
            <a:avLst/>
          </a:prstGeom>
          <a:noFill/>
        </p:spPr>
        <p:txBody>
          <a:bodyPr wrap="square" rtlCol="0">
            <a:spAutoFit/>
          </a:bodyPr>
          <a:lstStyle/>
          <a:p>
            <a:pPr algn="ctr"/>
            <a:r>
              <a:rPr lang="en-GB" sz="1400" b="1" dirty="0">
                <a:solidFill>
                  <a:schemeClr val="bg1"/>
                </a:solidFill>
              </a:rPr>
              <a:t>Twitter:</a:t>
            </a:r>
          </a:p>
          <a:p>
            <a:r>
              <a:rPr lang="en-GB" sz="2700" b="1" dirty="0">
                <a:solidFill>
                  <a:schemeClr val="bg1"/>
                </a:solidFill>
              </a:rPr>
              <a:t>@</a:t>
            </a:r>
            <a:r>
              <a:rPr lang="en-GB" sz="2700" b="1" dirty="0" err="1">
                <a:solidFill>
                  <a:schemeClr val="bg1"/>
                </a:solidFill>
              </a:rPr>
              <a:t>globalrural</a:t>
            </a:r>
            <a:endParaRPr lang="en-GB" sz="2700" b="1" dirty="0">
              <a:solidFill>
                <a:schemeClr val="bg1"/>
              </a:solidFill>
            </a:endParaRPr>
          </a:p>
        </p:txBody>
      </p:sp>
      <p:sp>
        <p:nvSpPr>
          <p:cNvPr id="6" name="TextBox 5">
            <a:extLst>
              <a:ext uri="{FF2B5EF4-FFF2-40B4-BE49-F238E27FC236}">
                <a16:creationId xmlns:a16="http://schemas.microsoft.com/office/drawing/2014/main" id="{84A5C554-A010-4BBA-9A22-5AFF770DE82E}"/>
              </a:ext>
            </a:extLst>
          </p:cNvPr>
          <p:cNvSpPr txBox="1"/>
          <p:nvPr/>
        </p:nvSpPr>
        <p:spPr>
          <a:xfrm>
            <a:off x="1736035" y="6056243"/>
            <a:ext cx="5724939" cy="461665"/>
          </a:xfrm>
          <a:prstGeom prst="rect">
            <a:avLst/>
          </a:prstGeom>
          <a:noFill/>
        </p:spPr>
        <p:txBody>
          <a:bodyPr wrap="square" rtlCol="0">
            <a:spAutoFit/>
          </a:bodyPr>
          <a:lstStyle/>
          <a:p>
            <a:r>
              <a:rPr lang="en-GB" sz="2400" b="1" dirty="0"/>
              <a:t>Michael Woods    </a:t>
            </a:r>
            <a:r>
              <a:rPr lang="en-GB" sz="2400" b="1" dirty="0">
                <a:hlinkClick r:id="rId3"/>
              </a:rPr>
              <a:t>m.woods@aber.ac.uk</a:t>
            </a:r>
            <a:r>
              <a:rPr lang="en-GB" sz="2400" b="1" dirty="0"/>
              <a:t> </a:t>
            </a:r>
          </a:p>
        </p:txBody>
      </p:sp>
    </p:spTree>
    <p:extLst>
      <p:ext uri="{BB962C8B-B14F-4D97-AF65-F5344CB8AC3E}">
        <p14:creationId xmlns:p14="http://schemas.microsoft.com/office/powerpoint/2010/main" val="2905869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0E80-D271-437F-B0C3-236BBC57B0A7}"/>
              </a:ext>
            </a:extLst>
          </p:cNvPr>
          <p:cNvSpPr>
            <a:spLocks noGrp="1"/>
          </p:cNvSpPr>
          <p:nvPr>
            <p:ph type="title"/>
          </p:nvPr>
        </p:nvSpPr>
        <p:spPr>
          <a:xfrm>
            <a:off x="609599" y="609600"/>
            <a:ext cx="6347713" cy="662609"/>
          </a:xfrm>
        </p:spPr>
        <p:txBody>
          <a:bodyPr/>
          <a:lstStyle/>
          <a:p>
            <a:r>
              <a:rPr lang="en-GB" dirty="0"/>
              <a:t>The Global Countryside</a:t>
            </a:r>
          </a:p>
        </p:txBody>
      </p:sp>
      <p:sp>
        <p:nvSpPr>
          <p:cNvPr id="3" name="Content Placeholder 2">
            <a:extLst>
              <a:ext uri="{FF2B5EF4-FFF2-40B4-BE49-F238E27FC236}">
                <a16:creationId xmlns:a16="http://schemas.microsoft.com/office/drawing/2014/main" id="{FB94DCD6-FC36-4DDB-BA5D-4E2A6BCEDA46}"/>
              </a:ext>
            </a:extLst>
          </p:cNvPr>
          <p:cNvSpPr>
            <a:spLocks noGrp="1"/>
          </p:cNvSpPr>
          <p:nvPr>
            <p:ph idx="1"/>
          </p:nvPr>
        </p:nvSpPr>
        <p:spPr>
          <a:xfrm>
            <a:off x="609599" y="1630016"/>
            <a:ext cx="6347714" cy="4411347"/>
          </a:xfrm>
        </p:spPr>
        <p:txBody>
          <a:bodyPr>
            <a:normAutofit/>
          </a:bodyPr>
          <a:lstStyle/>
          <a:p>
            <a:pPr marL="0" indent="0">
              <a:lnSpc>
                <a:spcPct val="80000"/>
              </a:lnSpc>
              <a:buClrTx/>
              <a:buSzPct val="100000"/>
              <a:buNone/>
            </a:pPr>
            <a:r>
              <a:rPr lang="en-GB" sz="2800" dirty="0"/>
              <a:t>The global countryside is the site of increasing </a:t>
            </a:r>
            <a:r>
              <a:rPr lang="en-GB" sz="2800" b="1" i="1" dirty="0"/>
              <a:t>corporate concentration and integration</a:t>
            </a:r>
            <a:r>
              <a:rPr lang="en-GB" sz="2800" dirty="0"/>
              <a:t>, with corporate networks organized on a transnational scale.</a:t>
            </a:r>
          </a:p>
          <a:p>
            <a:pPr marL="0" indent="0">
              <a:lnSpc>
                <a:spcPct val="80000"/>
              </a:lnSpc>
              <a:buClrTx/>
              <a:buSzPct val="100000"/>
              <a:buNone/>
            </a:pPr>
            <a:endParaRPr lang="en-GB" sz="2800" dirty="0"/>
          </a:p>
          <a:p>
            <a:pPr marL="0" indent="0">
              <a:lnSpc>
                <a:spcPct val="80000"/>
              </a:lnSpc>
              <a:buClrTx/>
              <a:buSzPct val="100000"/>
              <a:buNone/>
            </a:pPr>
            <a:r>
              <a:rPr lang="en-GB" sz="2800" dirty="0"/>
              <a:t>The landscape of the global countryside is </a:t>
            </a:r>
            <a:r>
              <a:rPr lang="en-GB" sz="2800" b="1" i="1" dirty="0"/>
              <a:t>inscribed with the marks of globalization</a:t>
            </a:r>
            <a:r>
              <a:rPr lang="en-GB" sz="2800" dirty="0"/>
              <a:t>.</a:t>
            </a:r>
          </a:p>
          <a:p>
            <a:endParaRPr lang="en-GB" dirty="0"/>
          </a:p>
        </p:txBody>
      </p:sp>
      <p:pic>
        <p:nvPicPr>
          <p:cNvPr id="4" name="Picture 3">
            <a:extLst>
              <a:ext uri="{FF2B5EF4-FFF2-40B4-BE49-F238E27FC236}">
                <a16:creationId xmlns:a16="http://schemas.microsoft.com/office/drawing/2014/main" id="{62B69D7E-6B4C-481D-96A7-8313F1DB8E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1688534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0E80-D271-437F-B0C3-236BBC57B0A7}"/>
              </a:ext>
            </a:extLst>
          </p:cNvPr>
          <p:cNvSpPr>
            <a:spLocks noGrp="1"/>
          </p:cNvSpPr>
          <p:nvPr>
            <p:ph type="title"/>
          </p:nvPr>
        </p:nvSpPr>
        <p:spPr>
          <a:xfrm>
            <a:off x="609599" y="609600"/>
            <a:ext cx="6347713" cy="662609"/>
          </a:xfrm>
        </p:spPr>
        <p:txBody>
          <a:bodyPr/>
          <a:lstStyle/>
          <a:p>
            <a:r>
              <a:rPr lang="en-GB" dirty="0"/>
              <a:t>The Global Countryside</a:t>
            </a:r>
          </a:p>
        </p:txBody>
      </p:sp>
      <p:sp>
        <p:nvSpPr>
          <p:cNvPr id="3" name="Content Placeholder 2">
            <a:extLst>
              <a:ext uri="{FF2B5EF4-FFF2-40B4-BE49-F238E27FC236}">
                <a16:creationId xmlns:a16="http://schemas.microsoft.com/office/drawing/2014/main" id="{FB94DCD6-FC36-4DDB-BA5D-4E2A6BCEDA46}"/>
              </a:ext>
            </a:extLst>
          </p:cNvPr>
          <p:cNvSpPr>
            <a:spLocks noGrp="1"/>
          </p:cNvSpPr>
          <p:nvPr>
            <p:ph idx="1"/>
          </p:nvPr>
        </p:nvSpPr>
        <p:spPr>
          <a:xfrm>
            <a:off x="609599" y="1630017"/>
            <a:ext cx="6347714" cy="2001080"/>
          </a:xfrm>
        </p:spPr>
        <p:txBody>
          <a:bodyPr>
            <a:normAutofit/>
          </a:bodyPr>
          <a:lstStyle/>
          <a:p>
            <a:pPr marL="0" indent="0">
              <a:lnSpc>
                <a:spcPct val="80000"/>
              </a:lnSpc>
              <a:buClrTx/>
              <a:buSzPct val="100000"/>
              <a:buNone/>
            </a:pPr>
            <a:r>
              <a:rPr lang="en-GB" sz="2800" dirty="0"/>
              <a:t>The global countryside is the site of increasing </a:t>
            </a:r>
            <a:r>
              <a:rPr lang="en-GB" sz="2800" b="1" i="1" dirty="0"/>
              <a:t>corporate concentration and integration</a:t>
            </a:r>
            <a:r>
              <a:rPr lang="en-GB" sz="2800" dirty="0"/>
              <a:t>, with corporate networks organized on a transnational scale.</a:t>
            </a:r>
          </a:p>
          <a:p>
            <a:pPr marL="0" indent="0">
              <a:lnSpc>
                <a:spcPct val="80000"/>
              </a:lnSpc>
              <a:buClrTx/>
              <a:buSzPct val="100000"/>
              <a:buNone/>
            </a:pPr>
            <a:endParaRPr lang="en-GB" sz="2800" dirty="0"/>
          </a:p>
          <a:p>
            <a:endParaRPr lang="en-GB" dirty="0"/>
          </a:p>
        </p:txBody>
      </p:sp>
      <p:pic>
        <p:nvPicPr>
          <p:cNvPr id="4" name="Picture 2">
            <a:extLst>
              <a:ext uri="{FF2B5EF4-FFF2-40B4-BE49-F238E27FC236}">
                <a16:creationId xmlns:a16="http://schemas.microsoft.com/office/drawing/2014/main" id="{12A46330-DCF8-4498-891F-3BBEAB1D0DB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7774" y="3828661"/>
            <a:ext cx="2320478" cy="558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a:extLst>
              <a:ext uri="{FF2B5EF4-FFF2-40B4-BE49-F238E27FC236}">
                <a16:creationId xmlns:a16="http://schemas.microsoft.com/office/drawing/2014/main" id="{19302025-AF17-4168-8BDA-6AC99993E39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2004" y="3744534"/>
            <a:ext cx="1398209" cy="64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id="{95A6FB19-AE82-4321-BF31-198C1F3498B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67476" y="3770828"/>
            <a:ext cx="696868" cy="642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a:extLst>
              <a:ext uri="{FF2B5EF4-FFF2-40B4-BE49-F238E27FC236}">
                <a16:creationId xmlns:a16="http://schemas.microsoft.com/office/drawing/2014/main" id="{F230E4D7-6238-4713-8F45-31F302201E8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9948" y="4428686"/>
            <a:ext cx="1339296" cy="74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a:extLst>
              <a:ext uri="{FF2B5EF4-FFF2-40B4-BE49-F238E27FC236}">
                <a16:creationId xmlns:a16="http://schemas.microsoft.com/office/drawing/2014/main" id="{6577EA83-0089-4D43-916A-2933D5711A1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72698" y="4513827"/>
            <a:ext cx="857250" cy="85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a:extLst>
              <a:ext uri="{FF2B5EF4-FFF2-40B4-BE49-F238E27FC236}">
                <a16:creationId xmlns:a16="http://schemas.microsoft.com/office/drawing/2014/main" id="{148D23C1-595C-4A23-A9CF-823D83F73BA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28252" y="4500638"/>
            <a:ext cx="1308745" cy="65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a:extLst>
              <a:ext uri="{FF2B5EF4-FFF2-40B4-BE49-F238E27FC236}">
                <a16:creationId xmlns:a16="http://schemas.microsoft.com/office/drawing/2014/main" id="{D9E3ACB0-C5A6-4EF5-99DE-B7F19E71B374}"/>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631773" y="4608856"/>
            <a:ext cx="2383971" cy="595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9">
            <a:extLst>
              <a:ext uri="{FF2B5EF4-FFF2-40B4-BE49-F238E27FC236}">
                <a16:creationId xmlns:a16="http://schemas.microsoft.com/office/drawing/2014/main" id="{DA69C402-F556-43E5-A682-99437728EE82}"/>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74802" y="3764974"/>
            <a:ext cx="844352" cy="654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10">
            <a:extLst>
              <a:ext uri="{FF2B5EF4-FFF2-40B4-BE49-F238E27FC236}">
                <a16:creationId xmlns:a16="http://schemas.microsoft.com/office/drawing/2014/main" id="{8DCCFDF2-F07E-411C-AECA-E32B23AC7F7D}"/>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51604" y="5516718"/>
            <a:ext cx="1303809" cy="617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1">
            <a:extLst>
              <a:ext uri="{FF2B5EF4-FFF2-40B4-BE49-F238E27FC236}">
                <a16:creationId xmlns:a16="http://schemas.microsoft.com/office/drawing/2014/main" id="{26567AB1-50CA-4BBD-873B-8E727F5A7F7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258601" y="5418170"/>
            <a:ext cx="946343" cy="716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2">
            <a:extLst>
              <a:ext uri="{FF2B5EF4-FFF2-40B4-BE49-F238E27FC236}">
                <a16:creationId xmlns:a16="http://schemas.microsoft.com/office/drawing/2014/main" id="{436A4711-A7EF-4007-BF1A-29F62CB7A471}"/>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373143" y="5441041"/>
            <a:ext cx="618962" cy="62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3">
            <a:extLst>
              <a:ext uri="{FF2B5EF4-FFF2-40B4-BE49-F238E27FC236}">
                <a16:creationId xmlns:a16="http://schemas.microsoft.com/office/drawing/2014/main" id="{874D6022-6DCC-4111-AFBC-9BCAB34ED4F4}"/>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238787" y="5483471"/>
            <a:ext cx="785971" cy="598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4">
            <a:extLst>
              <a:ext uri="{FF2B5EF4-FFF2-40B4-BE49-F238E27FC236}">
                <a16:creationId xmlns:a16="http://schemas.microsoft.com/office/drawing/2014/main" id="{6B6FC5DC-4E18-4081-912A-635271AD7A5D}"/>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5388509" y="5504268"/>
            <a:ext cx="850117" cy="56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8">
            <a:extLst>
              <a:ext uri="{FF2B5EF4-FFF2-40B4-BE49-F238E27FC236}">
                <a16:creationId xmlns:a16="http://schemas.microsoft.com/office/drawing/2014/main" id="{CAD9F8DE-F7C4-4B3A-A1AE-4FD77B86768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3456412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AB890-6C17-46DE-A3BC-13BA08AD6C56}"/>
              </a:ext>
            </a:extLst>
          </p:cNvPr>
          <p:cNvSpPr>
            <a:spLocks noGrp="1"/>
          </p:cNvSpPr>
          <p:nvPr>
            <p:ph type="title"/>
          </p:nvPr>
        </p:nvSpPr>
        <p:spPr>
          <a:xfrm>
            <a:off x="609599" y="609600"/>
            <a:ext cx="6347713" cy="715617"/>
          </a:xfrm>
        </p:spPr>
        <p:txBody>
          <a:bodyPr/>
          <a:lstStyle/>
          <a:p>
            <a:r>
              <a:rPr lang="en-GB" dirty="0"/>
              <a:t>Corporate Concentration</a:t>
            </a:r>
          </a:p>
        </p:txBody>
      </p:sp>
      <p:sp>
        <p:nvSpPr>
          <p:cNvPr id="3" name="Content Placeholder 2">
            <a:extLst>
              <a:ext uri="{FF2B5EF4-FFF2-40B4-BE49-F238E27FC236}">
                <a16:creationId xmlns:a16="http://schemas.microsoft.com/office/drawing/2014/main" id="{2037B28E-70B1-46AE-B04D-833965404FB8}"/>
              </a:ext>
            </a:extLst>
          </p:cNvPr>
          <p:cNvSpPr>
            <a:spLocks noGrp="1"/>
          </p:cNvSpPr>
          <p:nvPr>
            <p:ph idx="1"/>
          </p:nvPr>
        </p:nvSpPr>
        <p:spPr>
          <a:xfrm>
            <a:off x="609599" y="1444488"/>
            <a:ext cx="6785114" cy="2491408"/>
          </a:xfrm>
        </p:spPr>
        <p:txBody>
          <a:bodyPr/>
          <a:lstStyle/>
          <a:p>
            <a:r>
              <a:rPr lang="en-GB" dirty="0"/>
              <a:t>There is an ongoing concentration of farm holdings globally – fewer farms of larger average size</a:t>
            </a:r>
          </a:p>
          <a:p>
            <a:r>
              <a:rPr lang="en-GB" dirty="0"/>
              <a:t>Only around 24% of farm land globally is managed by ‘small farmers’ (GRAIN 2014)</a:t>
            </a:r>
          </a:p>
          <a:p>
            <a:r>
              <a:rPr lang="en-GB" dirty="0"/>
              <a:t>Increase in corporate farming and corporate landownership</a:t>
            </a:r>
          </a:p>
          <a:p>
            <a:r>
              <a:rPr lang="en-GB" dirty="0"/>
              <a:t>Growth of transnational corporate farmers</a:t>
            </a:r>
          </a:p>
          <a:p>
            <a:endParaRPr lang="en-GB" dirty="0"/>
          </a:p>
        </p:txBody>
      </p:sp>
      <p:pic>
        <p:nvPicPr>
          <p:cNvPr id="5" name="Picture 4">
            <a:extLst>
              <a:ext uri="{FF2B5EF4-FFF2-40B4-BE49-F238E27FC236}">
                <a16:creationId xmlns:a16="http://schemas.microsoft.com/office/drawing/2014/main" id="{DDE00C30-D3A1-4DD8-B8B5-612A3BC1C2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8139" y="3784904"/>
            <a:ext cx="4068417" cy="2883082"/>
          </a:xfrm>
          <a:prstGeom prst="rect">
            <a:avLst/>
          </a:prstGeom>
        </p:spPr>
      </p:pic>
      <p:sp>
        <p:nvSpPr>
          <p:cNvPr id="6" name="TextBox 5">
            <a:extLst>
              <a:ext uri="{FF2B5EF4-FFF2-40B4-BE49-F238E27FC236}">
                <a16:creationId xmlns:a16="http://schemas.microsoft.com/office/drawing/2014/main" id="{0FEB504D-6601-4377-A363-1537CA5C4C24}"/>
              </a:ext>
            </a:extLst>
          </p:cNvPr>
          <p:cNvSpPr txBox="1"/>
          <p:nvPr/>
        </p:nvSpPr>
        <p:spPr>
          <a:xfrm>
            <a:off x="5009322" y="3784904"/>
            <a:ext cx="2809461" cy="2554545"/>
          </a:xfrm>
          <a:prstGeom prst="rect">
            <a:avLst/>
          </a:prstGeom>
          <a:noFill/>
        </p:spPr>
        <p:txBody>
          <a:bodyPr wrap="square" rtlCol="0">
            <a:spAutoFit/>
          </a:bodyPr>
          <a:lstStyle/>
          <a:p>
            <a:r>
              <a:rPr lang="en-GB" sz="1600" dirty="0"/>
              <a:t>GRAIN (2014) </a:t>
            </a:r>
            <a:r>
              <a:rPr lang="en-GB" sz="1600" i="1" dirty="0"/>
              <a:t>Hungry for Land.</a:t>
            </a:r>
          </a:p>
          <a:p>
            <a:endParaRPr lang="en-GB" sz="1600" dirty="0"/>
          </a:p>
          <a:p>
            <a:r>
              <a:rPr lang="en-GB" sz="1400" dirty="0"/>
              <a:t>Portuguese version:</a:t>
            </a:r>
          </a:p>
          <a:p>
            <a:r>
              <a:rPr lang="en-GB" sz="1400" dirty="0">
                <a:hlinkClick r:id="rId3"/>
              </a:rPr>
              <a:t>https://www.grain.org/article/entries/5120-famintos-de-terra-os-povos-indigenas-e-camponeses-alimentam-o-mundo-com-menos-de-um-quarto-da-terra-agricola-mundial</a:t>
            </a:r>
            <a:r>
              <a:rPr lang="en-GB" sz="1400" dirty="0"/>
              <a:t> </a:t>
            </a:r>
          </a:p>
        </p:txBody>
      </p:sp>
      <p:pic>
        <p:nvPicPr>
          <p:cNvPr id="7" name="Picture 6">
            <a:extLst>
              <a:ext uri="{FF2B5EF4-FFF2-40B4-BE49-F238E27FC236}">
                <a16:creationId xmlns:a16="http://schemas.microsoft.com/office/drawing/2014/main" id="{5BE16DE5-E248-4ABD-82ED-5C6BB483AA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13601" y="6141376"/>
            <a:ext cx="1243710" cy="544660"/>
          </a:xfrm>
          <a:prstGeom prst="rect">
            <a:avLst/>
          </a:prstGeom>
        </p:spPr>
      </p:pic>
    </p:spTree>
    <p:extLst>
      <p:ext uri="{BB962C8B-B14F-4D97-AF65-F5344CB8AC3E}">
        <p14:creationId xmlns:p14="http://schemas.microsoft.com/office/powerpoint/2010/main" val="264226136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1484</TotalTime>
  <Words>4017</Words>
  <Application>Microsoft Office PowerPoint</Application>
  <PresentationFormat>On-screen Show (4:3)</PresentationFormat>
  <Paragraphs>424</Paragraphs>
  <Slides>67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Trebuchet MS</vt:lpstr>
      <vt:lpstr>Wingdings 3</vt:lpstr>
      <vt:lpstr>Facet</vt:lpstr>
      <vt:lpstr>Agribusiness Assemblages and the Global Countryside</vt:lpstr>
      <vt:lpstr>Outline</vt:lpstr>
      <vt:lpstr>PowerPoint Presentation</vt:lpstr>
      <vt:lpstr>The Global Countryside</vt:lpstr>
      <vt:lpstr>The Global Countryside</vt:lpstr>
      <vt:lpstr>The Global Countryside</vt:lpstr>
      <vt:lpstr>The Global Countryside</vt:lpstr>
      <vt:lpstr>The Global Countryside</vt:lpstr>
      <vt:lpstr>Corporate Concentration</vt:lpstr>
      <vt:lpstr>PowerPoint Presentation</vt:lpstr>
      <vt:lpstr>PowerPoint Presentation</vt:lpstr>
      <vt:lpstr>Corporate Concentration</vt:lpstr>
      <vt:lpstr>PowerPoint Presentation</vt:lpstr>
      <vt:lpstr>Corporate Concentration</vt:lpstr>
      <vt:lpstr>Corporate Concentration</vt:lpstr>
      <vt:lpstr>Corporate Concentration</vt:lpstr>
      <vt:lpstr>Corporate Concentration</vt:lpstr>
      <vt:lpstr>PowerPoint Presentation</vt:lpstr>
      <vt:lpstr>PowerPoint Presentation</vt:lpstr>
      <vt:lpstr>PowerPoint Presentation</vt:lpstr>
      <vt:lpstr>PowerPoint Presentation</vt:lpstr>
      <vt:lpstr>PowerPoint Presentation</vt:lpstr>
      <vt:lpstr>Global Countryside</vt:lpstr>
      <vt:lpstr>Global Countryside</vt:lpstr>
      <vt:lpstr>Global Countryside</vt:lpstr>
      <vt:lpstr>How do we analyse agribusiness and its role in the transformation of rural communities?</vt:lpstr>
      <vt:lpstr>Global Value Chains Cadeias Globais de Valor</vt:lpstr>
      <vt:lpstr>PowerPoint Presentation</vt:lpstr>
      <vt:lpstr>Global Value Chains Cadeias Globais de Valor</vt:lpstr>
      <vt:lpstr>Global Production Networks Redes de Produção Global</vt:lpstr>
      <vt:lpstr>Global Production Networks Redes de Produção Global</vt:lpstr>
      <vt:lpstr>Global Production Networks Redes de Produção Global</vt:lpstr>
      <vt:lpstr>Assemblage Theory Teoria do agenciamentos</vt:lpstr>
      <vt:lpstr>Assemblage Theory Teoria do agenciamentos</vt:lpstr>
      <vt:lpstr>Assemblage Theory Teoria do agenciamentos</vt:lpstr>
      <vt:lpstr>Assemblage Theory Teoria do agenciamentos</vt:lpstr>
      <vt:lpstr>Assemblage Theory Teoria do agenciamentos</vt:lpstr>
      <vt:lpstr>Assemblage Theory Teoria do agenciamentos</vt:lpstr>
      <vt:lpstr>Agribusiness Assemblages</vt:lpstr>
      <vt:lpstr>Agribusiness Assemblages</vt:lpstr>
      <vt:lpstr>Agribusiness Assemblages</vt:lpstr>
      <vt:lpstr>Place-Assemblages</vt:lpstr>
      <vt:lpstr>Interactions</vt:lpstr>
      <vt:lpstr>Interactions</vt:lpstr>
      <vt:lpstr>GLOBAL-RURAL</vt:lpstr>
      <vt:lpstr>PowerPoint Presentation</vt:lpstr>
      <vt:lpstr>Moreton Mill Assemblage</vt:lpstr>
      <vt:lpstr>Nambour Place Assemblage</vt:lpstr>
      <vt:lpstr>PowerPoint Presentation</vt:lpstr>
      <vt:lpstr>Australian Sugar Assemblage</vt:lpstr>
      <vt:lpstr>Global Sugar Assemblage</vt:lpstr>
      <vt:lpstr>PowerPoint Presentation</vt:lpstr>
      <vt:lpstr>Moreton Mill Assemblage</vt:lpstr>
      <vt:lpstr>Moreton Mill Assemblage</vt:lpstr>
      <vt:lpstr>Moreton Mill Assemblage</vt:lpstr>
      <vt:lpstr>PowerPoint Presentation</vt:lpstr>
      <vt:lpstr>PowerPoint Presentation</vt:lpstr>
      <vt:lpstr>PowerPoint Presentation</vt:lpstr>
      <vt:lpstr>Wairakei Estate Assemblage</vt:lpstr>
      <vt:lpstr>Wairakei Estate Assemblage</vt:lpstr>
      <vt:lpstr>PowerPoint Presentation</vt:lpstr>
      <vt:lpstr>Wairakei Estate Assemblage</vt:lpstr>
      <vt:lpstr>Wairakei Estate Assemblage</vt:lpstr>
      <vt:lpstr>GLOBAL-RURAL Brazil case studies</vt:lpstr>
      <vt:lpstr>Soy Assemblages in Brazil</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Agribusiness Assemblages and the Global Countryside</dc:title>
  <dc:creator>Michael Woods</dc:creator>
  <cp:lastModifiedBy>Michael Woods</cp:lastModifiedBy>
  <cp:revision>77</cp:revision>
  <dcterms:created xsi:type="dcterms:W3CDTF">2017-08-10T13:56:40Z</dcterms:created>
  <dcterms:modified xsi:type="dcterms:W3CDTF">2017-08-28T20:44:25Z</dcterms:modified>
</cp:coreProperties>
</file>