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Ex1.xml" ContentType="application/vnd.ms-office.chartex+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5" r:id="rId38"/>
    <p:sldId id="293" r:id="rId39"/>
    <p:sldId id="294" r:id="rId40"/>
    <p:sldId id="296" r:id="rId41"/>
    <p:sldId id="297" r:id="rId42"/>
    <p:sldId id="298" r:id="rId43"/>
    <p:sldId id="299" r:id="rId44"/>
    <p:sldId id="300" r:id="rId45"/>
    <p:sldId id="301" r:id="rId46"/>
    <p:sldId id="302" r:id="rId47"/>
    <p:sldId id="303"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135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200" dirty="0" err="1"/>
              <a:t>Trepassey</a:t>
            </a:r>
            <a:r>
              <a:rPr lang="en-US" sz="3200" baseline="0" dirty="0"/>
              <a:t> </a:t>
            </a:r>
            <a:r>
              <a:rPr lang="en-US" sz="3200" dirty="0"/>
              <a:t>Population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ndard"/>
        <c:varyColors val="0"/>
        <c:ser>
          <c:idx val="1"/>
          <c:order val="1"/>
          <c:tx>
            <c:strRef>
              <c:f>Sheet1!$B$3</c:f>
              <c:strCache>
                <c:ptCount val="1"/>
                <c:pt idx="0">
                  <c:v>Population</c:v>
                </c:pt>
              </c:strCache>
            </c:strRef>
          </c:tx>
          <c:spPr>
            <a:solidFill>
              <a:schemeClr val="accent2"/>
            </a:solidFill>
            <a:ln>
              <a:noFill/>
            </a:ln>
            <a:effectLst/>
          </c:spPr>
          <c:cat>
            <c:numRef>
              <c:extLst>
                <c:ext xmlns:c15="http://schemas.microsoft.com/office/drawing/2012/chart" uri="{02D57815-91ED-43cb-92C2-25804820EDAC}">
                  <c15:fullRef>
                    <c15:sqref>Sheet1!$A$4:$A$17</c15:sqref>
                  </c15:fullRef>
                </c:ext>
              </c:extLst>
              <c:f>Sheet1!$A$5:$A$17</c:f>
              <c:numCache>
                <c:formatCode>General</c:formatCode>
                <c:ptCount val="13"/>
                <c:pt idx="0">
                  <c:v>1956</c:v>
                </c:pt>
                <c:pt idx="1">
                  <c:v>1961</c:v>
                </c:pt>
                <c:pt idx="2">
                  <c:v>1966</c:v>
                </c:pt>
                <c:pt idx="3">
                  <c:v>1971</c:v>
                </c:pt>
                <c:pt idx="4">
                  <c:v>1976</c:v>
                </c:pt>
                <c:pt idx="5">
                  <c:v>1981</c:v>
                </c:pt>
                <c:pt idx="6">
                  <c:v>1986</c:v>
                </c:pt>
                <c:pt idx="7">
                  <c:v>1991</c:v>
                </c:pt>
                <c:pt idx="8">
                  <c:v>1996</c:v>
                </c:pt>
                <c:pt idx="9">
                  <c:v>2001</c:v>
                </c:pt>
                <c:pt idx="10">
                  <c:v>2006</c:v>
                </c:pt>
                <c:pt idx="11">
                  <c:v>2011</c:v>
                </c:pt>
                <c:pt idx="12">
                  <c:v>2016</c:v>
                </c:pt>
              </c:numCache>
            </c:numRef>
          </c:cat>
          <c:val>
            <c:numRef>
              <c:extLst>
                <c:ext xmlns:c15="http://schemas.microsoft.com/office/drawing/2012/chart" uri="{02D57815-91ED-43cb-92C2-25804820EDAC}">
                  <c15:fullRef>
                    <c15:sqref>Sheet1!$B$4:$B$17</c15:sqref>
                  </c15:fullRef>
                </c:ext>
              </c:extLst>
              <c:f>Sheet1!$B$5:$B$17</c:f>
              <c:numCache>
                <c:formatCode>General</c:formatCode>
                <c:ptCount val="13"/>
                <c:pt idx="0">
                  <c:v>773</c:v>
                </c:pt>
                <c:pt idx="1">
                  <c:v>703</c:v>
                </c:pt>
                <c:pt idx="2">
                  <c:v>933</c:v>
                </c:pt>
                <c:pt idx="3">
                  <c:v>1443</c:v>
                </c:pt>
                <c:pt idx="4">
                  <c:v>1427</c:v>
                </c:pt>
                <c:pt idx="5">
                  <c:v>1473</c:v>
                </c:pt>
                <c:pt idx="6">
                  <c:v>1460</c:v>
                </c:pt>
                <c:pt idx="7">
                  <c:v>1198</c:v>
                </c:pt>
                <c:pt idx="8">
                  <c:v>1084</c:v>
                </c:pt>
                <c:pt idx="9">
                  <c:v>889</c:v>
                </c:pt>
                <c:pt idx="10">
                  <c:v>763</c:v>
                </c:pt>
                <c:pt idx="11">
                  <c:v>570</c:v>
                </c:pt>
                <c:pt idx="12">
                  <c:v>481</c:v>
                </c:pt>
              </c:numCache>
            </c:numRef>
          </c:val>
          <c:extLst>
            <c:ext xmlns:c16="http://schemas.microsoft.com/office/drawing/2014/chart" uri="{C3380CC4-5D6E-409C-BE32-E72D297353CC}">
              <c16:uniqueId val="{00000000-CB6A-4FFA-8E79-A14B9F535CBB}"/>
            </c:ext>
          </c:extLst>
        </c:ser>
        <c:dLbls>
          <c:showLegendKey val="0"/>
          <c:showVal val="0"/>
          <c:showCatName val="0"/>
          <c:showSerName val="0"/>
          <c:showPercent val="0"/>
          <c:showBubbleSize val="0"/>
        </c:dLbls>
        <c:axId val="360484688"/>
        <c:axId val="360485016"/>
        <c:extLst>
          <c:ext xmlns:c15="http://schemas.microsoft.com/office/drawing/2012/chart" uri="{02D57815-91ED-43cb-92C2-25804820EDAC}">
            <c15:filteredAreaSeries>
              <c15:ser>
                <c:idx val="0"/>
                <c:order val="0"/>
                <c:tx>
                  <c:strRef>
                    <c:extLst>
                      <c:ext uri="{02D57815-91ED-43cb-92C2-25804820EDAC}">
                        <c15:formulaRef>
                          <c15:sqref>Sheet1!$A$3</c15:sqref>
                        </c15:formulaRef>
                      </c:ext>
                    </c:extLst>
                    <c:strCache>
                      <c:ptCount val="1"/>
                      <c:pt idx="0">
                        <c:v>Year</c:v>
                      </c:pt>
                    </c:strCache>
                  </c:strRef>
                </c:tx>
                <c:spPr>
                  <a:solidFill>
                    <a:schemeClr val="accent1"/>
                  </a:solidFill>
                  <a:ln>
                    <a:noFill/>
                  </a:ln>
                  <a:effectLst/>
                </c:spPr>
                <c:cat>
                  <c:numRef>
                    <c:extLst>
                      <c:ext uri="{02D57815-91ED-43cb-92C2-25804820EDAC}">
                        <c15:fullRef>
                          <c15:sqref>Sheet1!$A$4:$A$17</c15:sqref>
                        </c15:fullRef>
                        <c15:formulaRef>
                          <c15:sqref>Sheet1!$A$5:$A$17</c15:sqref>
                        </c15:formulaRef>
                      </c:ext>
                    </c:extLst>
                    <c:numCache>
                      <c:formatCode>General</c:formatCode>
                      <c:ptCount val="13"/>
                      <c:pt idx="0">
                        <c:v>1956</c:v>
                      </c:pt>
                      <c:pt idx="1">
                        <c:v>1961</c:v>
                      </c:pt>
                      <c:pt idx="2">
                        <c:v>1966</c:v>
                      </c:pt>
                      <c:pt idx="3">
                        <c:v>1971</c:v>
                      </c:pt>
                      <c:pt idx="4">
                        <c:v>1976</c:v>
                      </c:pt>
                      <c:pt idx="5">
                        <c:v>1981</c:v>
                      </c:pt>
                      <c:pt idx="6">
                        <c:v>1986</c:v>
                      </c:pt>
                      <c:pt idx="7">
                        <c:v>1991</c:v>
                      </c:pt>
                      <c:pt idx="8">
                        <c:v>1996</c:v>
                      </c:pt>
                      <c:pt idx="9">
                        <c:v>2001</c:v>
                      </c:pt>
                      <c:pt idx="10">
                        <c:v>2006</c:v>
                      </c:pt>
                      <c:pt idx="11">
                        <c:v>2011</c:v>
                      </c:pt>
                      <c:pt idx="12">
                        <c:v>2016</c:v>
                      </c:pt>
                    </c:numCache>
                  </c:numRef>
                </c:cat>
                <c:val>
                  <c:numRef>
                    <c:extLst>
                      <c:ext uri="{02D57815-91ED-43cb-92C2-25804820EDAC}">
                        <c15:fullRef>
                          <c15:sqref>Sheet1!$A$4:$A$17</c15:sqref>
                        </c15:fullRef>
                        <c15:formulaRef>
                          <c15:sqref>Sheet1!$A$5:$A$17</c15:sqref>
                        </c15:formulaRef>
                      </c:ext>
                    </c:extLst>
                    <c:numCache>
                      <c:formatCode>General</c:formatCode>
                      <c:ptCount val="13"/>
                      <c:pt idx="0">
                        <c:v>1956</c:v>
                      </c:pt>
                      <c:pt idx="1">
                        <c:v>1961</c:v>
                      </c:pt>
                      <c:pt idx="2">
                        <c:v>1966</c:v>
                      </c:pt>
                      <c:pt idx="3">
                        <c:v>1971</c:v>
                      </c:pt>
                      <c:pt idx="4">
                        <c:v>1976</c:v>
                      </c:pt>
                      <c:pt idx="5">
                        <c:v>1981</c:v>
                      </c:pt>
                      <c:pt idx="6">
                        <c:v>1986</c:v>
                      </c:pt>
                      <c:pt idx="7">
                        <c:v>1991</c:v>
                      </c:pt>
                      <c:pt idx="8">
                        <c:v>1996</c:v>
                      </c:pt>
                      <c:pt idx="9">
                        <c:v>2001</c:v>
                      </c:pt>
                      <c:pt idx="10">
                        <c:v>2006</c:v>
                      </c:pt>
                      <c:pt idx="11">
                        <c:v>2011</c:v>
                      </c:pt>
                      <c:pt idx="12">
                        <c:v>2016</c:v>
                      </c:pt>
                    </c:numCache>
                  </c:numRef>
                </c:val>
                <c:extLst>
                  <c:ext xmlns:c16="http://schemas.microsoft.com/office/drawing/2014/chart" uri="{C3380CC4-5D6E-409C-BE32-E72D297353CC}">
                    <c16:uniqueId val="{00000001-CB6A-4FFA-8E79-A14B9F535CBB}"/>
                  </c:ext>
                </c:extLst>
              </c15:ser>
            </c15:filteredAreaSeries>
          </c:ext>
        </c:extLst>
      </c:areaChart>
      <c:catAx>
        <c:axId val="36048468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0485016"/>
        <c:crosses val="autoZero"/>
        <c:auto val="1"/>
        <c:lblAlgn val="ctr"/>
        <c:lblOffset val="100"/>
        <c:noMultiLvlLbl val="0"/>
      </c:catAx>
      <c:valAx>
        <c:axId val="3604850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0484688"/>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Sheet1!$F$26:$F$33</cx:f>
        <cx:lvl ptCount="8">
          <cx:pt idx="0">80+</cx:pt>
          <cx:pt idx="1">65-79</cx:pt>
          <cx:pt idx="2">55-64</cx:pt>
          <cx:pt idx="3">45-54</cx:pt>
          <cx:pt idx="4">35-44</cx:pt>
          <cx:pt idx="5">25-34</cx:pt>
          <cx:pt idx="6">15-24</cx:pt>
          <cx:pt idx="7">0-14</cx:pt>
        </cx:lvl>
      </cx:strDim>
      <cx:numDim type="val">
        <cx:f>Sheet1!$G$26:$G$33</cx:f>
        <cx:lvl ptCount="8" formatCode="General">
          <cx:pt idx="0">25</cx:pt>
          <cx:pt idx="1">135</cx:pt>
          <cx:pt idx="2">140</cx:pt>
          <cx:pt idx="3">60</cx:pt>
          <cx:pt idx="4">25</cx:pt>
          <cx:pt idx="5">30</cx:pt>
          <cx:pt idx="6">35</cx:pt>
          <cx:pt idx="7">25</cx:pt>
        </cx:lvl>
      </cx:numDim>
    </cx:data>
  </cx:chartData>
  <cx:chart>
    <cx:title pos="t" align="ctr" overlay="0">
      <cx:tx>
        <cx:txData>
          <cx:v>Trepassey Population Pyramid 2016</cx:v>
        </cx:txData>
      </cx:tx>
      <cx:txPr>
        <a:bodyPr spcFirstLastPara="1" vertOverflow="ellipsis" horzOverflow="overflow" wrap="square" lIns="0" tIns="0" rIns="0" bIns="0" anchor="ctr" anchorCtr="1"/>
        <a:lstStyle/>
        <a:p>
          <a:pPr algn="ctr" rtl="0">
            <a:defRPr/>
          </a:pPr>
          <a:r>
            <a:rPr lang="en-US" sz="2000" b="0" i="0" u="none" strike="noStrike" baseline="0">
              <a:solidFill>
                <a:sysClr val="windowText" lastClr="000000">
                  <a:lumMod val="65000"/>
                  <a:lumOff val="35000"/>
                </a:sysClr>
              </a:solidFill>
              <a:latin typeface="Calibri" panose="020F0502020204030204"/>
            </a:rPr>
            <a:t>Trepassey Population Pyramid 2016</a:t>
          </a:r>
        </a:p>
      </cx:txPr>
    </cx:title>
    <cx:plotArea>
      <cx:plotAreaRegion>
        <cx:series layoutId="funnel" uniqueId="{7BA2917A-02C3-43A8-A074-33F5C6641790}">
          <cx:tx>
            <cx:txData>
              <cx:f>Sheet1!$G$25</cx:f>
              <cx:v>People</cx:v>
            </cx:txData>
          </cx:tx>
          <cx:dataLabels>
            <cx:visibility seriesName="0" categoryName="0" value="1"/>
          </cx:dataLabels>
          <cx:dataId val="0"/>
        </cx:series>
      </cx:plotAreaRegion>
      <cx:axis id="0">
        <cx:catScaling gapWidth="0.0599999987"/>
        <cx:tickLabels/>
      </cx:axis>
    </cx:plotArea>
  </cx:chart>
  <cx:spPr>
    <a:solidFill>
      <a:schemeClr val="bg1"/>
    </a:solidFill>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D67A22-1EE8-4FAA-8728-148B283220B9}" type="datetimeFigureOut">
              <a:rPr lang="en-GB" smtClean="0"/>
              <a:t>27/08/2017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AFA142-4ECD-47EF-8AB5-3E6204D79C79}" type="slidenum">
              <a:rPr lang="en-GB" smtClean="0"/>
              <a:t>‹#›</a:t>
            </a:fld>
            <a:endParaRPr lang="en-GB"/>
          </a:p>
        </p:txBody>
      </p:sp>
    </p:spTree>
    <p:extLst>
      <p:ext uri="{BB962C8B-B14F-4D97-AF65-F5344CB8AC3E}">
        <p14:creationId xmlns:p14="http://schemas.microsoft.com/office/powerpoint/2010/main" val="87267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67A22-1EE8-4FAA-8728-148B283220B9}" type="datetimeFigureOut">
              <a:rPr lang="en-GB" smtClean="0"/>
              <a:t>27/08/2017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AFA142-4ECD-47EF-8AB5-3E6204D79C79}" type="slidenum">
              <a:rPr lang="en-GB" smtClean="0"/>
              <a:t>‹#›</a:t>
            </a:fld>
            <a:endParaRPr lang="en-GB"/>
          </a:p>
        </p:txBody>
      </p:sp>
    </p:spTree>
    <p:extLst>
      <p:ext uri="{BB962C8B-B14F-4D97-AF65-F5344CB8AC3E}">
        <p14:creationId xmlns:p14="http://schemas.microsoft.com/office/powerpoint/2010/main" val="2837073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67A22-1EE8-4FAA-8728-148B283220B9}" type="datetimeFigureOut">
              <a:rPr lang="en-GB" smtClean="0"/>
              <a:t>27/08/2017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AFA142-4ECD-47EF-8AB5-3E6204D79C79}" type="slidenum">
              <a:rPr lang="en-GB" smtClean="0"/>
              <a:t>‹#›</a:t>
            </a:fld>
            <a:endParaRPr lang="en-GB"/>
          </a:p>
        </p:txBody>
      </p:sp>
    </p:spTree>
    <p:extLst>
      <p:ext uri="{BB962C8B-B14F-4D97-AF65-F5344CB8AC3E}">
        <p14:creationId xmlns:p14="http://schemas.microsoft.com/office/powerpoint/2010/main" val="448643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67A22-1EE8-4FAA-8728-148B283220B9}" type="datetimeFigureOut">
              <a:rPr lang="en-GB" smtClean="0"/>
              <a:t>27/08/2017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AFA142-4ECD-47EF-8AB5-3E6204D79C79}" type="slidenum">
              <a:rPr lang="en-GB" smtClean="0"/>
              <a:t>‹#›</a:t>
            </a:fld>
            <a:endParaRPr lang="en-GB"/>
          </a:p>
        </p:txBody>
      </p:sp>
    </p:spTree>
    <p:extLst>
      <p:ext uri="{BB962C8B-B14F-4D97-AF65-F5344CB8AC3E}">
        <p14:creationId xmlns:p14="http://schemas.microsoft.com/office/powerpoint/2010/main" val="3140902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D67A22-1EE8-4FAA-8728-148B283220B9}" type="datetimeFigureOut">
              <a:rPr lang="en-GB" smtClean="0"/>
              <a:t>27/08/2017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AFA142-4ECD-47EF-8AB5-3E6204D79C79}" type="slidenum">
              <a:rPr lang="en-GB" smtClean="0"/>
              <a:t>‹#›</a:t>
            </a:fld>
            <a:endParaRPr lang="en-GB"/>
          </a:p>
        </p:txBody>
      </p:sp>
    </p:spTree>
    <p:extLst>
      <p:ext uri="{BB962C8B-B14F-4D97-AF65-F5344CB8AC3E}">
        <p14:creationId xmlns:p14="http://schemas.microsoft.com/office/powerpoint/2010/main" val="1356230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67A22-1EE8-4FAA-8728-148B283220B9}" type="datetimeFigureOut">
              <a:rPr lang="en-GB" smtClean="0"/>
              <a:t>27/08/2017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AFA142-4ECD-47EF-8AB5-3E6204D79C79}" type="slidenum">
              <a:rPr lang="en-GB" smtClean="0"/>
              <a:t>‹#›</a:t>
            </a:fld>
            <a:endParaRPr lang="en-GB"/>
          </a:p>
        </p:txBody>
      </p:sp>
    </p:spTree>
    <p:extLst>
      <p:ext uri="{BB962C8B-B14F-4D97-AF65-F5344CB8AC3E}">
        <p14:creationId xmlns:p14="http://schemas.microsoft.com/office/powerpoint/2010/main" val="4223326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67A22-1EE8-4FAA-8728-148B283220B9}" type="datetimeFigureOut">
              <a:rPr lang="en-GB" smtClean="0"/>
              <a:t>27/08/2017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BAFA142-4ECD-47EF-8AB5-3E6204D79C79}" type="slidenum">
              <a:rPr lang="en-GB" smtClean="0"/>
              <a:t>‹#›</a:t>
            </a:fld>
            <a:endParaRPr lang="en-GB"/>
          </a:p>
        </p:txBody>
      </p:sp>
    </p:spTree>
    <p:extLst>
      <p:ext uri="{BB962C8B-B14F-4D97-AF65-F5344CB8AC3E}">
        <p14:creationId xmlns:p14="http://schemas.microsoft.com/office/powerpoint/2010/main" val="1146704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67A22-1EE8-4FAA-8728-148B283220B9}" type="datetimeFigureOut">
              <a:rPr lang="en-GB" smtClean="0"/>
              <a:t>27/08/2017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BAFA142-4ECD-47EF-8AB5-3E6204D79C79}" type="slidenum">
              <a:rPr lang="en-GB" smtClean="0"/>
              <a:t>‹#›</a:t>
            </a:fld>
            <a:endParaRPr lang="en-GB"/>
          </a:p>
        </p:txBody>
      </p:sp>
    </p:spTree>
    <p:extLst>
      <p:ext uri="{BB962C8B-B14F-4D97-AF65-F5344CB8AC3E}">
        <p14:creationId xmlns:p14="http://schemas.microsoft.com/office/powerpoint/2010/main" val="184922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67A22-1EE8-4FAA-8728-148B283220B9}" type="datetimeFigureOut">
              <a:rPr lang="en-GB" smtClean="0"/>
              <a:t>27/08/2017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BAFA142-4ECD-47EF-8AB5-3E6204D79C79}" type="slidenum">
              <a:rPr lang="en-GB" smtClean="0"/>
              <a:t>‹#›</a:t>
            </a:fld>
            <a:endParaRPr lang="en-GB"/>
          </a:p>
        </p:txBody>
      </p:sp>
    </p:spTree>
    <p:extLst>
      <p:ext uri="{BB962C8B-B14F-4D97-AF65-F5344CB8AC3E}">
        <p14:creationId xmlns:p14="http://schemas.microsoft.com/office/powerpoint/2010/main" val="2959192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D67A22-1EE8-4FAA-8728-148B283220B9}" type="datetimeFigureOut">
              <a:rPr lang="en-GB" smtClean="0"/>
              <a:t>27/08/2017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AFA142-4ECD-47EF-8AB5-3E6204D79C79}" type="slidenum">
              <a:rPr lang="en-GB" smtClean="0"/>
              <a:t>‹#›</a:t>
            </a:fld>
            <a:endParaRPr lang="en-GB"/>
          </a:p>
        </p:txBody>
      </p:sp>
    </p:spTree>
    <p:extLst>
      <p:ext uri="{BB962C8B-B14F-4D97-AF65-F5344CB8AC3E}">
        <p14:creationId xmlns:p14="http://schemas.microsoft.com/office/powerpoint/2010/main" val="2860082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D67A22-1EE8-4FAA-8728-148B283220B9}" type="datetimeFigureOut">
              <a:rPr lang="en-GB" smtClean="0"/>
              <a:t>27/08/2017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AFA142-4ECD-47EF-8AB5-3E6204D79C79}" type="slidenum">
              <a:rPr lang="en-GB" smtClean="0"/>
              <a:t>‹#›</a:t>
            </a:fld>
            <a:endParaRPr lang="en-GB"/>
          </a:p>
        </p:txBody>
      </p:sp>
    </p:spTree>
    <p:extLst>
      <p:ext uri="{BB962C8B-B14F-4D97-AF65-F5344CB8AC3E}">
        <p14:creationId xmlns:p14="http://schemas.microsoft.com/office/powerpoint/2010/main" val="2648052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D67A22-1EE8-4FAA-8728-148B283220B9}" type="datetimeFigureOut">
              <a:rPr lang="en-GB" smtClean="0"/>
              <a:t>27/08/2017</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AFA142-4ECD-47EF-8AB5-3E6204D79C79}" type="slidenum">
              <a:rPr lang="en-GB" smtClean="0"/>
              <a:t>‹#›</a:t>
            </a:fld>
            <a:endParaRPr lang="en-GB"/>
          </a:p>
        </p:txBody>
      </p:sp>
    </p:spTree>
    <p:extLst>
      <p:ext uri="{BB962C8B-B14F-4D97-AF65-F5344CB8AC3E}">
        <p14:creationId xmlns:p14="http://schemas.microsoft.com/office/powerpoint/2010/main" val="8427534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woods@aber.ac.uk" TargetMode="External"/><Relationship Id="rId7"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www.aber.ac.uk/images/id-2007/emf/aber-uni-logo.emf" TargetMode="Externa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0ahUKEwi5t_Hwk_jVAhXHtBQKHV1yA48QjRwIBw&amp;url=https%3A%2F%2Fmoon.com%2Fmaps%2Fcanada%2Fatlantic-canada%2F&amp;psig=AFQjCNFCLVsu-7sbV_B1uaAkiozqPAdVIA&amp;ust=1503948755610578" TargetMode="External"/><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45.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4ED63F-6EF9-4171-BD82-644420BD8C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A84FE441-703F-4253-8E4A-4C95A25ECA2C}"/>
              </a:ext>
            </a:extLst>
          </p:cNvPr>
          <p:cNvSpPr>
            <a:spLocks noGrp="1"/>
          </p:cNvSpPr>
          <p:nvPr>
            <p:ph type="ctrTitle"/>
          </p:nvPr>
        </p:nvSpPr>
        <p:spPr>
          <a:xfrm>
            <a:off x="327991" y="313980"/>
            <a:ext cx="8299174" cy="2387600"/>
          </a:xfrm>
        </p:spPr>
        <p:txBody>
          <a:bodyPr anchor="t">
            <a:normAutofit/>
          </a:bodyPr>
          <a:lstStyle/>
          <a:p>
            <a:pPr algn="l"/>
            <a:r>
              <a:rPr lang="en-GB" sz="4900" b="1" dirty="0"/>
              <a:t>Fish, Fog and Fluorescent Bulbs</a:t>
            </a:r>
            <a:br>
              <a:rPr lang="en-GB" b="1" dirty="0"/>
            </a:br>
            <a:r>
              <a:rPr lang="en-GB" sz="2800" b="1" dirty="0"/>
              <a:t>Negotiating the More-than-Human, More-than-Terrestrial Place-Assemblage of a Canadian Coastal Community</a:t>
            </a:r>
          </a:p>
        </p:txBody>
      </p:sp>
      <p:sp>
        <p:nvSpPr>
          <p:cNvPr id="3" name="Subtitle 2">
            <a:extLst>
              <a:ext uri="{FF2B5EF4-FFF2-40B4-BE49-F238E27FC236}">
                <a16:creationId xmlns:a16="http://schemas.microsoft.com/office/drawing/2014/main" id="{AC9EDB3B-CC14-442C-AF48-22BC90E5D491}"/>
              </a:ext>
            </a:extLst>
          </p:cNvPr>
          <p:cNvSpPr>
            <a:spLocks noGrp="1"/>
          </p:cNvSpPr>
          <p:nvPr>
            <p:ph type="subTitle" idx="1"/>
          </p:nvPr>
        </p:nvSpPr>
        <p:spPr>
          <a:xfrm>
            <a:off x="327991" y="2296147"/>
            <a:ext cx="6858000" cy="1655762"/>
          </a:xfrm>
        </p:spPr>
        <p:txBody>
          <a:bodyPr/>
          <a:lstStyle/>
          <a:p>
            <a:pPr algn="l"/>
            <a:r>
              <a:rPr lang="en-GB" b="1" dirty="0"/>
              <a:t>Michael Woods</a:t>
            </a:r>
          </a:p>
          <a:p>
            <a:pPr algn="l"/>
            <a:r>
              <a:rPr lang="en-GB" i="1" dirty="0"/>
              <a:t>Aberystwyth University</a:t>
            </a:r>
          </a:p>
          <a:p>
            <a:pPr algn="l"/>
            <a:r>
              <a:rPr lang="en-GB" dirty="0">
                <a:hlinkClick r:id="rId3"/>
              </a:rPr>
              <a:t>m.woods@aber.ac.uk</a:t>
            </a:r>
            <a:r>
              <a:rPr lang="en-GB" dirty="0"/>
              <a:t>     @</a:t>
            </a:r>
            <a:r>
              <a:rPr lang="en-GB" dirty="0" err="1"/>
              <a:t>globalrural</a:t>
            </a:r>
            <a:endParaRPr lang="en-GB" dirty="0"/>
          </a:p>
        </p:txBody>
      </p:sp>
      <p:grpSp>
        <p:nvGrpSpPr>
          <p:cNvPr id="4" name="Group 3">
            <a:extLst>
              <a:ext uri="{FF2B5EF4-FFF2-40B4-BE49-F238E27FC236}">
                <a16:creationId xmlns:a16="http://schemas.microsoft.com/office/drawing/2014/main" id="{692E95D6-50B5-4E1B-9044-C192826E3F30}"/>
              </a:ext>
            </a:extLst>
          </p:cNvPr>
          <p:cNvGrpSpPr/>
          <p:nvPr/>
        </p:nvGrpSpPr>
        <p:grpSpPr>
          <a:xfrm>
            <a:off x="427704" y="6061897"/>
            <a:ext cx="8384992" cy="694551"/>
            <a:chOff x="427704" y="6061897"/>
            <a:chExt cx="8384992" cy="694551"/>
          </a:xfrm>
        </p:grpSpPr>
        <p:pic>
          <p:nvPicPr>
            <p:cNvPr id="6" name="Picture 5">
              <a:extLst>
                <a:ext uri="{FF2B5EF4-FFF2-40B4-BE49-F238E27FC236}">
                  <a16:creationId xmlns:a16="http://schemas.microsoft.com/office/drawing/2014/main" id="{89C4B465-A166-417F-BC2A-A5122CBE39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7704" y="6061897"/>
              <a:ext cx="1334835" cy="584566"/>
            </a:xfrm>
            <a:prstGeom prst="rect">
              <a:avLst/>
            </a:prstGeom>
          </p:spPr>
        </p:pic>
        <p:pic>
          <p:nvPicPr>
            <p:cNvPr id="7" name="Picture 14" descr="https://encrypted-tbn1.gstatic.com/images?q=tbn:ANd9GcQKao9gPMQm9W707LzESir-WHdZIVFxYRu9P7P49dzQH52SQmwV">
              <a:extLst>
                <a:ext uri="{FF2B5EF4-FFF2-40B4-BE49-F238E27FC236}">
                  <a16:creationId xmlns:a16="http://schemas.microsoft.com/office/drawing/2014/main" id="{EE72E411-2303-424A-8869-075AFE5078C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90243" y="6065306"/>
              <a:ext cx="579461" cy="597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Photo of Aberystwyth University Logo.">
              <a:hlinkClick r:id="rId6"/>
              <a:extLst>
                <a:ext uri="{FF2B5EF4-FFF2-40B4-BE49-F238E27FC236}">
                  <a16:creationId xmlns:a16="http://schemas.microsoft.com/office/drawing/2014/main" id="{8210D0F4-12DF-49B6-8AEE-0B31D7BBD6B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14024" y="6061897"/>
              <a:ext cx="2303414" cy="58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0DE63B3C-7F9F-458D-A9B0-EE2F1AA6A718}"/>
                </a:ext>
              </a:extLst>
            </p:cNvPr>
            <p:cNvSpPr txBox="1"/>
            <p:nvPr/>
          </p:nvSpPr>
          <p:spPr>
            <a:xfrm>
              <a:off x="5658678" y="6294783"/>
              <a:ext cx="3154018" cy="461665"/>
            </a:xfrm>
            <a:prstGeom prst="rect">
              <a:avLst/>
            </a:prstGeom>
            <a:noFill/>
          </p:spPr>
          <p:txBody>
            <a:bodyPr wrap="square" rtlCol="0">
              <a:spAutoFit/>
            </a:bodyPr>
            <a:lstStyle/>
            <a:p>
              <a:r>
                <a:rPr lang="en-GB" sz="2400" b="1" dirty="0">
                  <a:solidFill>
                    <a:schemeClr val="bg1"/>
                  </a:solidFill>
                </a:rPr>
                <a:t>www.global-rural.org</a:t>
              </a:r>
            </a:p>
          </p:txBody>
        </p:sp>
      </p:grpSp>
    </p:spTree>
    <p:extLst>
      <p:ext uri="{BB962C8B-B14F-4D97-AF65-F5344CB8AC3E}">
        <p14:creationId xmlns:p14="http://schemas.microsoft.com/office/powerpoint/2010/main" val="91795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A2E45A-CCD5-42DA-B038-D94AD808FB8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2947" r="8599"/>
          <a:stretch/>
        </p:blipFill>
        <p:spPr>
          <a:xfrm rot="5400000">
            <a:off x="1090998" y="164460"/>
            <a:ext cx="6858000" cy="6529079"/>
          </a:xfrm>
          <a:prstGeom prst="rect">
            <a:avLst/>
          </a:prstGeom>
        </p:spPr>
      </p:pic>
    </p:spTree>
    <p:extLst>
      <p:ext uri="{BB962C8B-B14F-4D97-AF65-F5344CB8AC3E}">
        <p14:creationId xmlns:p14="http://schemas.microsoft.com/office/powerpoint/2010/main" val="1198001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ADDE742-8D36-4E8C-B0C7-12120AF1D58B}"/>
              </a:ext>
            </a:extLst>
          </p:cNvPr>
          <p:cNvGrpSpPr/>
          <p:nvPr/>
        </p:nvGrpSpPr>
        <p:grpSpPr>
          <a:xfrm>
            <a:off x="-1" y="0"/>
            <a:ext cx="9144001" cy="6907033"/>
            <a:chOff x="-1" y="0"/>
            <a:chExt cx="9144001" cy="6907033"/>
          </a:xfrm>
        </p:grpSpPr>
        <p:pic>
          <p:nvPicPr>
            <p:cNvPr id="3" name="Picture 2">
              <a:extLst>
                <a:ext uri="{FF2B5EF4-FFF2-40B4-BE49-F238E27FC236}">
                  <a16:creationId xmlns:a16="http://schemas.microsoft.com/office/drawing/2014/main" id="{4702EABB-6A42-4043-8AA5-E6373BA1ECF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4541520"/>
            </a:xfrm>
            <a:prstGeom prst="rect">
              <a:avLst/>
            </a:prstGeom>
          </p:spPr>
        </p:pic>
        <p:pic>
          <p:nvPicPr>
            <p:cNvPr id="5" name="Picture 4">
              <a:extLst>
                <a:ext uri="{FF2B5EF4-FFF2-40B4-BE49-F238E27FC236}">
                  <a16:creationId xmlns:a16="http://schemas.microsoft.com/office/drawing/2014/main" id="{F00FA54C-EECE-4E0E-A7C2-B516771B78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4541520"/>
              <a:ext cx="3381723" cy="2316480"/>
            </a:xfrm>
            <a:prstGeom prst="rect">
              <a:avLst/>
            </a:prstGeom>
          </p:spPr>
        </p:pic>
        <p:pic>
          <p:nvPicPr>
            <p:cNvPr id="7" name="Picture 6">
              <a:extLst>
                <a:ext uri="{FF2B5EF4-FFF2-40B4-BE49-F238E27FC236}">
                  <a16:creationId xmlns:a16="http://schemas.microsoft.com/office/drawing/2014/main" id="{2995CB64-E2CF-4C2A-8010-719CC8D164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01618" y="4541520"/>
              <a:ext cx="3466055" cy="2316480"/>
            </a:xfrm>
            <a:prstGeom prst="rect">
              <a:avLst/>
            </a:prstGeom>
          </p:spPr>
        </p:pic>
        <p:pic>
          <p:nvPicPr>
            <p:cNvPr id="9" name="Picture 8">
              <a:extLst>
                <a:ext uri="{FF2B5EF4-FFF2-40B4-BE49-F238E27FC236}">
                  <a16:creationId xmlns:a16="http://schemas.microsoft.com/office/drawing/2014/main" id="{1E5E67C9-E2E5-4157-8EA3-D708C3568F9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2463" t="7343" r="17536" b="23671"/>
            <a:stretch/>
          </p:blipFill>
          <p:spPr>
            <a:xfrm>
              <a:off x="6812836" y="4541520"/>
              <a:ext cx="2286000" cy="2365513"/>
            </a:xfrm>
            <a:prstGeom prst="rect">
              <a:avLst/>
            </a:prstGeom>
          </p:spPr>
        </p:pic>
        <p:sp>
          <p:nvSpPr>
            <p:cNvPr id="10" name="TextBox 9">
              <a:extLst>
                <a:ext uri="{FF2B5EF4-FFF2-40B4-BE49-F238E27FC236}">
                  <a16:creationId xmlns:a16="http://schemas.microsoft.com/office/drawing/2014/main" id="{D801F58A-3336-4C0C-B143-EF752A21E40A}"/>
                </a:ext>
              </a:extLst>
            </p:cNvPr>
            <p:cNvSpPr txBox="1"/>
            <p:nvPr/>
          </p:nvSpPr>
          <p:spPr>
            <a:xfrm>
              <a:off x="743948" y="225287"/>
              <a:ext cx="5115340" cy="461665"/>
            </a:xfrm>
            <a:prstGeom prst="rect">
              <a:avLst/>
            </a:prstGeom>
            <a:noFill/>
          </p:spPr>
          <p:txBody>
            <a:bodyPr wrap="square" rtlCol="0">
              <a:spAutoFit/>
            </a:bodyPr>
            <a:lstStyle/>
            <a:p>
              <a:r>
                <a:rPr lang="en-GB" sz="2400" dirty="0">
                  <a:solidFill>
                    <a:schemeClr val="bg1"/>
                  </a:solidFill>
                </a:rPr>
                <a:t>Territorialisation around fishing</a:t>
              </a:r>
            </a:p>
          </p:txBody>
        </p:sp>
        <p:sp>
          <p:nvSpPr>
            <p:cNvPr id="11" name="TextBox 10">
              <a:extLst>
                <a:ext uri="{FF2B5EF4-FFF2-40B4-BE49-F238E27FC236}">
                  <a16:creationId xmlns:a16="http://schemas.microsoft.com/office/drawing/2014/main" id="{F20A5D9A-B19D-4988-ABC9-63A6F579E66C}"/>
                </a:ext>
              </a:extLst>
            </p:cNvPr>
            <p:cNvSpPr txBox="1"/>
            <p:nvPr/>
          </p:nvSpPr>
          <p:spPr>
            <a:xfrm>
              <a:off x="940904" y="4094922"/>
              <a:ext cx="2835966" cy="400110"/>
            </a:xfrm>
            <a:prstGeom prst="rect">
              <a:avLst/>
            </a:prstGeom>
            <a:noFill/>
          </p:spPr>
          <p:txBody>
            <a:bodyPr wrap="square" rtlCol="0">
              <a:spAutoFit/>
            </a:bodyPr>
            <a:lstStyle/>
            <a:p>
              <a:r>
                <a:rPr lang="en-GB" sz="2000" dirty="0" err="1">
                  <a:solidFill>
                    <a:schemeClr val="bg1"/>
                  </a:solidFill>
                </a:rPr>
                <a:t>Trepassey</a:t>
              </a:r>
              <a:r>
                <a:rPr lang="en-GB" sz="2000" dirty="0">
                  <a:solidFill>
                    <a:schemeClr val="bg1"/>
                  </a:solidFill>
                </a:rPr>
                <a:t> 1911</a:t>
              </a:r>
            </a:p>
          </p:txBody>
        </p:sp>
      </p:grpSp>
    </p:spTree>
    <p:extLst>
      <p:ext uri="{BB962C8B-B14F-4D97-AF65-F5344CB8AC3E}">
        <p14:creationId xmlns:p14="http://schemas.microsoft.com/office/powerpoint/2010/main" val="403319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20B845-3586-499C-A641-9E32BF2DDB1D}"/>
              </a:ext>
            </a:extLst>
          </p:cNvPr>
          <p:cNvGrpSpPr/>
          <p:nvPr/>
        </p:nvGrpSpPr>
        <p:grpSpPr>
          <a:xfrm>
            <a:off x="0" y="145774"/>
            <a:ext cx="9144000" cy="6598920"/>
            <a:chOff x="0" y="145774"/>
            <a:chExt cx="9144000" cy="6598920"/>
          </a:xfrm>
        </p:grpSpPr>
        <p:pic>
          <p:nvPicPr>
            <p:cNvPr id="3" name="Picture 2">
              <a:extLst>
                <a:ext uri="{FF2B5EF4-FFF2-40B4-BE49-F238E27FC236}">
                  <a16:creationId xmlns:a16="http://schemas.microsoft.com/office/drawing/2014/main" id="{692159A4-9D05-4241-B228-92289E96320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5774"/>
              <a:ext cx="9144000" cy="6598920"/>
            </a:xfrm>
            <a:prstGeom prst="rect">
              <a:avLst/>
            </a:prstGeom>
          </p:spPr>
        </p:pic>
        <p:sp>
          <p:nvSpPr>
            <p:cNvPr id="4" name="TextBox 3">
              <a:extLst>
                <a:ext uri="{FF2B5EF4-FFF2-40B4-BE49-F238E27FC236}">
                  <a16:creationId xmlns:a16="http://schemas.microsoft.com/office/drawing/2014/main" id="{D0358517-F9E8-4A30-BE8E-4C4A35F1B67C}"/>
                </a:ext>
              </a:extLst>
            </p:cNvPr>
            <p:cNvSpPr txBox="1"/>
            <p:nvPr/>
          </p:nvSpPr>
          <p:spPr>
            <a:xfrm>
              <a:off x="569843" y="450574"/>
              <a:ext cx="8004313" cy="1846659"/>
            </a:xfrm>
            <a:prstGeom prst="rect">
              <a:avLst/>
            </a:prstGeom>
            <a:noFill/>
          </p:spPr>
          <p:txBody>
            <a:bodyPr wrap="square" rtlCol="0">
              <a:spAutoFit/>
            </a:bodyPr>
            <a:lstStyle/>
            <a:p>
              <a:r>
                <a:rPr lang="en-GB" sz="2400" dirty="0">
                  <a:latin typeface="Bookman Old Style" panose="02050604050505020204" pitchFamily="18" charset="0"/>
                </a:rPr>
                <a:t>“The community itself is typical of Newfoundland </a:t>
              </a:r>
              <a:r>
                <a:rPr lang="en-GB" sz="2400" dirty="0" err="1">
                  <a:latin typeface="Bookman Old Style" panose="02050604050505020204" pitchFamily="18" charset="0"/>
                </a:rPr>
                <a:t>outports</a:t>
              </a:r>
              <a:r>
                <a:rPr lang="en-GB" sz="2400" dirty="0">
                  <a:latin typeface="Bookman Old Style" panose="02050604050505020204" pitchFamily="18" charset="0"/>
                </a:rPr>
                <a:t>, with narrow streets littered with the refuse from numerous grazing sheep, goats, cattle and horses.”</a:t>
              </a:r>
            </a:p>
            <a:p>
              <a:pPr algn="r"/>
              <a:r>
                <a:rPr lang="en-GB" i="1" dirty="0">
                  <a:latin typeface="Bookman Old Style" panose="02050604050505020204" pitchFamily="18" charset="0"/>
                </a:rPr>
                <a:t>Newfoundland Settlement Survey 1954, Vol 17: </a:t>
              </a:r>
              <a:r>
                <a:rPr lang="en-GB" i="1" dirty="0" err="1">
                  <a:latin typeface="Bookman Old Style" panose="02050604050505020204" pitchFamily="18" charset="0"/>
                </a:rPr>
                <a:t>Trepassey</a:t>
              </a:r>
              <a:r>
                <a:rPr lang="en-GB" i="1" dirty="0">
                  <a:latin typeface="Bookman Old Style" panose="02050604050505020204" pitchFamily="18" charset="0"/>
                </a:rPr>
                <a:t>, pp 6-7</a:t>
              </a:r>
              <a:r>
                <a:rPr lang="en-GB" dirty="0">
                  <a:latin typeface="Bookman Old Style" panose="02050604050505020204" pitchFamily="18" charset="0"/>
                </a:rPr>
                <a:t>.</a:t>
              </a:r>
            </a:p>
          </p:txBody>
        </p:sp>
      </p:grpSp>
    </p:spTree>
    <p:extLst>
      <p:ext uri="{BB962C8B-B14F-4D97-AF65-F5344CB8AC3E}">
        <p14:creationId xmlns:p14="http://schemas.microsoft.com/office/powerpoint/2010/main" val="4155150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F547335-C548-4B1A-B3C3-52A7465D18B2}"/>
              </a:ext>
            </a:extLst>
          </p:cNvPr>
          <p:cNvGrpSpPr/>
          <p:nvPr/>
        </p:nvGrpSpPr>
        <p:grpSpPr>
          <a:xfrm>
            <a:off x="0" y="0"/>
            <a:ext cx="9144000" cy="6845175"/>
            <a:chOff x="0" y="0"/>
            <a:chExt cx="9144000" cy="6845175"/>
          </a:xfrm>
        </p:grpSpPr>
        <p:pic>
          <p:nvPicPr>
            <p:cNvPr id="3" name="Picture 2">
              <a:extLst>
                <a:ext uri="{FF2B5EF4-FFF2-40B4-BE49-F238E27FC236}">
                  <a16:creationId xmlns:a16="http://schemas.microsoft.com/office/drawing/2014/main" id="{C4F29ACC-85C6-465B-96D2-AC286D9BBFE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6372"/>
            <a:stretch/>
          </p:blipFill>
          <p:spPr>
            <a:xfrm>
              <a:off x="3544162" y="0"/>
              <a:ext cx="5599838" cy="6845175"/>
            </a:xfrm>
            <a:prstGeom prst="rect">
              <a:avLst/>
            </a:prstGeom>
          </p:spPr>
        </p:pic>
        <p:sp>
          <p:nvSpPr>
            <p:cNvPr id="4" name="TextBox 3">
              <a:extLst>
                <a:ext uri="{FF2B5EF4-FFF2-40B4-BE49-F238E27FC236}">
                  <a16:creationId xmlns:a16="http://schemas.microsoft.com/office/drawing/2014/main" id="{8E3E9E2C-C138-45E4-AF96-6BC011DA1160}"/>
                </a:ext>
              </a:extLst>
            </p:cNvPr>
            <p:cNvSpPr txBox="1"/>
            <p:nvPr/>
          </p:nvSpPr>
          <p:spPr>
            <a:xfrm>
              <a:off x="333908" y="1232451"/>
              <a:ext cx="2875722" cy="954107"/>
            </a:xfrm>
            <a:prstGeom prst="rect">
              <a:avLst/>
            </a:prstGeom>
            <a:noFill/>
          </p:spPr>
          <p:txBody>
            <a:bodyPr wrap="square" rtlCol="0">
              <a:spAutoFit/>
            </a:bodyPr>
            <a:lstStyle/>
            <a:p>
              <a:r>
                <a:rPr lang="en-GB" sz="2800" b="1" dirty="0"/>
                <a:t>More-than-terra territorialisation</a:t>
              </a:r>
            </a:p>
          </p:txBody>
        </p:sp>
        <p:pic>
          <p:nvPicPr>
            <p:cNvPr id="6" name="Picture 5">
              <a:extLst>
                <a:ext uri="{FF2B5EF4-FFF2-40B4-BE49-F238E27FC236}">
                  <a16:creationId xmlns:a16="http://schemas.microsoft.com/office/drawing/2014/main" id="{5EAB87E8-A8B6-4AD0-AA33-96922186C18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5797" r="12463" b="13526"/>
            <a:stretch/>
          </p:blipFill>
          <p:spPr>
            <a:xfrm rot="10800000">
              <a:off x="0" y="3641675"/>
              <a:ext cx="3543537" cy="3203500"/>
            </a:xfrm>
            <a:prstGeom prst="rect">
              <a:avLst/>
            </a:prstGeom>
          </p:spPr>
        </p:pic>
      </p:grpSp>
    </p:spTree>
    <p:extLst>
      <p:ext uri="{BB962C8B-B14F-4D97-AF65-F5344CB8AC3E}">
        <p14:creationId xmlns:p14="http://schemas.microsoft.com/office/powerpoint/2010/main" val="3455031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F39ED3-39A7-46B6-9946-34E79E8745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0427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41978-F401-4225-9944-4886D4950A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8F2E5C08-9599-46F5-A367-27EB03C57022}"/>
              </a:ext>
            </a:extLst>
          </p:cNvPr>
          <p:cNvSpPr txBox="1"/>
          <p:nvPr/>
        </p:nvSpPr>
        <p:spPr>
          <a:xfrm>
            <a:off x="463826" y="503583"/>
            <a:ext cx="3790121" cy="584775"/>
          </a:xfrm>
          <a:prstGeom prst="rect">
            <a:avLst/>
          </a:prstGeom>
          <a:noFill/>
        </p:spPr>
        <p:txBody>
          <a:bodyPr wrap="square" rtlCol="0">
            <a:spAutoFit/>
          </a:bodyPr>
          <a:lstStyle/>
          <a:p>
            <a:r>
              <a:rPr lang="en-GB" sz="3200" b="1" dirty="0"/>
              <a:t>The Barrens</a:t>
            </a:r>
          </a:p>
        </p:txBody>
      </p:sp>
    </p:spTree>
    <p:extLst>
      <p:ext uri="{BB962C8B-B14F-4D97-AF65-F5344CB8AC3E}">
        <p14:creationId xmlns:p14="http://schemas.microsoft.com/office/powerpoint/2010/main" val="4237810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E55904E-7186-4729-8070-A509FA95F9F0}"/>
              </a:ext>
            </a:extLst>
          </p:cNvPr>
          <p:cNvGrpSpPr/>
          <p:nvPr/>
        </p:nvGrpSpPr>
        <p:grpSpPr>
          <a:xfrm>
            <a:off x="0" y="0"/>
            <a:ext cx="9144000" cy="6858000"/>
            <a:chOff x="0" y="0"/>
            <a:chExt cx="9144000" cy="6858000"/>
          </a:xfrm>
        </p:grpSpPr>
        <p:pic>
          <p:nvPicPr>
            <p:cNvPr id="3" name="Picture 2">
              <a:extLst>
                <a:ext uri="{FF2B5EF4-FFF2-40B4-BE49-F238E27FC236}">
                  <a16:creationId xmlns:a16="http://schemas.microsoft.com/office/drawing/2014/main" id="{7F441978-F401-4225-9944-4886D4950A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8F2E5C08-9599-46F5-A367-27EB03C57022}"/>
                </a:ext>
              </a:extLst>
            </p:cNvPr>
            <p:cNvSpPr txBox="1"/>
            <p:nvPr/>
          </p:nvSpPr>
          <p:spPr>
            <a:xfrm>
              <a:off x="463826" y="503583"/>
              <a:ext cx="3790121" cy="584775"/>
            </a:xfrm>
            <a:prstGeom prst="rect">
              <a:avLst/>
            </a:prstGeom>
            <a:noFill/>
          </p:spPr>
          <p:txBody>
            <a:bodyPr wrap="square" rtlCol="0">
              <a:spAutoFit/>
            </a:bodyPr>
            <a:lstStyle/>
            <a:p>
              <a:r>
                <a:rPr lang="en-GB" sz="3200" b="1" dirty="0"/>
                <a:t>The Barrens</a:t>
              </a:r>
            </a:p>
          </p:txBody>
        </p:sp>
        <p:pic>
          <p:nvPicPr>
            <p:cNvPr id="6" name="Picture 5">
              <a:extLst>
                <a:ext uri="{FF2B5EF4-FFF2-40B4-BE49-F238E27FC236}">
                  <a16:creationId xmlns:a16="http://schemas.microsoft.com/office/drawing/2014/main" id="{3DC2EDE9-2C4A-477A-9310-E1CAA66EA5B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2074" b="3478"/>
            <a:stretch/>
          </p:blipFill>
          <p:spPr>
            <a:xfrm rot="5400000">
              <a:off x="4033293" y="1532552"/>
              <a:ext cx="4933797" cy="4045409"/>
            </a:xfrm>
            <a:prstGeom prst="rect">
              <a:avLst/>
            </a:prstGeom>
          </p:spPr>
        </p:pic>
        <p:sp>
          <p:nvSpPr>
            <p:cNvPr id="2" name="TextBox 1">
              <a:extLst>
                <a:ext uri="{FF2B5EF4-FFF2-40B4-BE49-F238E27FC236}">
                  <a16:creationId xmlns:a16="http://schemas.microsoft.com/office/drawing/2014/main" id="{2365FB37-08A7-4638-9444-430E243932BD}"/>
                </a:ext>
              </a:extLst>
            </p:cNvPr>
            <p:cNvSpPr txBox="1"/>
            <p:nvPr/>
          </p:nvSpPr>
          <p:spPr>
            <a:xfrm>
              <a:off x="145774" y="4611757"/>
              <a:ext cx="3909391" cy="1538883"/>
            </a:xfrm>
            <a:prstGeom prst="rect">
              <a:avLst/>
            </a:prstGeom>
            <a:noFill/>
          </p:spPr>
          <p:txBody>
            <a:bodyPr wrap="square" rtlCol="0">
              <a:spAutoFit/>
            </a:bodyPr>
            <a:lstStyle/>
            <a:p>
              <a:r>
                <a:rPr lang="en-GB" sz="2000" b="1" dirty="0">
                  <a:solidFill>
                    <a:schemeClr val="bg1"/>
                  </a:solidFill>
                </a:rPr>
                <a:t>Territorialisation as temporal as well as spatial</a:t>
              </a:r>
            </a:p>
            <a:p>
              <a:r>
                <a:rPr lang="en-GB" dirty="0">
                  <a:solidFill>
                    <a:schemeClr val="bg1"/>
                  </a:solidFill>
                </a:rPr>
                <a:t>Wood, berries, game etc collected from Barrens accordingly to calendar of subsistence transhumance living</a:t>
              </a:r>
            </a:p>
          </p:txBody>
        </p:sp>
        <p:sp>
          <p:nvSpPr>
            <p:cNvPr id="5" name="TextBox 4">
              <a:extLst>
                <a:ext uri="{FF2B5EF4-FFF2-40B4-BE49-F238E27FC236}">
                  <a16:creationId xmlns:a16="http://schemas.microsoft.com/office/drawing/2014/main" id="{8135036D-8090-4BD6-89E5-036AA718F8B6}"/>
                </a:ext>
              </a:extLst>
            </p:cNvPr>
            <p:cNvSpPr txBox="1"/>
            <p:nvPr/>
          </p:nvSpPr>
          <p:spPr>
            <a:xfrm>
              <a:off x="4585252" y="6047341"/>
              <a:ext cx="3937643" cy="338554"/>
            </a:xfrm>
            <a:prstGeom prst="rect">
              <a:avLst/>
            </a:prstGeom>
            <a:noFill/>
          </p:spPr>
          <p:txBody>
            <a:bodyPr wrap="square" rtlCol="0">
              <a:spAutoFit/>
            </a:bodyPr>
            <a:lstStyle/>
            <a:p>
              <a:r>
                <a:rPr lang="en-GB" sz="1600" dirty="0">
                  <a:solidFill>
                    <a:schemeClr val="bg1"/>
                  </a:solidFill>
                </a:rPr>
                <a:t>From Newfoundland Settlement Survey 1954</a:t>
              </a:r>
            </a:p>
          </p:txBody>
        </p:sp>
      </p:grpSp>
    </p:spTree>
    <p:extLst>
      <p:ext uri="{BB962C8B-B14F-4D97-AF65-F5344CB8AC3E}">
        <p14:creationId xmlns:p14="http://schemas.microsoft.com/office/powerpoint/2010/main" val="621522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A3E398-B769-453A-9EAB-FA9C6F105E3F}"/>
              </a:ext>
            </a:extLst>
          </p:cNvPr>
          <p:cNvGrpSpPr/>
          <p:nvPr/>
        </p:nvGrpSpPr>
        <p:grpSpPr>
          <a:xfrm>
            <a:off x="401464" y="217714"/>
            <a:ext cx="8356663" cy="6640286"/>
            <a:chOff x="401464" y="217714"/>
            <a:chExt cx="8356663" cy="6640286"/>
          </a:xfrm>
        </p:grpSpPr>
        <p:pic>
          <p:nvPicPr>
            <p:cNvPr id="3" name="Picture 2">
              <a:extLst>
                <a:ext uri="{FF2B5EF4-FFF2-40B4-BE49-F238E27FC236}">
                  <a16:creationId xmlns:a16="http://schemas.microsoft.com/office/drawing/2014/main" id="{C924DDD3-82E3-4F81-9103-E99CADF7EB0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1464" y="3306418"/>
              <a:ext cx="8356663" cy="3551582"/>
            </a:xfrm>
            <a:prstGeom prst="rect">
              <a:avLst/>
            </a:prstGeom>
          </p:spPr>
        </p:pic>
        <p:pic>
          <p:nvPicPr>
            <p:cNvPr id="9" name="Picture 8">
              <a:extLst>
                <a:ext uri="{FF2B5EF4-FFF2-40B4-BE49-F238E27FC236}">
                  <a16:creationId xmlns:a16="http://schemas.microsoft.com/office/drawing/2014/main" id="{25B4512F-728A-4A5F-9DF9-2DA92E866DF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624" b="15924"/>
            <a:stretch/>
          </p:blipFill>
          <p:spPr>
            <a:xfrm>
              <a:off x="5021722" y="217714"/>
              <a:ext cx="3483871" cy="3222172"/>
            </a:xfrm>
            <a:prstGeom prst="rect">
              <a:avLst/>
            </a:prstGeom>
          </p:spPr>
        </p:pic>
        <p:sp>
          <p:nvSpPr>
            <p:cNvPr id="10" name="TextBox 9">
              <a:extLst>
                <a:ext uri="{FF2B5EF4-FFF2-40B4-BE49-F238E27FC236}">
                  <a16:creationId xmlns:a16="http://schemas.microsoft.com/office/drawing/2014/main" id="{D57737A3-ECEC-4E98-88F3-7505F50BE4F1}"/>
                </a:ext>
              </a:extLst>
            </p:cNvPr>
            <p:cNvSpPr txBox="1"/>
            <p:nvPr/>
          </p:nvSpPr>
          <p:spPr>
            <a:xfrm>
              <a:off x="401464" y="217714"/>
              <a:ext cx="4178331" cy="1446550"/>
            </a:xfrm>
            <a:prstGeom prst="rect">
              <a:avLst/>
            </a:prstGeom>
            <a:noFill/>
          </p:spPr>
          <p:txBody>
            <a:bodyPr wrap="square" rtlCol="0">
              <a:spAutoFit/>
            </a:bodyPr>
            <a:lstStyle/>
            <a:p>
              <a:r>
                <a:rPr lang="en-GB" sz="4400" b="1" dirty="0">
                  <a:latin typeface="Bookman Old Style" panose="02050604050505020204" pitchFamily="18" charset="0"/>
                </a:rPr>
                <a:t>The Atlantic Cod</a:t>
              </a:r>
            </a:p>
          </p:txBody>
        </p:sp>
        <p:sp>
          <p:nvSpPr>
            <p:cNvPr id="11" name="TextBox 10">
              <a:extLst>
                <a:ext uri="{FF2B5EF4-FFF2-40B4-BE49-F238E27FC236}">
                  <a16:creationId xmlns:a16="http://schemas.microsoft.com/office/drawing/2014/main" id="{57BC0238-B5B2-4ECC-AF40-EAD3CDF78CCD}"/>
                </a:ext>
              </a:extLst>
            </p:cNvPr>
            <p:cNvSpPr txBox="1"/>
            <p:nvPr/>
          </p:nvSpPr>
          <p:spPr>
            <a:xfrm>
              <a:off x="2205951" y="1915954"/>
              <a:ext cx="2815771" cy="1138773"/>
            </a:xfrm>
            <a:prstGeom prst="rect">
              <a:avLst/>
            </a:prstGeom>
            <a:noFill/>
          </p:spPr>
          <p:txBody>
            <a:bodyPr wrap="square" rtlCol="0">
              <a:spAutoFit/>
            </a:bodyPr>
            <a:lstStyle/>
            <a:p>
              <a:pPr algn="r"/>
              <a:r>
                <a:rPr lang="en-GB" sz="2000" b="1" dirty="0"/>
                <a:t>Cod mobilities</a:t>
              </a:r>
            </a:p>
            <a:p>
              <a:pPr algn="r"/>
              <a:r>
                <a:rPr lang="en-GB" sz="1600" dirty="0"/>
                <a:t>From Rose, G (2007) </a:t>
              </a:r>
              <a:r>
                <a:rPr lang="en-GB" sz="1600" i="1" dirty="0"/>
                <a:t>Cod: The Ecological History of the North Atlantic Fisheries.</a:t>
              </a:r>
            </a:p>
          </p:txBody>
        </p:sp>
      </p:grpSp>
    </p:spTree>
    <p:extLst>
      <p:ext uri="{BB962C8B-B14F-4D97-AF65-F5344CB8AC3E}">
        <p14:creationId xmlns:p14="http://schemas.microsoft.com/office/powerpoint/2010/main" val="2720086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452F688-4FF3-4E53-9ECF-98BD25109B04}"/>
              </a:ext>
            </a:extLst>
          </p:cNvPr>
          <p:cNvGrpSpPr/>
          <p:nvPr/>
        </p:nvGrpSpPr>
        <p:grpSpPr>
          <a:xfrm>
            <a:off x="0" y="-1"/>
            <a:ext cx="9144000" cy="6858001"/>
            <a:chOff x="0" y="-1"/>
            <a:chExt cx="9144000" cy="6858001"/>
          </a:xfrm>
        </p:grpSpPr>
        <p:pic>
          <p:nvPicPr>
            <p:cNvPr id="2" name="Picture 1">
              <a:extLst>
                <a:ext uri="{FF2B5EF4-FFF2-40B4-BE49-F238E27FC236}">
                  <a16:creationId xmlns:a16="http://schemas.microsoft.com/office/drawing/2014/main" id="{DC5F23CE-CDEB-4B96-922E-A1CCD1BFD34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t="39227" r="56715" b="17488"/>
            <a:stretch/>
          </p:blipFill>
          <p:spPr>
            <a:xfrm>
              <a:off x="0" y="-1"/>
              <a:ext cx="9144000" cy="6858001"/>
            </a:xfrm>
            <a:prstGeom prst="rect">
              <a:avLst/>
            </a:prstGeom>
          </p:spPr>
        </p:pic>
        <p:sp>
          <p:nvSpPr>
            <p:cNvPr id="3" name="Star: 5 Points 2">
              <a:extLst>
                <a:ext uri="{FF2B5EF4-FFF2-40B4-BE49-F238E27FC236}">
                  <a16:creationId xmlns:a16="http://schemas.microsoft.com/office/drawing/2014/main" id="{520DA55F-1782-4C54-BAB7-1C76FAAA4303}"/>
                </a:ext>
              </a:extLst>
            </p:cNvPr>
            <p:cNvSpPr/>
            <p:nvPr/>
          </p:nvSpPr>
          <p:spPr>
            <a:xfrm>
              <a:off x="7169426" y="3137451"/>
              <a:ext cx="278296" cy="29154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5462F0A-284E-42B6-9F79-34FF36F1ECD9}"/>
                </a:ext>
              </a:extLst>
            </p:cNvPr>
            <p:cNvSpPr txBox="1"/>
            <p:nvPr/>
          </p:nvSpPr>
          <p:spPr>
            <a:xfrm>
              <a:off x="7447722" y="3137451"/>
              <a:ext cx="1484243" cy="369332"/>
            </a:xfrm>
            <a:prstGeom prst="rect">
              <a:avLst/>
            </a:prstGeom>
            <a:noFill/>
          </p:spPr>
          <p:txBody>
            <a:bodyPr wrap="square" rtlCol="0">
              <a:spAutoFit/>
            </a:bodyPr>
            <a:lstStyle/>
            <a:p>
              <a:r>
                <a:rPr lang="en-GB" b="1" dirty="0" err="1">
                  <a:solidFill>
                    <a:schemeClr val="bg1"/>
                  </a:solidFill>
                </a:rPr>
                <a:t>Trepassey</a:t>
              </a:r>
              <a:endParaRPr lang="en-GB" b="1" dirty="0">
                <a:solidFill>
                  <a:schemeClr val="bg1"/>
                </a:solidFill>
              </a:endParaRPr>
            </a:p>
          </p:txBody>
        </p:sp>
        <p:cxnSp>
          <p:nvCxnSpPr>
            <p:cNvPr id="6" name="Straight Arrow Connector 5">
              <a:extLst>
                <a:ext uri="{FF2B5EF4-FFF2-40B4-BE49-F238E27FC236}">
                  <a16:creationId xmlns:a16="http://schemas.microsoft.com/office/drawing/2014/main" id="{3FAF7392-28B2-4C7F-BA1E-B7C2B74E3B28}"/>
                </a:ext>
              </a:extLst>
            </p:cNvPr>
            <p:cNvCxnSpPr/>
            <p:nvPr/>
          </p:nvCxnSpPr>
          <p:spPr>
            <a:xfrm flipH="1" flipV="1">
              <a:off x="7169426" y="3008243"/>
              <a:ext cx="139148" cy="12920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019D672-6C13-470F-84F9-7287254850C2}"/>
                </a:ext>
              </a:extLst>
            </p:cNvPr>
            <p:cNvCxnSpPr/>
            <p:nvPr/>
          </p:nvCxnSpPr>
          <p:spPr>
            <a:xfrm flipH="1" flipV="1">
              <a:off x="6427305" y="2358887"/>
              <a:ext cx="801757" cy="92433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2B33E05-D5B2-4232-B6EC-95A9C56E64D0}"/>
                </a:ext>
              </a:extLst>
            </p:cNvPr>
            <p:cNvCxnSpPr>
              <a:cxnSpLocks/>
            </p:cNvCxnSpPr>
            <p:nvPr/>
          </p:nvCxnSpPr>
          <p:spPr>
            <a:xfrm>
              <a:off x="8189843" y="2597426"/>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9A8279A-5B42-434F-9526-49D1F271FA38}"/>
                </a:ext>
              </a:extLst>
            </p:cNvPr>
            <p:cNvCxnSpPr/>
            <p:nvPr/>
          </p:nvCxnSpPr>
          <p:spPr>
            <a:xfrm flipV="1">
              <a:off x="7308574" y="2821056"/>
              <a:ext cx="139148" cy="31639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AC461AD-7778-4048-B2A8-495C009800ED}"/>
                </a:ext>
              </a:extLst>
            </p:cNvPr>
            <p:cNvCxnSpPr/>
            <p:nvPr/>
          </p:nvCxnSpPr>
          <p:spPr>
            <a:xfrm flipH="1">
              <a:off x="2915478" y="3428999"/>
              <a:ext cx="4253948" cy="12490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8929CA2-C2B7-4807-BFC7-77DCA658938B}"/>
                </a:ext>
              </a:extLst>
            </p:cNvPr>
            <p:cNvCxnSpPr>
              <a:cxnSpLocks/>
            </p:cNvCxnSpPr>
            <p:nvPr/>
          </p:nvCxnSpPr>
          <p:spPr>
            <a:xfrm flipH="1">
              <a:off x="1895062" y="3470412"/>
              <a:ext cx="5274364" cy="167308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69EFD9B-DED4-4C82-83E5-E8F342C8B430}"/>
                </a:ext>
              </a:extLst>
            </p:cNvPr>
            <p:cNvCxnSpPr>
              <a:cxnSpLocks/>
            </p:cNvCxnSpPr>
            <p:nvPr/>
          </p:nvCxnSpPr>
          <p:spPr>
            <a:xfrm flipH="1">
              <a:off x="2173357" y="3470412"/>
              <a:ext cx="4982817" cy="185033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16670D3-F08A-4814-B217-9FFBCE8396F3}"/>
                </a:ext>
              </a:extLst>
            </p:cNvPr>
            <p:cNvSpPr txBox="1"/>
            <p:nvPr/>
          </p:nvSpPr>
          <p:spPr>
            <a:xfrm>
              <a:off x="6387548" y="1050704"/>
              <a:ext cx="2544417" cy="1200329"/>
            </a:xfrm>
            <a:prstGeom prst="rect">
              <a:avLst/>
            </a:prstGeom>
            <a:solidFill>
              <a:schemeClr val="bg1"/>
            </a:solidFill>
          </p:spPr>
          <p:txBody>
            <a:bodyPr wrap="square" rtlCol="0">
              <a:spAutoFit/>
            </a:bodyPr>
            <a:lstStyle/>
            <a:p>
              <a:r>
                <a:rPr lang="en-GB" dirty="0"/>
                <a:t>Seasonal migration within Newfoundland for forestry, seal hunting and construction</a:t>
              </a:r>
            </a:p>
          </p:txBody>
        </p:sp>
        <p:sp>
          <p:nvSpPr>
            <p:cNvPr id="25" name="TextBox 24">
              <a:extLst>
                <a:ext uri="{FF2B5EF4-FFF2-40B4-BE49-F238E27FC236}">
                  <a16:creationId xmlns:a16="http://schemas.microsoft.com/office/drawing/2014/main" id="{8B7A438A-FB2C-48D5-A515-170351605B75}"/>
                </a:ext>
              </a:extLst>
            </p:cNvPr>
            <p:cNvSpPr txBox="1"/>
            <p:nvPr/>
          </p:nvSpPr>
          <p:spPr>
            <a:xfrm>
              <a:off x="198783" y="3933914"/>
              <a:ext cx="2054087" cy="923330"/>
            </a:xfrm>
            <a:prstGeom prst="rect">
              <a:avLst/>
            </a:prstGeom>
            <a:solidFill>
              <a:schemeClr val="bg1"/>
            </a:solidFill>
          </p:spPr>
          <p:txBody>
            <a:bodyPr wrap="square" rtlCol="0">
              <a:spAutoFit/>
            </a:bodyPr>
            <a:lstStyle/>
            <a:p>
              <a:r>
                <a:rPr lang="en-GB" dirty="0"/>
                <a:t>Longer-term migration to the ‘Boston States’</a:t>
              </a:r>
            </a:p>
          </p:txBody>
        </p:sp>
        <p:sp>
          <p:nvSpPr>
            <p:cNvPr id="26" name="TextBox 25">
              <a:extLst>
                <a:ext uri="{FF2B5EF4-FFF2-40B4-BE49-F238E27FC236}">
                  <a16:creationId xmlns:a16="http://schemas.microsoft.com/office/drawing/2014/main" id="{BB8D28C8-6E6D-4C36-8313-28840EDFA25D}"/>
                </a:ext>
              </a:extLst>
            </p:cNvPr>
            <p:cNvSpPr txBox="1"/>
            <p:nvPr/>
          </p:nvSpPr>
          <p:spPr>
            <a:xfrm>
              <a:off x="318052" y="278296"/>
              <a:ext cx="5022574" cy="2062103"/>
            </a:xfrm>
            <a:prstGeom prst="rect">
              <a:avLst/>
            </a:prstGeom>
            <a:noFill/>
          </p:spPr>
          <p:txBody>
            <a:bodyPr wrap="square" rtlCol="0">
              <a:spAutoFit/>
            </a:bodyPr>
            <a:lstStyle/>
            <a:p>
              <a:r>
                <a:rPr lang="en-GB" sz="3200" b="1" dirty="0" err="1"/>
                <a:t>Reterritorialisation</a:t>
              </a:r>
              <a:r>
                <a:rPr lang="en-GB" sz="3200" b="1" dirty="0"/>
                <a:t> through migration in response to poor fishing years, 1930s-1940s</a:t>
              </a:r>
            </a:p>
          </p:txBody>
        </p:sp>
      </p:grpSp>
    </p:spTree>
    <p:extLst>
      <p:ext uri="{BB962C8B-B14F-4D97-AF65-F5344CB8AC3E}">
        <p14:creationId xmlns:p14="http://schemas.microsoft.com/office/powerpoint/2010/main" val="2042228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936FB85-C0F2-4CB4-B97D-7A9234F6ED81}"/>
              </a:ext>
            </a:extLst>
          </p:cNvPr>
          <p:cNvGrpSpPr/>
          <p:nvPr/>
        </p:nvGrpSpPr>
        <p:grpSpPr>
          <a:xfrm>
            <a:off x="0" y="0"/>
            <a:ext cx="9144000" cy="6858000"/>
            <a:chOff x="0" y="0"/>
            <a:chExt cx="9144000" cy="6858000"/>
          </a:xfrm>
        </p:grpSpPr>
        <p:pic>
          <p:nvPicPr>
            <p:cNvPr id="3" name="Picture 2">
              <a:extLst>
                <a:ext uri="{FF2B5EF4-FFF2-40B4-BE49-F238E27FC236}">
                  <a16:creationId xmlns:a16="http://schemas.microsoft.com/office/drawing/2014/main" id="{FDA95F3E-F8AC-423A-843A-1650553135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3143250" y="857250"/>
              <a:ext cx="6858000" cy="5143500"/>
            </a:xfrm>
            <a:prstGeom prst="rect">
              <a:avLst/>
            </a:prstGeom>
          </p:spPr>
        </p:pic>
        <p:pic>
          <p:nvPicPr>
            <p:cNvPr id="5" name="Picture 4">
              <a:extLst>
                <a:ext uri="{FF2B5EF4-FFF2-40B4-BE49-F238E27FC236}">
                  <a16:creationId xmlns:a16="http://schemas.microsoft.com/office/drawing/2014/main" id="{D9AB4A86-F2D9-4534-832E-2B21A996296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705606"/>
              <a:ext cx="4000500" cy="3152394"/>
            </a:xfrm>
            <a:prstGeom prst="rect">
              <a:avLst/>
            </a:prstGeom>
          </p:spPr>
        </p:pic>
        <p:sp>
          <p:nvSpPr>
            <p:cNvPr id="6" name="TextBox 5">
              <a:extLst>
                <a:ext uri="{FF2B5EF4-FFF2-40B4-BE49-F238E27FC236}">
                  <a16:creationId xmlns:a16="http://schemas.microsoft.com/office/drawing/2014/main" id="{E905EC70-2129-4506-BBAE-1AB29C07671E}"/>
                </a:ext>
              </a:extLst>
            </p:cNvPr>
            <p:cNvSpPr txBox="1"/>
            <p:nvPr/>
          </p:nvSpPr>
          <p:spPr>
            <a:xfrm>
              <a:off x="212035" y="238539"/>
              <a:ext cx="3260035" cy="3231654"/>
            </a:xfrm>
            <a:prstGeom prst="rect">
              <a:avLst/>
            </a:prstGeom>
            <a:noFill/>
          </p:spPr>
          <p:txBody>
            <a:bodyPr wrap="square" rtlCol="0">
              <a:spAutoFit/>
            </a:bodyPr>
            <a:lstStyle/>
            <a:p>
              <a:r>
                <a:rPr lang="en-GB" sz="3200" b="1" dirty="0"/>
                <a:t>1954: Opening of the FPI fish processing plant</a:t>
              </a:r>
            </a:p>
            <a:p>
              <a:endParaRPr lang="en-GB" dirty="0"/>
            </a:p>
            <a:p>
              <a:r>
                <a:rPr lang="en-GB" dirty="0"/>
                <a:t>A new component in the </a:t>
              </a:r>
              <a:r>
                <a:rPr lang="en-GB" dirty="0" err="1"/>
                <a:t>Trepassey</a:t>
              </a:r>
              <a:r>
                <a:rPr lang="en-GB" dirty="0"/>
                <a:t> place-assemblage</a:t>
              </a:r>
            </a:p>
            <a:p>
              <a:endParaRPr lang="en-GB" dirty="0"/>
            </a:p>
            <a:p>
              <a:r>
                <a:rPr lang="en-GB" dirty="0" err="1"/>
                <a:t>Reterritorialised</a:t>
              </a:r>
              <a:r>
                <a:rPr lang="en-GB" dirty="0"/>
                <a:t> the local fishing assemblage</a:t>
              </a:r>
            </a:p>
          </p:txBody>
        </p:sp>
      </p:grpSp>
    </p:spTree>
    <p:extLst>
      <p:ext uri="{BB962C8B-B14F-4D97-AF65-F5344CB8AC3E}">
        <p14:creationId xmlns:p14="http://schemas.microsoft.com/office/powerpoint/2010/main" val="471389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B1EE8-8807-465C-A0F2-FA6B020A4B6F}"/>
              </a:ext>
            </a:extLst>
          </p:cNvPr>
          <p:cNvSpPr>
            <a:spLocks noGrp="1"/>
          </p:cNvSpPr>
          <p:nvPr>
            <p:ph type="title"/>
          </p:nvPr>
        </p:nvSpPr>
        <p:spPr>
          <a:xfrm>
            <a:off x="628650" y="365127"/>
            <a:ext cx="7886700" cy="721552"/>
          </a:xfrm>
          <a:solidFill>
            <a:schemeClr val="accent5">
              <a:lumMod val="20000"/>
              <a:lumOff val="80000"/>
            </a:schemeClr>
          </a:solidFill>
        </p:spPr>
        <p:txBody>
          <a:bodyPr/>
          <a:lstStyle/>
          <a:p>
            <a:r>
              <a:rPr lang="en-GB" b="1" dirty="0">
                <a:solidFill>
                  <a:srgbClr val="0070C0"/>
                </a:solidFill>
              </a:rPr>
              <a:t>Place-making</a:t>
            </a:r>
          </a:p>
        </p:txBody>
      </p:sp>
      <p:sp>
        <p:nvSpPr>
          <p:cNvPr id="3" name="Content Placeholder 2">
            <a:extLst>
              <a:ext uri="{FF2B5EF4-FFF2-40B4-BE49-F238E27FC236}">
                <a16:creationId xmlns:a16="http://schemas.microsoft.com/office/drawing/2014/main" id="{4328495B-5784-42FD-B226-982A99BC1A4A}"/>
              </a:ext>
            </a:extLst>
          </p:cNvPr>
          <p:cNvSpPr>
            <a:spLocks noGrp="1"/>
          </p:cNvSpPr>
          <p:nvPr>
            <p:ph idx="1"/>
          </p:nvPr>
        </p:nvSpPr>
        <p:spPr>
          <a:xfrm>
            <a:off x="628650" y="1391478"/>
            <a:ext cx="7886700" cy="4785485"/>
          </a:xfrm>
        </p:spPr>
        <p:txBody>
          <a:bodyPr/>
          <a:lstStyle/>
          <a:p>
            <a:pPr marL="0" indent="0">
              <a:buNone/>
            </a:pPr>
            <a:r>
              <a:rPr lang="en-GB" dirty="0"/>
              <a:t>Some reservations:</a:t>
            </a:r>
          </a:p>
          <a:p>
            <a:r>
              <a:rPr lang="en-GB" dirty="0"/>
              <a:t>Analyses of place-making tend to focus on discursive practices over material contributions</a:t>
            </a:r>
          </a:p>
          <a:p>
            <a:r>
              <a:rPr lang="en-GB" dirty="0"/>
              <a:t>Place-</a:t>
            </a:r>
            <a:r>
              <a:rPr lang="en-GB" i="1" dirty="0"/>
              <a:t>making</a:t>
            </a:r>
            <a:r>
              <a:rPr lang="en-GB" dirty="0"/>
              <a:t> can imply a singular act of construction of a finished place</a:t>
            </a:r>
          </a:p>
          <a:p>
            <a:r>
              <a:rPr lang="en-GB" dirty="0"/>
              <a:t>Place-</a:t>
            </a:r>
            <a:r>
              <a:rPr lang="en-GB" i="1" dirty="0"/>
              <a:t>making</a:t>
            </a:r>
            <a:r>
              <a:rPr lang="en-GB" dirty="0"/>
              <a:t> can imply intentionality and privilege human agency</a:t>
            </a:r>
          </a:p>
          <a:p>
            <a:endParaRPr lang="en-GB" dirty="0"/>
          </a:p>
          <a:p>
            <a:pPr marL="0" indent="0" algn="just">
              <a:buNone/>
            </a:pPr>
            <a:r>
              <a:rPr lang="en-GB" i="1" dirty="0"/>
              <a:t>Does ‘place-making’ fully capture the ‘</a:t>
            </a:r>
            <a:r>
              <a:rPr lang="en-GB" i="1" dirty="0" err="1"/>
              <a:t>throwntogetherness</a:t>
            </a:r>
            <a:r>
              <a:rPr lang="en-GB" i="1" dirty="0"/>
              <a:t> of place’ (Massey 2005)?</a:t>
            </a:r>
          </a:p>
          <a:p>
            <a:endParaRPr lang="en-GB" dirty="0"/>
          </a:p>
        </p:txBody>
      </p:sp>
    </p:spTree>
    <p:extLst>
      <p:ext uri="{BB962C8B-B14F-4D97-AF65-F5344CB8AC3E}">
        <p14:creationId xmlns:p14="http://schemas.microsoft.com/office/powerpoint/2010/main" val="1283919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D88CE84-B21A-4FB5-923C-99C52ED1E001}"/>
              </a:ext>
            </a:extLst>
          </p:cNvPr>
          <p:cNvGrpSpPr/>
          <p:nvPr/>
        </p:nvGrpSpPr>
        <p:grpSpPr>
          <a:xfrm>
            <a:off x="0" y="344556"/>
            <a:ext cx="9201632" cy="6241774"/>
            <a:chOff x="0" y="344556"/>
            <a:chExt cx="9201632" cy="6241774"/>
          </a:xfrm>
        </p:grpSpPr>
        <p:pic>
          <p:nvPicPr>
            <p:cNvPr id="3" name="Picture 2">
              <a:extLst>
                <a:ext uri="{FF2B5EF4-FFF2-40B4-BE49-F238E27FC236}">
                  <a16:creationId xmlns:a16="http://schemas.microsoft.com/office/drawing/2014/main" id="{D77486E9-D13C-4780-B752-C7D1494BA06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44556"/>
              <a:ext cx="9201632" cy="6241774"/>
            </a:xfrm>
            <a:prstGeom prst="rect">
              <a:avLst/>
            </a:prstGeom>
          </p:spPr>
        </p:pic>
        <p:sp>
          <p:nvSpPr>
            <p:cNvPr id="5" name="Oval 4">
              <a:extLst>
                <a:ext uri="{FF2B5EF4-FFF2-40B4-BE49-F238E27FC236}">
                  <a16:creationId xmlns:a16="http://schemas.microsoft.com/office/drawing/2014/main" id="{EA7316B5-9BE2-4A77-B513-FA92AD786A79}"/>
                </a:ext>
              </a:extLst>
            </p:cNvPr>
            <p:cNvSpPr/>
            <p:nvPr/>
          </p:nvSpPr>
          <p:spPr>
            <a:xfrm>
              <a:off x="2266122" y="2413550"/>
              <a:ext cx="1616765" cy="4848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9E611EBC-2CDF-42A7-9BC5-43F7AA89AB94}"/>
                </a:ext>
              </a:extLst>
            </p:cNvPr>
            <p:cNvSpPr txBox="1"/>
            <p:nvPr/>
          </p:nvSpPr>
          <p:spPr>
            <a:xfrm>
              <a:off x="2584174" y="1948069"/>
              <a:ext cx="1298713" cy="707886"/>
            </a:xfrm>
            <a:prstGeom prst="rect">
              <a:avLst/>
            </a:prstGeom>
            <a:noFill/>
          </p:spPr>
          <p:txBody>
            <a:bodyPr wrap="square" rtlCol="0">
              <a:spAutoFit/>
            </a:bodyPr>
            <a:lstStyle/>
            <a:p>
              <a:r>
                <a:rPr lang="en-GB" sz="2000" b="1" dirty="0">
                  <a:solidFill>
                    <a:schemeClr val="bg1"/>
                  </a:solidFill>
                </a:rPr>
                <a:t>Fish plant site</a:t>
              </a:r>
            </a:p>
          </p:txBody>
        </p:sp>
        <p:cxnSp>
          <p:nvCxnSpPr>
            <p:cNvPr id="7" name="Straight Connector 6">
              <a:extLst>
                <a:ext uri="{FF2B5EF4-FFF2-40B4-BE49-F238E27FC236}">
                  <a16:creationId xmlns:a16="http://schemas.microsoft.com/office/drawing/2014/main" id="{1396D5DB-2C0E-478A-A8A9-0C2354D3F24C}"/>
                </a:ext>
              </a:extLst>
            </p:cNvPr>
            <p:cNvCxnSpPr/>
            <p:nvPr/>
          </p:nvCxnSpPr>
          <p:spPr>
            <a:xfrm flipH="1" flipV="1">
              <a:off x="3458817" y="2796209"/>
              <a:ext cx="3538331" cy="198782"/>
            </a:xfrm>
            <a:prstGeom prst="line">
              <a:avLst/>
            </a:prstGeom>
            <a:ln w="57150">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F00888A-CC59-41E5-9393-7454382AFDBB}"/>
                </a:ext>
              </a:extLst>
            </p:cNvPr>
            <p:cNvSpPr txBox="1"/>
            <p:nvPr/>
          </p:nvSpPr>
          <p:spPr>
            <a:xfrm>
              <a:off x="4174435" y="2994991"/>
              <a:ext cx="2160104" cy="369332"/>
            </a:xfrm>
            <a:prstGeom prst="rect">
              <a:avLst/>
            </a:prstGeom>
            <a:noFill/>
          </p:spPr>
          <p:txBody>
            <a:bodyPr wrap="square" rtlCol="0">
              <a:spAutoFit/>
            </a:bodyPr>
            <a:lstStyle/>
            <a:p>
              <a:r>
                <a:rPr lang="en-GB" dirty="0">
                  <a:solidFill>
                    <a:schemeClr val="bg1"/>
                  </a:solidFill>
                </a:rPr>
                <a:t>New ferry service</a:t>
              </a:r>
            </a:p>
          </p:txBody>
        </p:sp>
        <p:cxnSp>
          <p:nvCxnSpPr>
            <p:cNvPr id="10" name="Straight Arrow Connector 9">
              <a:extLst>
                <a:ext uri="{FF2B5EF4-FFF2-40B4-BE49-F238E27FC236}">
                  <a16:creationId xmlns:a16="http://schemas.microsoft.com/office/drawing/2014/main" id="{DBDBCA06-2A2C-4F56-8493-B3236FA16C5E}"/>
                </a:ext>
              </a:extLst>
            </p:cNvPr>
            <p:cNvCxnSpPr/>
            <p:nvPr/>
          </p:nvCxnSpPr>
          <p:spPr>
            <a:xfrm flipV="1">
              <a:off x="6997148" y="3525078"/>
              <a:ext cx="901148" cy="76862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16A0FF3-4B33-4539-92E0-FB8AB17DFFFF}"/>
                </a:ext>
              </a:extLst>
            </p:cNvPr>
            <p:cNvCxnSpPr>
              <a:cxnSpLocks/>
            </p:cNvCxnSpPr>
            <p:nvPr/>
          </p:nvCxnSpPr>
          <p:spPr>
            <a:xfrm>
              <a:off x="6997148" y="4465983"/>
              <a:ext cx="530087" cy="68911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A4C253A-6799-4650-A4A4-4672216E227D}"/>
                </a:ext>
              </a:extLst>
            </p:cNvPr>
            <p:cNvSpPr txBox="1"/>
            <p:nvPr/>
          </p:nvSpPr>
          <p:spPr>
            <a:xfrm>
              <a:off x="4558748" y="4004318"/>
              <a:ext cx="2438400" cy="923330"/>
            </a:xfrm>
            <a:prstGeom prst="rect">
              <a:avLst/>
            </a:prstGeom>
            <a:noFill/>
          </p:spPr>
          <p:txBody>
            <a:bodyPr wrap="square" rtlCol="0">
              <a:spAutoFit/>
            </a:bodyPr>
            <a:lstStyle/>
            <a:p>
              <a:r>
                <a:rPr lang="en-GB" dirty="0">
                  <a:solidFill>
                    <a:schemeClr val="bg1"/>
                  </a:solidFill>
                </a:rPr>
                <a:t>Land no longer required for drying fish / landing boats</a:t>
              </a:r>
            </a:p>
          </p:txBody>
        </p:sp>
        <p:cxnSp>
          <p:nvCxnSpPr>
            <p:cNvPr id="17" name="Straight Arrow Connector 16">
              <a:extLst>
                <a:ext uri="{FF2B5EF4-FFF2-40B4-BE49-F238E27FC236}">
                  <a16:creationId xmlns:a16="http://schemas.microsoft.com/office/drawing/2014/main" id="{BEB90EC8-BD64-44A5-84FB-E945B8EEEC81}"/>
                </a:ext>
              </a:extLst>
            </p:cNvPr>
            <p:cNvCxnSpPr>
              <a:cxnSpLocks/>
            </p:cNvCxnSpPr>
            <p:nvPr/>
          </p:nvCxnSpPr>
          <p:spPr>
            <a:xfrm>
              <a:off x="6308035" y="2385964"/>
              <a:ext cx="1378226" cy="10436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1CE37A8-82C6-4596-914F-DD82F45AE81F}"/>
                </a:ext>
              </a:extLst>
            </p:cNvPr>
            <p:cNvCxnSpPr>
              <a:cxnSpLocks/>
            </p:cNvCxnSpPr>
            <p:nvPr/>
          </p:nvCxnSpPr>
          <p:spPr>
            <a:xfrm flipH="1" flipV="1">
              <a:off x="5075583" y="980947"/>
              <a:ext cx="808382" cy="113889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E8010B8-AD0F-4473-A658-018247560477}"/>
                </a:ext>
              </a:extLst>
            </p:cNvPr>
            <p:cNvSpPr txBox="1"/>
            <p:nvPr/>
          </p:nvSpPr>
          <p:spPr>
            <a:xfrm>
              <a:off x="4174435" y="2079751"/>
              <a:ext cx="2319130" cy="646331"/>
            </a:xfrm>
            <a:prstGeom prst="rect">
              <a:avLst/>
            </a:prstGeom>
            <a:noFill/>
          </p:spPr>
          <p:txBody>
            <a:bodyPr wrap="square" rtlCol="0">
              <a:spAutoFit/>
            </a:bodyPr>
            <a:lstStyle/>
            <a:p>
              <a:r>
                <a:rPr lang="en-GB" dirty="0">
                  <a:solidFill>
                    <a:schemeClr val="bg1"/>
                  </a:solidFill>
                </a:rPr>
                <a:t>Decline of subsistence agriculture / foraging</a:t>
              </a:r>
            </a:p>
          </p:txBody>
        </p:sp>
        <p:cxnSp>
          <p:nvCxnSpPr>
            <p:cNvPr id="22" name="Straight Arrow Connector 21">
              <a:extLst>
                <a:ext uri="{FF2B5EF4-FFF2-40B4-BE49-F238E27FC236}">
                  <a16:creationId xmlns:a16="http://schemas.microsoft.com/office/drawing/2014/main" id="{B48B3492-AFDB-4E34-806E-B4AD13AA7469}"/>
                </a:ext>
              </a:extLst>
            </p:cNvPr>
            <p:cNvCxnSpPr/>
            <p:nvPr/>
          </p:nvCxnSpPr>
          <p:spPr>
            <a:xfrm flipV="1">
              <a:off x="296865" y="4293704"/>
              <a:ext cx="901148" cy="768626"/>
            </a:xfrm>
            <a:prstGeom prst="straightConnector1">
              <a:avLst/>
            </a:prstGeom>
            <a:ln w="3810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F4FF5E6-E93F-4217-9F1C-95038A603464}"/>
                </a:ext>
              </a:extLst>
            </p:cNvPr>
            <p:cNvSpPr txBox="1"/>
            <p:nvPr/>
          </p:nvSpPr>
          <p:spPr>
            <a:xfrm>
              <a:off x="747439" y="4770783"/>
              <a:ext cx="2186608" cy="923330"/>
            </a:xfrm>
            <a:prstGeom prst="rect">
              <a:avLst/>
            </a:prstGeom>
            <a:noFill/>
          </p:spPr>
          <p:txBody>
            <a:bodyPr wrap="square" rtlCol="0">
              <a:spAutoFit/>
            </a:bodyPr>
            <a:lstStyle/>
            <a:p>
              <a:r>
                <a:rPr lang="en-GB" dirty="0">
                  <a:solidFill>
                    <a:schemeClr val="bg1"/>
                  </a:solidFill>
                </a:rPr>
                <a:t>Fewer people working as fishermen in inshore waters</a:t>
              </a:r>
            </a:p>
          </p:txBody>
        </p:sp>
        <p:sp>
          <p:nvSpPr>
            <p:cNvPr id="24" name="TextBox 23">
              <a:extLst>
                <a:ext uri="{FF2B5EF4-FFF2-40B4-BE49-F238E27FC236}">
                  <a16:creationId xmlns:a16="http://schemas.microsoft.com/office/drawing/2014/main" id="{8CDA3A6F-850D-4492-865D-D987B32CF2DF}"/>
                </a:ext>
              </a:extLst>
            </p:cNvPr>
            <p:cNvSpPr txBox="1"/>
            <p:nvPr/>
          </p:nvSpPr>
          <p:spPr>
            <a:xfrm>
              <a:off x="190848" y="408971"/>
              <a:ext cx="5587100" cy="954107"/>
            </a:xfrm>
            <a:prstGeom prst="rect">
              <a:avLst/>
            </a:prstGeom>
            <a:noFill/>
          </p:spPr>
          <p:txBody>
            <a:bodyPr wrap="square" rtlCol="0">
              <a:spAutoFit/>
            </a:bodyPr>
            <a:lstStyle/>
            <a:p>
              <a:r>
                <a:rPr lang="en-GB" sz="2800" b="1" dirty="0">
                  <a:solidFill>
                    <a:schemeClr val="bg1"/>
                  </a:solidFill>
                </a:rPr>
                <a:t>Spatial </a:t>
              </a:r>
              <a:r>
                <a:rPr lang="en-GB" sz="2800" b="1" dirty="0" err="1">
                  <a:solidFill>
                    <a:schemeClr val="bg1"/>
                  </a:solidFill>
                </a:rPr>
                <a:t>Reterritorialisation</a:t>
              </a:r>
              <a:r>
                <a:rPr lang="en-GB" sz="2800" b="1" dirty="0">
                  <a:solidFill>
                    <a:schemeClr val="bg1"/>
                  </a:solidFill>
                </a:rPr>
                <a:t> of the </a:t>
              </a:r>
              <a:r>
                <a:rPr lang="en-GB" sz="2800" b="1" dirty="0" err="1">
                  <a:solidFill>
                    <a:schemeClr val="bg1"/>
                  </a:solidFill>
                </a:rPr>
                <a:t>Trepassey</a:t>
              </a:r>
              <a:r>
                <a:rPr lang="en-GB" sz="2800" b="1" dirty="0">
                  <a:solidFill>
                    <a:schemeClr val="bg1"/>
                  </a:solidFill>
                </a:rPr>
                <a:t> Place Assemblage</a:t>
              </a:r>
            </a:p>
          </p:txBody>
        </p:sp>
      </p:grpSp>
    </p:spTree>
    <p:extLst>
      <p:ext uri="{BB962C8B-B14F-4D97-AF65-F5344CB8AC3E}">
        <p14:creationId xmlns:p14="http://schemas.microsoft.com/office/powerpoint/2010/main" val="2915925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DF8F8E0-C37A-4A26-B626-0CC30D17C1C8}"/>
              </a:ext>
            </a:extLst>
          </p:cNvPr>
          <p:cNvGrpSpPr/>
          <p:nvPr/>
        </p:nvGrpSpPr>
        <p:grpSpPr>
          <a:xfrm>
            <a:off x="0" y="304800"/>
            <a:ext cx="9083353" cy="6175513"/>
            <a:chOff x="0" y="304800"/>
            <a:chExt cx="9083353" cy="6175513"/>
          </a:xfrm>
        </p:grpSpPr>
        <p:pic>
          <p:nvPicPr>
            <p:cNvPr id="2" name="Picture 1">
              <a:extLst>
                <a:ext uri="{FF2B5EF4-FFF2-40B4-BE49-F238E27FC236}">
                  <a16:creationId xmlns:a16="http://schemas.microsoft.com/office/drawing/2014/main" id="{F604DEE5-70EE-490C-A960-8A604EDE3461}"/>
                </a:ext>
              </a:extLst>
            </p:cNvPr>
            <p:cNvPicPr>
              <a:picLocks noChangeAspect="1"/>
            </p:cNvPicPr>
            <p:nvPr/>
          </p:nvPicPr>
          <p:blipFill>
            <a:blip r:embed="rId2"/>
            <a:stretch>
              <a:fillRect/>
            </a:stretch>
          </p:blipFill>
          <p:spPr>
            <a:xfrm>
              <a:off x="0" y="304800"/>
              <a:ext cx="9083353" cy="6175513"/>
            </a:xfrm>
            <a:prstGeom prst="rect">
              <a:avLst/>
            </a:prstGeom>
          </p:spPr>
        </p:pic>
        <p:sp>
          <p:nvSpPr>
            <p:cNvPr id="3" name="Freeform: Shape 2">
              <a:extLst>
                <a:ext uri="{FF2B5EF4-FFF2-40B4-BE49-F238E27FC236}">
                  <a16:creationId xmlns:a16="http://schemas.microsoft.com/office/drawing/2014/main" id="{B314BA12-594B-4822-B34C-240931FFBAC8}"/>
                </a:ext>
              </a:extLst>
            </p:cNvPr>
            <p:cNvSpPr/>
            <p:nvPr/>
          </p:nvSpPr>
          <p:spPr>
            <a:xfrm>
              <a:off x="649357" y="2040835"/>
              <a:ext cx="3843130" cy="1961322"/>
            </a:xfrm>
            <a:custGeom>
              <a:avLst/>
              <a:gdLst>
                <a:gd name="connsiteX0" fmla="*/ 0 w 3843130"/>
                <a:gd name="connsiteY0" fmla="*/ 0 h 1961322"/>
                <a:gd name="connsiteX1" fmla="*/ 13252 w 3843130"/>
                <a:gd name="connsiteY1" fmla="*/ 66261 h 1961322"/>
                <a:gd name="connsiteX2" fmla="*/ 92765 w 3843130"/>
                <a:gd name="connsiteY2" fmla="*/ 106017 h 1961322"/>
                <a:gd name="connsiteX3" fmla="*/ 119269 w 3843130"/>
                <a:gd name="connsiteY3" fmla="*/ 132522 h 1961322"/>
                <a:gd name="connsiteX4" fmla="*/ 159026 w 3843130"/>
                <a:gd name="connsiteY4" fmla="*/ 159026 h 1961322"/>
                <a:gd name="connsiteX5" fmla="*/ 225286 w 3843130"/>
                <a:gd name="connsiteY5" fmla="*/ 212035 h 1961322"/>
                <a:gd name="connsiteX6" fmla="*/ 265043 w 3843130"/>
                <a:gd name="connsiteY6" fmla="*/ 291548 h 1961322"/>
                <a:gd name="connsiteX7" fmla="*/ 291547 w 3843130"/>
                <a:gd name="connsiteY7" fmla="*/ 331304 h 1961322"/>
                <a:gd name="connsiteX8" fmla="*/ 344556 w 3843130"/>
                <a:gd name="connsiteY8" fmla="*/ 437322 h 1961322"/>
                <a:gd name="connsiteX9" fmla="*/ 397565 w 3843130"/>
                <a:gd name="connsiteY9" fmla="*/ 543339 h 1961322"/>
                <a:gd name="connsiteX10" fmla="*/ 424069 w 3843130"/>
                <a:gd name="connsiteY10" fmla="*/ 702365 h 1961322"/>
                <a:gd name="connsiteX11" fmla="*/ 450573 w 3843130"/>
                <a:gd name="connsiteY11" fmla="*/ 781878 h 1961322"/>
                <a:gd name="connsiteX12" fmla="*/ 490330 w 3843130"/>
                <a:gd name="connsiteY12" fmla="*/ 795130 h 1961322"/>
                <a:gd name="connsiteX13" fmla="*/ 596347 w 3843130"/>
                <a:gd name="connsiteY13" fmla="*/ 821635 h 1961322"/>
                <a:gd name="connsiteX14" fmla="*/ 675860 w 3843130"/>
                <a:gd name="connsiteY14" fmla="*/ 848139 h 1961322"/>
                <a:gd name="connsiteX15" fmla="*/ 715617 w 3843130"/>
                <a:gd name="connsiteY15" fmla="*/ 861391 h 1961322"/>
                <a:gd name="connsiteX16" fmla="*/ 755373 w 3843130"/>
                <a:gd name="connsiteY16" fmla="*/ 887895 h 1961322"/>
                <a:gd name="connsiteX17" fmla="*/ 821634 w 3843130"/>
                <a:gd name="connsiteY17" fmla="*/ 940904 h 1961322"/>
                <a:gd name="connsiteX18" fmla="*/ 980660 w 3843130"/>
                <a:gd name="connsiteY18" fmla="*/ 980661 h 1961322"/>
                <a:gd name="connsiteX19" fmla="*/ 1086678 w 3843130"/>
                <a:gd name="connsiteY19" fmla="*/ 1033669 h 1961322"/>
                <a:gd name="connsiteX20" fmla="*/ 1126434 w 3843130"/>
                <a:gd name="connsiteY20" fmla="*/ 1046922 h 1961322"/>
                <a:gd name="connsiteX21" fmla="*/ 1192695 w 3843130"/>
                <a:gd name="connsiteY21" fmla="*/ 1099930 h 1961322"/>
                <a:gd name="connsiteX22" fmla="*/ 1219200 w 3843130"/>
                <a:gd name="connsiteY22" fmla="*/ 1126435 h 1961322"/>
                <a:gd name="connsiteX23" fmla="*/ 1258956 w 3843130"/>
                <a:gd name="connsiteY23" fmla="*/ 1152939 h 1961322"/>
                <a:gd name="connsiteX24" fmla="*/ 1298713 w 3843130"/>
                <a:gd name="connsiteY24" fmla="*/ 1192695 h 1961322"/>
                <a:gd name="connsiteX25" fmla="*/ 1338469 w 3843130"/>
                <a:gd name="connsiteY25" fmla="*/ 1205948 h 1961322"/>
                <a:gd name="connsiteX26" fmla="*/ 1378226 w 3843130"/>
                <a:gd name="connsiteY26" fmla="*/ 1232452 h 1961322"/>
                <a:gd name="connsiteX27" fmla="*/ 1404730 w 3843130"/>
                <a:gd name="connsiteY27" fmla="*/ 1272208 h 1961322"/>
                <a:gd name="connsiteX28" fmla="*/ 1444486 w 3843130"/>
                <a:gd name="connsiteY28" fmla="*/ 1285461 h 1961322"/>
                <a:gd name="connsiteX29" fmla="*/ 1524000 w 3843130"/>
                <a:gd name="connsiteY29" fmla="*/ 1325217 h 1961322"/>
                <a:gd name="connsiteX30" fmla="*/ 1630017 w 3843130"/>
                <a:gd name="connsiteY30" fmla="*/ 1378226 h 1961322"/>
                <a:gd name="connsiteX31" fmla="*/ 1669773 w 3843130"/>
                <a:gd name="connsiteY31" fmla="*/ 1391478 h 1961322"/>
                <a:gd name="connsiteX32" fmla="*/ 1722782 w 3843130"/>
                <a:gd name="connsiteY32" fmla="*/ 1444487 h 1961322"/>
                <a:gd name="connsiteX33" fmla="*/ 1762539 w 3843130"/>
                <a:gd name="connsiteY33" fmla="*/ 1510748 h 1961322"/>
                <a:gd name="connsiteX34" fmla="*/ 1789043 w 3843130"/>
                <a:gd name="connsiteY34" fmla="*/ 1550504 h 1961322"/>
                <a:gd name="connsiteX35" fmla="*/ 1828800 w 3843130"/>
                <a:gd name="connsiteY35" fmla="*/ 1577008 h 1961322"/>
                <a:gd name="connsiteX36" fmla="*/ 1855304 w 3843130"/>
                <a:gd name="connsiteY36" fmla="*/ 1603513 h 1961322"/>
                <a:gd name="connsiteX37" fmla="*/ 1934817 w 3843130"/>
                <a:gd name="connsiteY37" fmla="*/ 1630017 h 1961322"/>
                <a:gd name="connsiteX38" fmla="*/ 2040834 w 3843130"/>
                <a:gd name="connsiteY38" fmla="*/ 1656522 h 1961322"/>
                <a:gd name="connsiteX39" fmla="*/ 2093843 w 3843130"/>
                <a:gd name="connsiteY39" fmla="*/ 1722782 h 1961322"/>
                <a:gd name="connsiteX40" fmla="*/ 2146852 w 3843130"/>
                <a:gd name="connsiteY40" fmla="*/ 1775791 h 1961322"/>
                <a:gd name="connsiteX41" fmla="*/ 2213113 w 3843130"/>
                <a:gd name="connsiteY41" fmla="*/ 1855304 h 1961322"/>
                <a:gd name="connsiteX42" fmla="*/ 2252869 w 3843130"/>
                <a:gd name="connsiteY42" fmla="*/ 1868556 h 1961322"/>
                <a:gd name="connsiteX43" fmla="*/ 2305878 w 3843130"/>
                <a:gd name="connsiteY43" fmla="*/ 1921565 h 1961322"/>
                <a:gd name="connsiteX44" fmla="*/ 2332382 w 3843130"/>
                <a:gd name="connsiteY44" fmla="*/ 1961322 h 1961322"/>
                <a:gd name="connsiteX45" fmla="*/ 2451652 w 3843130"/>
                <a:gd name="connsiteY45" fmla="*/ 1948069 h 1961322"/>
                <a:gd name="connsiteX46" fmla="*/ 2491408 w 3843130"/>
                <a:gd name="connsiteY46" fmla="*/ 1921565 h 1961322"/>
                <a:gd name="connsiteX47" fmla="*/ 2531165 w 3843130"/>
                <a:gd name="connsiteY47" fmla="*/ 1908313 h 1961322"/>
                <a:gd name="connsiteX48" fmla="*/ 2584173 w 3843130"/>
                <a:gd name="connsiteY48" fmla="*/ 1802295 h 1961322"/>
                <a:gd name="connsiteX49" fmla="*/ 2610678 w 3843130"/>
                <a:gd name="connsiteY49" fmla="*/ 1722782 h 1961322"/>
                <a:gd name="connsiteX50" fmla="*/ 2729947 w 3843130"/>
                <a:gd name="connsiteY50" fmla="*/ 1669774 h 1961322"/>
                <a:gd name="connsiteX51" fmla="*/ 2809460 w 3843130"/>
                <a:gd name="connsiteY51" fmla="*/ 1643269 h 1961322"/>
                <a:gd name="connsiteX52" fmla="*/ 2849217 w 3843130"/>
                <a:gd name="connsiteY52" fmla="*/ 1616765 h 1961322"/>
                <a:gd name="connsiteX53" fmla="*/ 2928730 w 3843130"/>
                <a:gd name="connsiteY53" fmla="*/ 1590261 h 1961322"/>
                <a:gd name="connsiteX54" fmla="*/ 2968486 w 3843130"/>
                <a:gd name="connsiteY54" fmla="*/ 1577008 h 1961322"/>
                <a:gd name="connsiteX55" fmla="*/ 3074504 w 3843130"/>
                <a:gd name="connsiteY55" fmla="*/ 1550504 h 1961322"/>
                <a:gd name="connsiteX56" fmla="*/ 3114260 w 3843130"/>
                <a:gd name="connsiteY56" fmla="*/ 1524000 h 1961322"/>
                <a:gd name="connsiteX57" fmla="*/ 3140765 w 3843130"/>
                <a:gd name="connsiteY57" fmla="*/ 1497495 h 1961322"/>
                <a:gd name="connsiteX58" fmla="*/ 3220278 w 3843130"/>
                <a:gd name="connsiteY58" fmla="*/ 1470991 h 1961322"/>
                <a:gd name="connsiteX59" fmla="*/ 3246782 w 3843130"/>
                <a:gd name="connsiteY59" fmla="*/ 1431235 h 1961322"/>
                <a:gd name="connsiteX60" fmla="*/ 3273286 w 3843130"/>
                <a:gd name="connsiteY60" fmla="*/ 1404730 h 1961322"/>
                <a:gd name="connsiteX61" fmla="*/ 3313043 w 3843130"/>
                <a:gd name="connsiteY61" fmla="*/ 1338469 h 1961322"/>
                <a:gd name="connsiteX62" fmla="*/ 3326295 w 3843130"/>
                <a:gd name="connsiteY62" fmla="*/ 1298713 h 1961322"/>
                <a:gd name="connsiteX63" fmla="*/ 3432313 w 3843130"/>
                <a:gd name="connsiteY63" fmla="*/ 1245704 h 1961322"/>
                <a:gd name="connsiteX64" fmla="*/ 3538330 w 3843130"/>
                <a:gd name="connsiteY64" fmla="*/ 1219200 h 1961322"/>
                <a:gd name="connsiteX65" fmla="*/ 3737113 w 3843130"/>
                <a:gd name="connsiteY65" fmla="*/ 1192695 h 1961322"/>
                <a:gd name="connsiteX66" fmla="*/ 3843130 w 3843130"/>
                <a:gd name="connsiteY66" fmla="*/ 1205948 h 1961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843130" h="1961322">
                  <a:moveTo>
                    <a:pt x="0" y="0"/>
                  </a:moveTo>
                  <a:cubicBezTo>
                    <a:pt x="4417" y="22087"/>
                    <a:pt x="2077" y="46704"/>
                    <a:pt x="13252" y="66261"/>
                  </a:cubicBezTo>
                  <a:cubicBezTo>
                    <a:pt x="25341" y="87417"/>
                    <a:pt x="72359" y="99215"/>
                    <a:pt x="92765" y="106017"/>
                  </a:cubicBezTo>
                  <a:cubicBezTo>
                    <a:pt x="101600" y="114852"/>
                    <a:pt x="109513" y="124717"/>
                    <a:pt x="119269" y="132522"/>
                  </a:cubicBezTo>
                  <a:cubicBezTo>
                    <a:pt x="131706" y="142472"/>
                    <a:pt x="147764" y="147764"/>
                    <a:pt x="159026" y="159026"/>
                  </a:cubicBezTo>
                  <a:cubicBezTo>
                    <a:pt x="218970" y="218969"/>
                    <a:pt x="147887" y="186233"/>
                    <a:pt x="225286" y="212035"/>
                  </a:cubicBezTo>
                  <a:cubicBezTo>
                    <a:pt x="301239" y="325960"/>
                    <a:pt x="210182" y="181824"/>
                    <a:pt x="265043" y="291548"/>
                  </a:cubicBezTo>
                  <a:cubicBezTo>
                    <a:pt x="272166" y="305794"/>
                    <a:pt x="285078" y="316750"/>
                    <a:pt x="291547" y="331304"/>
                  </a:cubicBezTo>
                  <a:cubicBezTo>
                    <a:pt x="340276" y="440944"/>
                    <a:pt x="290125" y="382889"/>
                    <a:pt x="344556" y="437322"/>
                  </a:cubicBezTo>
                  <a:cubicBezTo>
                    <a:pt x="375011" y="528688"/>
                    <a:pt x="351304" y="497080"/>
                    <a:pt x="397565" y="543339"/>
                  </a:cubicBezTo>
                  <a:cubicBezTo>
                    <a:pt x="433799" y="652041"/>
                    <a:pt x="379686" y="480446"/>
                    <a:pt x="424069" y="702365"/>
                  </a:cubicBezTo>
                  <a:cubicBezTo>
                    <a:pt x="429548" y="729760"/>
                    <a:pt x="424069" y="773043"/>
                    <a:pt x="450573" y="781878"/>
                  </a:cubicBezTo>
                  <a:cubicBezTo>
                    <a:pt x="463825" y="786295"/>
                    <a:pt x="476853" y="791454"/>
                    <a:pt x="490330" y="795130"/>
                  </a:cubicBezTo>
                  <a:cubicBezTo>
                    <a:pt x="525473" y="804715"/>
                    <a:pt x="561790" y="810116"/>
                    <a:pt x="596347" y="821635"/>
                  </a:cubicBezTo>
                  <a:lnTo>
                    <a:pt x="675860" y="848139"/>
                  </a:lnTo>
                  <a:lnTo>
                    <a:pt x="715617" y="861391"/>
                  </a:lnTo>
                  <a:cubicBezTo>
                    <a:pt x="728869" y="870226"/>
                    <a:pt x="742936" y="877946"/>
                    <a:pt x="755373" y="887895"/>
                  </a:cubicBezTo>
                  <a:cubicBezTo>
                    <a:pt x="789793" y="915431"/>
                    <a:pt x="775748" y="920510"/>
                    <a:pt x="821634" y="940904"/>
                  </a:cubicBezTo>
                  <a:cubicBezTo>
                    <a:pt x="884634" y="968904"/>
                    <a:pt x="913987" y="969548"/>
                    <a:pt x="980660" y="980661"/>
                  </a:cubicBezTo>
                  <a:cubicBezTo>
                    <a:pt x="1026921" y="1026920"/>
                    <a:pt x="995310" y="1003213"/>
                    <a:pt x="1086678" y="1033669"/>
                  </a:cubicBezTo>
                  <a:lnTo>
                    <a:pt x="1126434" y="1046922"/>
                  </a:lnTo>
                  <a:cubicBezTo>
                    <a:pt x="1190436" y="1110922"/>
                    <a:pt x="1109101" y="1033054"/>
                    <a:pt x="1192695" y="1099930"/>
                  </a:cubicBezTo>
                  <a:cubicBezTo>
                    <a:pt x="1202452" y="1107735"/>
                    <a:pt x="1209443" y="1118630"/>
                    <a:pt x="1219200" y="1126435"/>
                  </a:cubicBezTo>
                  <a:cubicBezTo>
                    <a:pt x="1231637" y="1136384"/>
                    <a:pt x="1246721" y="1142743"/>
                    <a:pt x="1258956" y="1152939"/>
                  </a:cubicBezTo>
                  <a:cubicBezTo>
                    <a:pt x="1273354" y="1164937"/>
                    <a:pt x="1283119" y="1182299"/>
                    <a:pt x="1298713" y="1192695"/>
                  </a:cubicBezTo>
                  <a:cubicBezTo>
                    <a:pt x="1310336" y="1200444"/>
                    <a:pt x="1325975" y="1199701"/>
                    <a:pt x="1338469" y="1205948"/>
                  </a:cubicBezTo>
                  <a:cubicBezTo>
                    <a:pt x="1352715" y="1213071"/>
                    <a:pt x="1364974" y="1223617"/>
                    <a:pt x="1378226" y="1232452"/>
                  </a:cubicBezTo>
                  <a:cubicBezTo>
                    <a:pt x="1387061" y="1245704"/>
                    <a:pt x="1392293" y="1262258"/>
                    <a:pt x="1404730" y="1272208"/>
                  </a:cubicBezTo>
                  <a:cubicBezTo>
                    <a:pt x="1415638" y="1280934"/>
                    <a:pt x="1431992" y="1279214"/>
                    <a:pt x="1444486" y="1285461"/>
                  </a:cubicBezTo>
                  <a:cubicBezTo>
                    <a:pt x="1547235" y="1336836"/>
                    <a:pt x="1424080" y="1291911"/>
                    <a:pt x="1524000" y="1325217"/>
                  </a:cubicBezTo>
                  <a:cubicBezTo>
                    <a:pt x="1570259" y="1371478"/>
                    <a:pt x="1538651" y="1347771"/>
                    <a:pt x="1630017" y="1378226"/>
                  </a:cubicBezTo>
                  <a:lnTo>
                    <a:pt x="1669773" y="1391478"/>
                  </a:lnTo>
                  <a:cubicBezTo>
                    <a:pt x="1687443" y="1409148"/>
                    <a:pt x="1714880" y="1420781"/>
                    <a:pt x="1722782" y="1444487"/>
                  </a:cubicBezTo>
                  <a:cubicBezTo>
                    <a:pt x="1745796" y="1513528"/>
                    <a:pt x="1720959" y="1458773"/>
                    <a:pt x="1762539" y="1510748"/>
                  </a:cubicBezTo>
                  <a:cubicBezTo>
                    <a:pt x="1772488" y="1523185"/>
                    <a:pt x="1777781" y="1539242"/>
                    <a:pt x="1789043" y="1550504"/>
                  </a:cubicBezTo>
                  <a:cubicBezTo>
                    <a:pt x="1800305" y="1561766"/>
                    <a:pt x="1816363" y="1567058"/>
                    <a:pt x="1828800" y="1577008"/>
                  </a:cubicBezTo>
                  <a:cubicBezTo>
                    <a:pt x="1838556" y="1584813"/>
                    <a:pt x="1844129" y="1597925"/>
                    <a:pt x="1855304" y="1603513"/>
                  </a:cubicBezTo>
                  <a:cubicBezTo>
                    <a:pt x="1880292" y="1616007"/>
                    <a:pt x="1908313" y="1621182"/>
                    <a:pt x="1934817" y="1630017"/>
                  </a:cubicBezTo>
                  <a:cubicBezTo>
                    <a:pt x="1995943" y="1650392"/>
                    <a:pt x="1960873" y="1640529"/>
                    <a:pt x="2040834" y="1656522"/>
                  </a:cubicBezTo>
                  <a:cubicBezTo>
                    <a:pt x="2131048" y="1746732"/>
                    <a:pt x="1993553" y="1605777"/>
                    <a:pt x="2093843" y="1722782"/>
                  </a:cubicBezTo>
                  <a:cubicBezTo>
                    <a:pt x="2110105" y="1741755"/>
                    <a:pt x="2132991" y="1754999"/>
                    <a:pt x="2146852" y="1775791"/>
                  </a:cubicBezTo>
                  <a:cubicBezTo>
                    <a:pt x="2166410" y="1805129"/>
                    <a:pt x="2182499" y="1834895"/>
                    <a:pt x="2213113" y="1855304"/>
                  </a:cubicBezTo>
                  <a:cubicBezTo>
                    <a:pt x="2224736" y="1863052"/>
                    <a:pt x="2239617" y="1864139"/>
                    <a:pt x="2252869" y="1868556"/>
                  </a:cubicBezTo>
                  <a:cubicBezTo>
                    <a:pt x="2281783" y="1955299"/>
                    <a:pt x="2241624" y="1870162"/>
                    <a:pt x="2305878" y="1921565"/>
                  </a:cubicBezTo>
                  <a:cubicBezTo>
                    <a:pt x="2318315" y="1931515"/>
                    <a:pt x="2323547" y="1948070"/>
                    <a:pt x="2332382" y="1961322"/>
                  </a:cubicBezTo>
                  <a:cubicBezTo>
                    <a:pt x="2372139" y="1956904"/>
                    <a:pt x="2412845" y="1957771"/>
                    <a:pt x="2451652" y="1948069"/>
                  </a:cubicBezTo>
                  <a:cubicBezTo>
                    <a:pt x="2467103" y="1944206"/>
                    <a:pt x="2477162" y="1928688"/>
                    <a:pt x="2491408" y="1921565"/>
                  </a:cubicBezTo>
                  <a:cubicBezTo>
                    <a:pt x="2503902" y="1915318"/>
                    <a:pt x="2517913" y="1912730"/>
                    <a:pt x="2531165" y="1908313"/>
                  </a:cubicBezTo>
                  <a:cubicBezTo>
                    <a:pt x="2561620" y="1816947"/>
                    <a:pt x="2537914" y="1848556"/>
                    <a:pt x="2584173" y="1802295"/>
                  </a:cubicBezTo>
                  <a:cubicBezTo>
                    <a:pt x="2593008" y="1775791"/>
                    <a:pt x="2587432" y="1738279"/>
                    <a:pt x="2610678" y="1722782"/>
                  </a:cubicBezTo>
                  <a:cubicBezTo>
                    <a:pt x="2673680" y="1680781"/>
                    <a:pt x="2635325" y="1701314"/>
                    <a:pt x="2729947" y="1669774"/>
                  </a:cubicBezTo>
                  <a:cubicBezTo>
                    <a:pt x="2729952" y="1669772"/>
                    <a:pt x="2809455" y="1643273"/>
                    <a:pt x="2809460" y="1643269"/>
                  </a:cubicBezTo>
                  <a:cubicBezTo>
                    <a:pt x="2822712" y="1634434"/>
                    <a:pt x="2834663" y="1623234"/>
                    <a:pt x="2849217" y="1616765"/>
                  </a:cubicBezTo>
                  <a:cubicBezTo>
                    <a:pt x="2874747" y="1605418"/>
                    <a:pt x="2902226" y="1599096"/>
                    <a:pt x="2928730" y="1590261"/>
                  </a:cubicBezTo>
                  <a:cubicBezTo>
                    <a:pt x="2941982" y="1585844"/>
                    <a:pt x="2954788" y="1579747"/>
                    <a:pt x="2968486" y="1577008"/>
                  </a:cubicBezTo>
                  <a:cubicBezTo>
                    <a:pt x="3048445" y="1561016"/>
                    <a:pt x="3013378" y="1570879"/>
                    <a:pt x="3074504" y="1550504"/>
                  </a:cubicBezTo>
                  <a:cubicBezTo>
                    <a:pt x="3087756" y="1541669"/>
                    <a:pt x="3101823" y="1533949"/>
                    <a:pt x="3114260" y="1524000"/>
                  </a:cubicBezTo>
                  <a:cubicBezTo>
                    <a:pt x="3124017" y="1516195"/>
                    <a:pt x="3129590" y="1503083"/>
                    <a:pt x="3140765" y="1497495"/>
                  </a:cubicBezTo>
                  <a:cubicBezTo>
                    <a:pt x="3165753" y="1485001"/>
                    <a:pt x="3220278" y="1470991"/>
                    <a:pt x="3220278" y="1470991"/>
                  </a:cubicBezTo>
                  <a:cubicBezTo>
                    <a:pt x="3229113" y="1457739"/>
                    <a:pt x="3236833" y="1443672"/>
                    <a:pt x="3246782" y="1431235"/>
                  </a:cubicBezTo>
                  <a:cubicBezTo>
                    <a:pt x="3254587" y="1421479"/>
                    <a:pt x="3266858" y="1415444"/>
                    <a:pt x="3273286" y="1404730"/>
                  </a:cubicBezTo>
                  <a:cubicBezTo>
                    <a:pt x="3324896" y="1318714"/>
                    <a:pt x="3245888" y="1405627"/>
                    <a:pt x="3313043" y="1338469"/>
                  </a:cubicBezTo>
                  <a:cubicBezTo>
                    <a:pt x="3317460" y="1325217"/>
                    <a:pt x="3319108" y="1310691"/>
                    <a:pt x="3326295" y="1298713"/>
                  </a:cubicBezTo>
                  <a:cubicBezTo>
                    <a:pt x="3348382" y="1261901"/>
                    <a:pt x="3394997" y="1255033"/>
                    <a:pt x="3432313" y="1245704"/>
                  </a:cubicBezTo>
                  <a:cubicBezTo>
                    <a:pt x="3467652" y="1236869"/>
                    <a:pt x="3502399" y="1225188"/>
                    <a:pt x="3538330" y="1219200"/>
                  </a:cubicBezTo>
                  <a:cubicBezTo>
                    <a:pt x="3657300" y="1199372"/>
                    <a:pt x="3591137" y="1208915"/>
                    <a:pt x="3737113" y="1192695"/>
                  </a:cubicBezTo>
                  <a:lnTo>
                    <a:pt x="3843130" y="1205948"/>
                  </a:ln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4B0ADC85-2AB7-4F81-A489-ED794A0FA504}"/>
                </a:ext>
              </a:extLst>
            </p:cNvPr>
            <p:cNvSpPr/>
            <p:nvPr/>
          </p:nvSpPr>
          <p:spPr>
            <a:xfrm>
              <a:off x="1311965" y="3896139"/>
              <a:ext cx="1524000" cy="1683026"/>
            </a:xfrm>
            <a:custGeom>
              <a:avLst/>
              <a:gdLst>
                <a:gd name="connsiteX0" fmla="*/ 0 w 1524000"/>
                <a:gd name="connsiteY0" fmla="*/ 1683026 h 1683026"/>
                <a:gd name="connsiteX1" fmla="*/ 66261 w 1524000"/>
                <a:gd name="connsiteY1" fmla="*/ 1656522 h 1683026"/>
                <a:gd name="connsiteX2" fmla="*/ 145774 w 1524000"/>
                <a:gd name="connsiteY2" fmla="*/ 1616765 h 1683026"/>
                <a:gd name="connsiteX3" fmla="*/ 198783 w 1524000"/>
                <a:gd name="connsiteY3" fmla="*/ 1550504 h 1683026"/>
                <a:gd name="connsiteX4" fmla="*/ 238539 w 1524000"/>
                <a:gd name="connsiteY4" fmla="*/ 1524000 h 1683026"/>
                <a:gd name="connsiteX5" fmla="*/ 304800 w 1524000"/>
                <a:gd name="connsiteY5" fmla="*/ 1484244 h 1683026"/>
                <a:gd name="connsiteX6" fmla="*/ 371061 w 1524000"/>
                <a:gd name="connsiteY6" fmla="*/ 1431235 h 1683026"/>
                <a:gd name="connsiteX7" fmla="*/ 450574 w 1524000"/>
                <a:gd name="connsiteY7" fmla="*/ 1404731 h 1683026"/>
                <a:gd name="connsiteX8" fmla="*/ 543339 w 1524000"/>
                <a:gd name="connsiteY8" fmla="*/ 1378226 h 1683026"/>
                <a:gd name="connsiteX9" fmla="*/ 636105 w 1524000"/>
                <a:gd name="connsiteY9" fmla="*/ 1351722 h 1683026"/>
                <a:gd name="connsiteX10" fmla="*/ 675861 w 1524000"/>
                <a:gd name="connsiteY10" fmla="*/ 1325218 h 1683026"/>
                <a:gd name="connsiteX11" fmla="*/ 715618 w 1524000"/>
                <a:gd name="connsiteY11" fmla="*/ 1311965 h 1683026"/>
                <a:gd name="connsiteX12" fmla="*/ 795131 w 1524000"/>
                <a:gd name="connsiteY12" fmla="*/ 1258957 h 1683026"/>
                <a:gd name="connsiteX13" fmla="*/ 861392 w 1524000"/>
                <a:gd name="connsiteY13" fmla="*/ 1205948 h 1683026"/>
                <a:gd name="connsiteX14" fmla="*/ 901148 w 1524000"/>
                <a:gd name="connsiteY14" fmla="*/ 1192696 h 1683026"/>
                <a:gd name="connsiteX15" fmla="*/ 954157 w 1524000"/>
                <a:gd name="connsiteY15" fmla="*/ 1139687 h 1683026"/>
                <a:gd name="connsiteX16" fmla="*/ 980661 w 1524000"/>
                <a:gd name="connsiteY16" fmla="*/ 1099931 h 1683026"/>
                <a:gd name="connsiteX17" fmla="*/ 1020418 w 1524000"/>
                <a:gd name="connsiteY17" fmla="*/ 1086678 h 1683026"/>
                <a:gd name="connsiteX18" fmla="*/ 1086678 w 1524000"/>
                <a:gd name="connsiteY18" fmla="*/ 993913 h 1683026"/>
                <a:gd name="connsiteX19" fmla="*/ 1099931 w 1524000"/>
                <a:gd name="connsiteY19" fmla="*/ 954157 h 1683026"/>
                <a:gd name="connsiteX20" fmla="*/ 1152939 w 1524000"/>
                <a:gd name="connsiteY20" fmla="*/ 887896 h 1683026"/>
                <a:gd name="connsiteX21" fmla="*/ 1205948 w 1524000"/>
                <a:gd name="connsiteY21" fmla="*/ 781878 h 1683026"/>
                <a:gd name="connsiteX22" fmla="*/ 1245705 w 1524000"/>
                <a:gd name="connsiteY22" fmla="*/ 755374 h 1683026"/>
                <a:gd name="connsiteX23" fmla="*/ 1272209 w 1524000"/>
                <a:gd name="connsiteY23" fmla="*/ 715618 h 1683026"/>
                <a:gd name="connsiteX24" fmla="*/ 1325218 w 1524000"/>
                <a:gd name="connsiteY24" fmla="*/ 662609 h 1683026"/>
                <a:gd name="connsiteX25" fmla="*/ 1351722 w 1524000"/>
                <a:gd name="connsiteY25" fmla="*/ 636104 h 1683026"/>
                <a:gd name="connsiteX26" fmla="*/ 1378226 w 1524000"/>
                <a:gd name="connsiteY26" fmla="*/ 596348 h 1683026"/>
                <a:gd name="connsiteX27" fmla="*/ 1404731 w 1524000"/>
                <a:gd name="connsiteY27" fmla="*/ 437322 h 1683026"/>
                <a:gd name="connsiteX28" fmla="*/ 1417983 w 1524000"/>
                <a:gd name="connsiteY28" fmla="*/ 344557 h 1683026"/>
                <a:gd name="connsiteX29" fmla="*/ 1431235 w 1524000"/>
                <a:gd name="connsiteY29" fmla="*/ 185531 h 1683026"/>
                <a:gd name="connsiteX30" fmla="*/ 1457739 w 1524000"/>
                <a:gd name="connsiteY30" fmla="*/ 106018 h 1683026"/>
                <a:gd name="connsiteX31" fmla="*/ 1470992 w 1524000"/>
                <a:gd name="connsiteY31" fmla="*/ 66261 h 1683026"/>
                <a:gd name="connsiteX32" fmla="*/ 1484244 w 1524000"/>
                <a:gd name="connsiteY32" fmla="*/ 13252 h 1683026"/>
                <a:gd name="connsiteX33" fmla="*/ 1524000 w 1524000"/>
                <a:gd name="connsiteY33" fmla="*/ 0 h 168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24000" h="1683026">
                  <a:moveTo>
                    <a:pt x="0" y="1683026"/>
                  </a:moveTo>
                  <a:cubicBezTo>
                    <a:pt x="22087" y="1674191"/>
                    <a:pt x="44984" y="1667160"/>
                    <a:pt x="66261" y="1656522"/>
                  </a:cubicBezTo>
                  <a:cubicBezTo>
                    <a:pt x="169029" y="1605139"/>
                    <a:pt x="45838" y="1650079"/>
                    <a:pt x="145774" y="1616765"/>
                  </a:cubicBezTo>
                  <a:cubicBezTo>
                    <a:pt x="165454" y="1587245"/>
                    <a:pt x="171806" y="1572085"/>
                    <a:pt x="198783" y="1550504"/>
                  </a:cubicBezTo>
                  <a:cubicBezTo>
                    <a:pt x="211220" y="1540555"/>
                    <a:pt x="226102" y="1533949"/>
                    <a:pt x="238539" y="1524000"/>
                  </a:cubicBezTo>
                  <a:cubicBezTo>
                    <a:pt x="290513" y="1482422"/>
                    <a:pt x="235760" y="1507257"/>
                    <a:pt x="304800" y="1484244"/>
                  </a:cubicBezTo>
                  <a:cubicBezTo>
                    <a:pt x="326829" y="1462215"/>
                    <a:pt x="340970" y="1444609"/>
                    <a:pt x="371061" y="1431235"/>
                  </a:cubicBezTo>
                  <a:cubicBezTo>
                    <a:pt x="396591" y="1419888"/>
                    <a:pt x="424070" y="1413566"/>
                    <a:pt x="450574" y="1404731"/>
                  </a:cubicBezTo>
                  <a:cubicBezTo>
                    <a:pt x="545906" y="1372953"/>
                    <a:pt x="426847" y="1411509"/>
                    <a:pt x="543339" y="1378226"/>
                  </a:cubicBezTo>
                  <a:cubicBezTo>
                    <a:pt x="676411" y="1340206"/>
                    <a:pt x="470406" y="1393146"/>
                    <a:pt x="636105" y="1351722"/>
                  </a:cubicBezTo>
                  <a:cubicBezTo>
                    <a:pt x="649357" y="1342887"/>
                    <a:pt x="661616" y="1332341"/>
                    <a:pt x="675861" y="1325218"/>
                  </a:cubicBezTo>
                  <a:cubicBezTo>
                    <a:pt x="688355" y="1318971"/>
                    <a:pt x="703995" y="1319714"/>
                    <a:pt x="715618" y="1311965"/>
                  </a:cubicBezTo>
                  <a:cubicBezTo>
                    <a:pt x="814883" y="1245788"/>
                    <a:pt x="700601" y="1290466"/>
                    <a:pt x="795131" y="1258957"/>
                  </a:cubicBezTo>
                  <a:cubicBezTo>
                    <a:pt x="819785" y="1234303"/>
                    <a:pt x="827954" y="1222667"/>
                    <a:pt x="861392" y="1205948"/>
                  </a:cubicBezTo>
                  <a:cubicBezTo>
                    <a:pt x="873886" y="1199701"/>
                    <a:pt x="887896" y="1197113"/>
                    <a:pt x="901148" y="1192696"/>
                  </a:cubicBezTo>
                  <a:cubicBezTo>
                    <a:pt x="918818" y="1175026"/>
                    <a:pt x="940296" y="1160479"/>
                    <a:pt x="954157" y="1139687"/>
                  </a:cubicBezTo>
                  <a:cubicBezTo>
                    <a:pt x="962992" y="1126435"/>
                    <a:pt x="968224" y="1109880"/>
                    <a:pt x="980661" y="1099931"/>
                  </a:cubicBezTo>
                  <a:cubicBezTo>
                    <a:pt x="991569" y="1091204"/>
                    <a:pt x="1007166" y="1091096"/>
                    <a:pt x="1020418" y="1086678"/>
                  </a:cubicBezTo>
                  <a:cubicBezTo>
                    <a:pt x="1051339" y="993913"/>
                    <a:pt x="1020418" y="1016000"/>
                    <a:pt x="1086678" y="993913"/>
                  </a:cubicBezTo>
                  <a:cubicBezTo>
                    <a:pt x="1091096" y="980661"/>
                    <a:pt x="1092744" y="966135"/>
                    <a:pt x="1099931" y="954157"/>
                  </a:cubicBezTo>
                  <a:cubicBezTo>
                    <a:pt x="1147133" y="875488"/>
                    <a:pt x="1107476" y="990186"/>
                    <a:pt x="1152939" y="887896"/>
                  </a:cubicBezTo>
                  <a:cubicBezTo>
                    <a:pt x="1184878" y="816035"/>
                    <a:pt x="1159026" y="819416"/>
                    <a:pt x="1205948" y="781878"/>
                  </a:cubicBezTo>
                  <a:cubicBezTo>
                    <a:pt x="1218385" y="771928"/>
                    <a:pt x="1232453" y="764209"/>
                    <a:pt x="1245705" y="755374"/>
                  </a:cubicBezTo>
                  <a:cubicBezTo>
                    <a:pt x="1254540" y="742122"/>
                    <a:pt x="1261844" y="727711"/>
                    <a:pt x="1272209" y="715618"/>
                  </a:cubicBezTo>
                  <a:cubicBezTo>
                    <a:pt x="1288471" y="696645"/>
                    <a:pt x="1307548" y="680279"/>
                    <a:pt x="1325218" y="662609"/>
                  </a:cubicBezTo>
                  <a:cubicBezTo>
                    <a:pt x="1334053" y="653774"/>
                    <a:pt x="1344791" y="646500"/>
                    <a:pt x="1351722" y="636104"/>
                  </a:cubicBezTo>
                  <a:lnTo>
                    <a:pt x="1378226" y="596348"/>
                  </a:lnTo>
                  <a:cubicBezTo>
                    <a:pt x="1405160" y="515543"/>
                    <a:pt x="1386977" y="579350"/>
                    <a:pt x="1404731" y="437322"/>
                  </a:cubicBezTo>
                  <a:cubicBezTo>
                    <a:pt x="1408605" y="406328"/>
                    <a:pt x="1414713" y="375621"/>
                    <a:pt x="1417983" y="344557"/>
                  </a:cubicBezTo>
                  <a:cubicBezTo>
                    <a:pt x="1423551" y="291657"/>
                    <a:pt x="1422490" y="238000"/>
                    <a:pt x="1431235" y="185531"/>
                  </a:cubicBezTo>
                  <a:cubicBezTo>
                    <a:pt x="1435828" y="157973"/>
                    <a:pt x="1448904" y="132522"/>
                    <a:pt x="1457739" y="106018"/>
                  </a:cubicBezTo>
                  <a:cubicBezTo>
                    <a:pt x="1462157" y="92766"/>
                    <a:pt x="1467604" y="79813"/>
                    <a:pt x="1470992" y="66261"/>
                  </a:cubicBezTo>
                  <a:cubicBezTo>
                    <a:pt x="1475409" y="48591"/>
                    <a:pt x="1472866" y="27474"/>
                    <a:pt x="1484244" y="13252"/>
                  </a:cubicBezTo>
                  <a:cubicBezTo>
                    <a:pt x="1492970" y="2344"/>
                    <a:pt x="1524000" y="0"/>
                    <a:pt x="1524000" y="0"/>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Shape 4">
              <a:extLst>
                <a:ext uri="{FF2B5EF4-FFF2-40B4-BE49-F238E27FC236}">
                  <a16:creationId xmlns:a16="http://schemas.microsoft.com/office/drawing/2014/main" id="{EA2C3EED-A362-4A79-9606-D20903151EB5}"/>
                </a:ext>
              </a:extLst>
            </p:cNvPr>
            <p:cNvSpPr/>
            <p:nvPr/>
          </p:nvSpPr>
          <p:spPr>
            <a:xfrm>
              <a:off x="4346388" y="2649665"/>
              <a:ext cx="1524325" cy="689883"/>
            </a:xfrm>
            <a:custGeom>
              <a:avLst/>
              <a:gdLst>
                <a:gd name="connsiteX0" fmla="*/ 1524325 w 1524325"/>
                <a:gd name="connsiteY0" fmla="*/ 517605 h 689883"/>
                <a:gd name="connsiteX1" fmla="*/ 1418308 w 1524325"/>
                <a:gd name="connsiteY1" fmla="*/ 530857 h 689883"/>
                <a:gd name="connsiteX2" fmla="*/ 1338795 w 1524325"/>
                <a:gd name="connsiteY2" fmla="*/ 583865 h 689883"/>
                <a:gd name="connsiteX3" fmla="*/ 1272534 w 1524325"/>
                <a:gd name="connsiteY3" fmla="*/ 636874 h 689883"/>
                <a:gd name="connsiteX4" fmla="*/ 1007490 w 1524325"/>
                <a:gd name="connsiteY4" fmla="*/ 663378 h 689883"/>
                <a:gd name="connsiteX5" fmla="*/ 914725 w 1524325"/>
                <a:gd name="connsiteY5" fmla="*/ 689883 h 689883"/>
                <a:gd name="connsiteX6" fmla="*/ 755699 w 1524325"/>
                <a:gd name="connsiteY6" fmla="*/ 676631 h 689883"/>
                <a:gd name="connsiteX7" fmla="*/ 689438 w 1524325"/>
                <a:gd name="connsiteY7" fmla="*/ 663378 h 689883"/>
                <a:gd name="connsiteX8" fmla="*/ 636429 w 1524325"/>
                <a:gd name="connsiteY8" fmla="*/ 650126 h 689883"/>
                <a:gd name="connsiteX9" fmla="*/ 331629 w 1524325"/>
                <a:gd name="connsiteY9" fmla="*/ 663378 h 689883"/>
                <a:gd name="connsiteX10" fmla="*/ 371386 w 1524325"/>
                <a:gd name="connsiteY10" fmla="*/ 650126 h 689883"/>
                <a:gd name="connsiteX11" fmla="*/ 358134 w 1524325"/>
                <a:gd name="connsiteY11" fmla="*/ 570613 h 689883"/>
                <a:gd name="connsiteX12" fmla="*/ 384638 w 1524325"/>
                <a:gd name="connsiteY12" fmla="*/ 438092 h 689883"/>
                <a:gd name="connsiteX13" fmla="*/ 411142 w 1524325"/>
                <a:gd name="connsiteY13" fmla="*/ 411587 h 689883"/>
                <a:gd name="connsiteX14" fmla="*/ 437647 w 1524325"/>
                <a:gd name="connsiteY14" fmla="*/ 371831 h 689883"/>
                <a:gd name="connsiteX15" fmla="*/ 450899 w 1524325"/>
                <a:gd name="connsiteY15" fmla="*/ 332074 h 689883"/>
                <a:gd name="connsiteX16" fmla="*/ 517160 w 1524325"/>
                <a:gd name="connsiteY16" fmla="*/ 265813 h 689883"/>
                <a:gd name="connsiteX17" fmla="*/ 530412 w 1524325"/>
                <a:gd name="connsiteY17" fmla="*/ 226057 h 689883"/>
                <a:gd name="connsiteX18" fmla="*/ 583421 w 1524325"/>
                <a:gd name="connsiteY18" fmla="*/ 173048 h 689883"/>
                <a:gd name="connsiteX19" fmla="*/ 596673 w 1524325"/>
                <a:gd name="connsiteY19" fmla="*/ 120039 h 689883"/>
                <a:gd name="connsiteX20" fmla="*/ 623177 w 1524325"/>
                <a:gd name="connsiteY20" fmla="*/ 40526 h 689883"/>
                <a:gd name="connsiteX21" fmla="*/ 543664 w 1524325"/>
                <a:gd name="connsiteY21" fmla="*/ 770 h 689883"/>
                <a:gd name="connsiteX22" fmla="*/ 517160 w 1524325"/>
                <a:gd name="connsiteY22" fmla="*/ 40526 h 689883"/>
                <a:gd name="connsiteX23" fmla="*/ 490655 w 1524325"/>
                <a:gd name="connsiteY23" fmla="*/ 67031 h 689883"/>
                <a:gd name="connsiteX24" fmla="*/ 411142 w 1524325"/>
                <a:gd name="connsiteY24" fmla="*/ 120039 h 689883"/>
                <a:gd name="connsiteX25" fmla="*/ 384638 w 1524325"/>
                <a:gd name="connsiteY25" fmla="*/ 146544 h 689883"/>
                <a:gd name="connsiteX26" fmla="*/ 344882 w 1524325"/>
                <a:gd name="connsiteY26" fmla="*/ 159796 h 689883"/>
                <a:gd name="connsiteX27" fmla="*/ 318377 w 1524325"/>
                <a:gd name="connsiteY27" fmla="*/ 186300 h 689883"/>
                <a:gd name="connsiteX28" fmla="*/ 132847 w 1524325"/>
                <a:gd name="connsiteY28" fmla="*/ 212805 h 689883"/>
                <a:gd name="connsiteX29" fmla="*/ 66586 w 1524325"/>
                <a:gd name="connsiteY29" fmla="*/ 265813 h 689883"/>
                <a:gd name="connsiteX30" fmla="*/ 26829 w 1524325"/>
                <a:gd name="connsiteY30" fmla="*/ 279065 h 689883"/>
                <a:gd name="connsiteX31" fmla="*/ 325 w 1524325"/>
                <a:gd name="connsiteY31" fmla="*/ 305570 h 689883"/>
                <a:gd name="connsiteX32" fmla="*/ 26829 w 1524325"/>
                <a:gd name="connsiteY32" fmla="*/ 411587 h 689883"/>
                <a:gd name="connsiteX33" fmla="*/ 40082 w 1524325"/>
                <a:gd name="connsiteY33" fmla="*/ 517605 h 689883"/>
                <a:gd name="connsiteX34" fmla="*/ 79838 w 1524325"/>
                <a:gd name="connsiteY34" fmla="*/ 530857 h 689883"/>
                <a:gd name="connsiteX35" fmla="*/ 93090 w 1524325"/>
                <a:gd name="connsiteY35" fmla="*/ 570613 h 689883"/>
                <a:gd name="connsiteX36" fmla="*/ 106342 w 1524325"/>
                <a:gd name="connsiteY36" fmla="*/ 597118 h 68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24325" h="689883">
                  <a:moveTo>
                    <a:pt x="1524325" y="517605"/>
                  </a:moveTo>
                  <a:cubicBezTo>
                    <a:pt x="1488986" y="522022"/>
                    <a:pt x="1451847" y="518879"/>
                    <a:pt x="1418308" y="530857"/>
                  </a:cubicBezTo>
                  <a:cubicBezTo>
                    <a:pt x="1388310" y="541571"/>
                    <a:pt x="1361319" y="561341"/>
                    <a:pt x="1338795" y="583865"/>
                  </a:cubicBezTo>
                  <a:cubicBezTo>
                    <a:pt x="1314143" y="608517"/>
                    <a:pt x="1305968" y="620157"/>
                    <a:pt x="1272534" y="636874"/>
                  </a:cubicBezTo>
                  <a:cubicBezTo>
                    <a:pt x="1203392" y="671444"/>
                    <a:pt x="1020652" y="662604"/>
                    <a:pt x="1007490" y="663378"/>
                  </a:cubicBezTo>
                  <a:cubicBezTo>
                    <a:pt x="988739" y="669629"/>
                    <a:pt x="931370" y="689883"/>
                    <a:pt x="914725" y="689883"/>
                  </a:cubicBezTo>
                  <a:cubicBezTo>
                    <a:pt x="861533" y="689883"/>
                    <a:pt x="808708" y="681048"/>
                    <a:pt x="755699" y="676631"/>
                  </a:cubicBezTo>
                  <a:cubicBezTo>
                    <a:pt x="733612" y="672213"/>
                    <a:pt x="711426" y="668264"/>
                    <a:pt x="689438" y="663378"/>
                  </a:cubicBezTo>
                  <a:cubicBezTo>
                    <a:pt x="671658" y="659427"/>
                    <a:pt x="654642" y="650126"/>
                    <a:pt x="636429" y="650126"/>
                  </a:cubicBezTo>
                  <a:cubicBezTo>
                    <a:pt x="534733" y="650126"/>
                    <a:pt x="433229" y="658961"/>
                    <a:pt x="331629" y="663378"/>
                  </a:cubicBezTo>
                  <a:cubicBezTo>
                    <a:pt x="344881" y="658961"/>
                    <a:pt x="367548" y="663558"/>
                    <a:pt x="371386" y="650126"/>
                  </a:cubicBezTo>
                  <a:cubicBezTo>
                    <a:pt x="378768" y="624290"/>
                    <a:pt x="358134" y="597483"/>
                    <a:pt x="358134" y="570613"/>
                  </a:cubicBezTo>
                  <a:cubicBezTo>
                    <a:pt x="358134" y="558358"/>
                    <a:pt x="368318" y="465292"/>
                    <a:pt x="384638" y="438092"/>
                  </a:cubicBezTo>
                  <a:cubicBezTo>
                    <a:pt x="391066" y="427378"/>
                    <a:pt x="403337" y="421343"/>
                    <a:pt x="411142" y="411587"/>
                  </a:cubicBezTo>
                  <a:cubicBezTo>
                    <a:pt x="421092" y="399150"/>
                    <a:pt x="428812" y="385083"/>
                    <a:pt x="437647" y="371831"/>
                  </a:cubicBezTo>
                  <a:cubicBezTo>
                    <a:pt x="442064" y="358579"/>
                    <a:pt x="442518" y="343249"/>
                    <a:pt x="450899" y="332074"/>
                  </a:cubicBezTo>
                  <a:cubicBezTo>
                    <a:pt x="469640" y="307085"/>
                    <a:pt x="517160" y="265813"/>
                    <a:pt x="517160" y="265813"/>
                  </a:cubicBezTo>
                  <a:cubicBezTo>
                    <a:pt x="521577" y="252561"/>
                    <a:pt x="522293" y="237424"/>
                    <a:pt x="530412" y="226057"/>
                  </a:cubicBezTo>
                  <a:cubicBezTo>
                    <a:pt x="544936" y="205723"/>
                    <a:pt x="583421" y="173048"/>
                    <a:pt x="583421" y="173048"/>
                  </a:cubicBezTo>
                  <a:cubicBezTo>
                    <a:pt x="587838" y="155378"/>
                    <a:pt x="591439" y="137484"/>
                    <a:pt x="596673" y="120039"/>
                  </a:cubicBezTo>
                  <a:cubicBezTo>
                    <a:pt x="604701" y="93279"/>
                    <a:pt x="623177" y="40526"/>
                    <a:pt x="623177" y="40526"/>
                  </a:cubicBezTo>
                  <a:cubicBezTo>
                    <a:pt x="614805" y="34944"/>
                    <a:pt x="560810" y="-6088"/>
                    <a:pt x="543664" y="770"/>
                  </a:cubicBezTo>
                  <a:cubicBezTo>
                    <a:pt x="528876" y="6685"/>
                    <a:pt x="527109" y="28089"/>
                    <a:pt x="517160" y="40526"/>
                  </a:cubicBezTo>
                  <a:cubicBezTo>
                    <a:pt x="509355" y="50283"/>
                    <a:pt x="500651" y="59534"/>
                    <a:pt x="490655" y="67031"/>
                  </a:cubicBezTo>
                  <a:cubicBezTo>
                    <a:pt x="465172" y="86143"/>
                    <a:pt x="433666" y="97514"/>
                    <a:pt x="411142" y="120039"/>
                  </a:cubicBezTo>
                  <a:cubicBezTo>
                    <a:pt x="402307" y="128874"/>
                    <a:pt x="395352" y="140116"/>
                    <a:pt x="384638" y="146544"/>
                  </a:cubicBezTo>
                  <a:cubicBezTo>
                    <a:pt x="372660" y="153731"/>
                    <a:pt x="358134" y="155379"/>
                    <a:pt x="344882" y="159796"/>
                  </a:cubicBezTo>
                  <a:cubicBezTo>
                    <a:pt x="336047" y="168631"/>
                    <a:pt x="329091" y="179872"/>
                    <a:pt x="318377" y="186300"/>
                  </a:cubicBezTo>
                  <a:cubicBezTo>
                    <a:pt x="277403" y="210884"/>
                    <a:pt x="135106" y="212600"/>
                    <a:pt x="132847" y="212805"/>
                  </a:cubicBezTo>
                  <a:cubicBezTo>
                    <a:pt x="108195" y="237456"/>
                    <a:pt x="100019" y="249097"/>
                    <a:pt x="66586" y="265813"/>
                  </a:cubicBezTo>
                  <a:cubicBezTo>
                    <a:pt x="54092" y="272060"/>
                    <a:pt x="40081" y="274648"/>
                    <a:pt x="26829" y="279065"/>
                  </a:cubicBezTo>
                  <a:cubicBezTo>
                    <a:pt x="17994" y="287900"/>
                    <a:pt x="2092" y="293201"/>
                    <a:pt x="325" y="305570"/>
                  </a:cubicBezTo>
                  <a:cubicBezTo>
                    <a:pt x="-2873" y="327959"/>
                    <a:pt x="18355" y="386165"/>
                    <a:pt x="26829" y="411587"/>
                  </a:cubicBezTo>
                  <a:cubicBezTo>
                    <a:pt x="31247" y="446926"/>
                    <a:pt x="25618" y="485060"/>
                    <a:pt x="40082" y="517605"/>
                  </a:cubicBezTo>
                  <a:cubicBezTo>
                    <a:pt x="45755" y="530370"/>
                    <a:pt x="69961" y="520980"/>
                    <a:pt x="79838" y="530857"/>
                  </a:cubicBezTo>
                  <a:cubicBezTo>
                    <a:pt x="89715" y="540734"/>
                    <a:pt x="87902" y="557643"/>
                    <a:pt x="93090" y="570613"/>
                  </a:cubicBezTo>
                  <a:cubicBezTo>
                    <a:pt x="96758" y="579784"/>
                    <a:pt x="101925" y="588283"/>
                    <a:pt x="106342" y="597118"/>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Shape 5">
              <a:extLst>
                <a:ext uri="{FF2B5EF4-FFF2-40B4-BE49-F238E27FC236}">
                  <a16:creationId xmlns:a16="http://schemas.microsoft.com/office/drawing/2014/main" id="{ECB8D034-723A-4A25-9F29-3D678268211F}"/>
                </a:ext>
              </a:extLst>
            </p:cNvPr>
            <p:cNvSpPr/>
            <p:nvPr/>
          </p:nvSpPr>
          <p:spPr>
            <a:xfrm>
              <a:off x="6016487" y="3207026"/>
              <a:ext cx="371061" cy="622852"/>
            </a:xfrm>
            <a:custGeom>
              <a:avLst/>
              <a:gdLst>
                <a:gd name="connsiteX0" fmla="*/ 371061 w 371061"/>
                <a:gd name="connsiteY0" fmla="*/ 583096 h 622852"/>
                <a:gd name="connsiteX1" fmla="*/ 225287 w 371061"/>
                <a:gd name="connsiteY1" fmla="*/ 622852 h 622852"/>
                <a:gd name="connsiteX2" fmla="*/ 79513 w 371061"/>
                <a:gd name="connsiteY2" fmla="*/ 609600 h 622852"/>
                <a:gd name="connsiteX3" fmla="*/ 53009 w 371061"/>
                <a:gd name="connsiteY3" fmla="*/ 569844 h 622852"/>
                <a:gd name="connsiteX4" fmla="*/ 0 w 371061"/>
                <a:gd name="connsiteY4" fmla="*/ 450574 h 622852"/>
                <a:gd name="connsiteX5" fmla="*/ 13252 w 371061"/>
                <a:gd name="connsiteY5" fmla="*/ 92765 h 622852"/>
                <a:gd name="connsiteX6" fmla="*/ 26504 w 371061"/>
                <a:gd name="connsiteY6" fmla="*/ 53009 h 622852"/>
                <a:gd name="connsiteX7" fmla="*/ 26504 w 371061"/>
                <a:gd name="connsiteY7" fmla="*/ 0 h 62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061" h="622852">
                  <a:moveTo>
                    <a:pt x="371061" y="583096"/>
                  </a:moveTo>
                  <a:cubicBezTo>
                    <a:pt x="339879" y="593490"/>
                    <a:pt x="262750" y="622852"/>
                    <a:pt x="225287" y="622852"/>
                  </a:cubicBezTo>
                  <a:cubicBezTo>
                    <a:pt x="176495" y="622852"/>
                    <a:pt x="128104" y="614017"/>
                    <a:pt x="79513" y="609600"/>
                  </a:cubicBezTo>
                  <a:cubicBezTo>
                    <a:pt x="70678" y="596348"/>
                    <a:pt x="59478" y="584398"/>
                    <a:pt x="53009" y="569844"/>
                  </a:cubicBezTo>
                  <a:cubicBezTo>
                    <a:pt x="-10075" y="427907"/>
                    <a:pt x="59983" y="540550"/>
                    <a:pt x="0" y="450574"/>
                  </a:cubicBezTo>
                  <a:cubicBezTo>
                    <a:pt x="4417" y="331304"/>
                    <a:pt x="5313" y="211852"/>
                    <a:pt x="13252" y="92765"/>
                  </a:cubicBezTo>
                  <a:cubicBezTo>
                    <a:pt x="14181" y="78827"/>
                    <a:pt x="24529" y="66837"/>
                    <a:pt x="26504" y="53009"/>
                  </a:cubicBezTo>
                  <a:cubicBezTo>
                    <a:pt x="29003" y="35517"/>
                    <a:pt x="26504" y="17670"/>
                    <a:pt x="26504" y="0"/>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C8190E35-E5DA-4CFC-8F09-3C6B47FDBDDC}"/>
                </a:ext>
              </a:extLst>
            </p:cNvPr>
            <p:cNvCxnSpPr>
              <a:cxnSpLocks/>
            </p:cNvCxnSpPr>
            <p:nvPr/>
          </p:nvCxnSpPr>
          <p:spPr>
            <a:xfrm flipH="1" flipV="1">
              <a:off x="4770784" y="3518452"/>
              <a:ext cx="1749286" cy="121920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ECADFCA-9386-44AE-84DB-ACC172D6A247}"/>
                </a:ext>
              </a:extLst>
            </p:cNvPr>
            <p:cNvCxnSpPr>
              <a:cxnSpLocks/>
            </p:cNvCxnSpPr>
            <p:nvPr/>
          </p:nvCxnSpPr>
          <p:spPr>
            <a:xfrm flipH="1" flipV="1">
              <a:off x="4651513" y="3518452"/>
              <a:ext cx="3021495" cy="2140226"/>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092BA6C-35D4-4599-ADCA-C8D859B7DE00}"/>
                </a:ext>
              </a:extLst>
            </p:cNvPr>
            <p:cNvSpPr txBox="1"/>
            <p:nvPr/>
          </p:nvSpPr>
          <p:spPr>
            <a:xfrm>
              <a:off x="6520070" y="4547224"/>
              <a:ext cx="1338469" cy="369332"/>
            </a:xfrm>
            <a:prstGeom prst="rect">
              <a:avLst/>
            </a:prstGeom>
            <a:noFill/>
          </p:spPr>
          <p:txBody>
            <a:bodyPr wrap="square" rtlCol="0">
              <a:spAutoFit/>
            </a:bodyPr>
            <a:lstStyle/>
            <a:p>
              <a:r>
                <a:rPr lang="en-GB" dirty="0">
                  <a:solidFill>
                    <a:schemeClr val="bg1"/>
                  </a:solidFill>
                </a:rPr>
                <a:t>The </a:t>
              </a:r>
              <a:r>
                <a:rPr lang="en-GB" dirty="0" err="1">
                  <a:solidFill>
                    <a:schemeClr val="bg1"/>
                  </a:solidFill>
                </a:rPr>
                <a:t>Drook</a:t>
              </a:r>
              <a:endParaRPr lang="en-GB" dirty="0">
                <a:solidFill>
                  <a:schemeClr val="bg1"/>
                </a:solidFill>
              </a:endParaRPr>
            </a:p>
          </p:txBody>
        </p:sp>
        <p:sp>
          <p:nvSpPr>
            <p:cNvPr id="17" name="TextBox 16">
              <a:extLst>
                <a:ext uri="{FF2B5EF4-FFF2-40B4-BE49-F238E27FC236}">
                  <a16:creationId xmlns:a16="http://schemas.microsoft.com/office/drawing/2014/main" id="{3149260F-C5D9-4799-B679-04716C092409}"/>
                </a:ext>
              </a:extLst>
            </p:cNvPr>
            <p:cNvSpPr txBox="1"/>
            <p:nvPr/>
          </p:nvSpPr>
          <p:spPr>
            <a:xfrm>
              <a:off x="7039711" y="5654645"/>
              <a:ext cx="1338469" cy="369332"/>
            </a:xfrm>
            <a:prstGeom prst="rect">
              <a:avLst/>
            </a:prstGeom>
            <a:noFill/>
          </p:spPr>
          <p:txBody>
            <a:bodyPr wrap="square" rtlCol="0">
              <a:spAutoFit/>
            </a:bodyPr>
            <a:lstStyle/>
            <a:p>
              <a:r>
                <a:rPr lang="en-GB" dirty="0">
                  <a:solidFill>
                    <a:schemeClr val="bg1"/>
                  </a:solidFill>
                </a:rPr>
                <a:t>Long Beach</a:t>
              </a:r>
            </a:p>
          </p:txBody>
        </p:sp>
        <p:cxnSp>
          <p:nvCxnSpPr>
            <p:cNvPr id="19" name="Straight Connector 18">
              <a:extLst>
                <a:ext uri="{FF2B5EF4-FFF2-40B4-BE49-F238E27FC236}">
                  <a16:creationId xmlns:a16="http://schemas.microsoft.com/office/drawing/2014/main" id="{49DD385B-1E83-42FB-8DD5-DDF0D0E86AAC}"/>
                </a:ext>
              </a:extLst>
            </p:cNvPr>
            <p:cNvCxnSpPr/>
            <p:nvPr/>
          </p:nvCxnSpPr>
          <p:spPr>
            <a:xfrm>
              <a:off x="6016487" y="1192696"/>
              <a:ext cx="649356"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BCFDEB6-00E6-4AE7-A755-BB5AD0007A70}"/>
                </a:ext>
              </a:extLst>
            </p:cNvPr>
            <p:cNvCxnSpPr/>
            <p:nvPr/>
          </p:nvCxnSpPr>
          <p:spPr>
            <a:xfrm>
              <a:off x="6016487" y="1868557"/>
              <a:ext cx="649356"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DDAF4E0-3460-454F-89CB-9FB587FECF64}"/>
                </a:ext>
              </a:extLst>
            </p:cNvPr>
            <p:cNvSpPr txBox="1"/>
            <p:nvPr/>
          </p:nvSpPr>
          <p:spPr>
            <a:xfrm>
              <a:off x="6734910" y="942130"/>
              <a:ext cx="1948070" cy="646331"/>
            </a:xfrm>
            <a:prstGeom prst="rect">
              <a:avLst/>
            </a:prstGeom>
            <a:noFill/>
          </p:spPr>
          <p:txBody>
            <a:bodyPr wrap="square" rtlCol="0">
              <a:spAutoFit/>
            </a:bodyPr>
            <a:lstStyle/>
            <a:p>
              <a:r>
                <a:rPr lang="en-GB" dirty="0">
                  <a:solidFill>
                    <a:schemeClr val="bg1"/>
                  </a:solidFill>
                </a:rPr>
                <a:t>Daily commuting to FPI plant</a:t>
              </a:r>
            </a:p>
          </p:txBody>
        </p:sp>
        <p:sp>
          <p:nvSpPr>
            <p:cNvPr id="24" name="TextBox 23">
              <a:extLst>
                <a:ext uri="{FF2B5EF4-FFF2-40B4-BE49-F238E27FC236}">
                  <a16:creationId xmlns:a16="http://schemas.microsoft.com/office/drawing/2014/main" id="{08D8F617-8D3C-4955-9B05-655EDE7680BA}"/>
                </a:ext>
              </a:extLst>
            </p:cNvPr>
            <p:cNvSpPr txBox="1"/>
            <p:nvPr/>
          </p:nvSpPr>
          <p:spPr>
            <a:xfrm>
              <a:off x="6734910" y="1722783"/>
              <a:ext cx="1799490" cy="646331"/>
            </a:xfrm>
            <a:prstGeom prst="rect">
              <a:avLst/>
            </a:prstGeom>
            <a:noFill/>
          </p:spPr>
          <p:txBody>
            <a:bodyPr wrap="square" rtlCol="0">
              <a:spAutoFit/>
            </a:bodyPr>
            <a:lstStyle/>
            <a:p>
              <a:r>
                <a:rPr lang="en-GB" dirty="0">
                  <a:solidFill>
                    <a:schemeClr val="bg1"/>
                  </a:solidFill>
                </a:rPr>
                <a:t>Relocated communities</a:t>
              </a:r>
            </a:p>
          </p:txBody>
        </p:sp>
        <p:sp>
          <p:nvSpPr>
            <p:cNvPr id="25" name="TextBox 24">
              <a:extLst>
                <a:ext uri="{FF2B5EF4-FFF2-40B4-BE49-F238E27FC236}">
                  <a16:creationId xmlns:a16="http://schemas.microsoft.com/office/drawing/2014/main" id="{59AD8680-8FB3-468A-805D-B1234983C538}"/>
                </a:ext>
              </a:extLst>
            </p:cNvPr>
            <p:cNvSpPr txBox="1"/>
            <p:nvPr/>
          </p:nvSpPr>
          <p:spPr>
            <a:xfrm>
              <a:off x="1749287" y="388203"/>
              <a:ext cx="4267200" cy="830997"/>
            </a:xfrm>
            <a:prstGeom prst="rect">
              <a:avLst/>
            </a:prstGeom>
            <a:noFill/>
          </p:spPr>
          <p:txBody>
            <a:bodyPr wrap="square" rtlCol="0">
              <a:spAutoFit/>
            </a:bodyPr>
            <a:lstStyle/>
            <a:p>
              <a:r>
                <a:rPr lang="en-GB" sz="2400" b="1" dirty="0">
                  <a:solidFill>
                    <a:schemeClr val="bg1"/>
                  </a:solidFill>
                </a:rPr>
                <a:t>Spatial </a:t>
              </a:r>
              <a:r>
                <a:rPr lang="en-GB" sz="2400" b="1" dirty="0" err="1">
                  <a:solidFill>
                    <a:schemeClr val="bg1"/>
                  </a:solidFill>
                </a:rPr>
                <a:t>Reterritorialisation</a:t>
              </a:r>
              <a:r>
                <a:rPr lang="en-GB" sz="2400" b="1" dirty="0">
                  <a:solidFill>
                    <a:schemeClr val="bg1"/>
                  </a:solidFill>
                </a:rPr>
                <a:t> of the </a:t>
              </a:r>
              <a:r>
                <a:rPr lang="en-GB" sz="2400" b="1" dirty="0" err="1">
                  <a:solidFill>
                    <a:schemeClr val="bg1"/>
                  </a:solidFill>
                </a:rPr>
                <a:t>Trepassey</a:t>
              </a:r>
              <a:r>
                <a:rPr lang="en-GB" sz="2400" b="1" dirty="0">
                  <a:solidFill>
                    <a:schemeClr val="bg1"/>
                  </a:solidFill>
                </a:rPr>
                <a:t> place assemblage</a:t>
              </a:r>
            </a:p>
          </p:txBody>
        </p:sp>
        <p:sp>
          <p:nvSpPr>
            <p:cNvPr id="26" name="Star: 5 Points 25">
              <a:extLst>
                <a:ext uri="{FF2B5EF4-FFF2-40B4-BE49-F238E27FC236}">
                  <a16:creationId xmlns:a16="http://schemas.microsoft.com/office/drawing/2014/main" id="{2568BC3F-133B-48AA-A366-4730B3507F98}"/>
                </a:ext>
              </a:extLst>
            </p:cNvPr>
            <p:cNvSpPr/>
            <p:nvPr/>
          </p:nvSpPr>
          <p:spPr>
            <a:xfrm>
              <a:off x="4346388" y="3021496"/>
              <a:ext cx="305125" cy="31805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622438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0DC424-B117-4D4C-A0BA-11CA257BF7A8}"/>
              </a:ext>
            </a:extLst>
          </p:cNvPr>
          <p:cNvGrpSpPr/>
          <p:nvPr/>
        </p:nvGrpSpPr>
        <p:grpSpPr>
          <a:xfrm>
            <a:off x="1671637" y="290512"/>
            <a:ext cx="6266415" cy="6276975"/>
            <a:chOff x="1671637" y="290512"/>
            <a:chExt cx="6266415" cy="6276975"/>
          </a:xfrm>
        </p:grpSpPr>
        <p:pic>
          <p:nvPicPr>
            <p:cNvPr id="3" name="Picture 2">
              <a:extLst>
                <a:ext uri="{FF2B5EF4-FFF2-40B4-BE49-F238E27FC236}">
                  <a16:creationId xmlns:a16="http://schemas.microsoft.com/office/drawing/2014/main" id="{A68FEBCF-4A37-4C39-A934-2CE902F4661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637" y="290512"/>
              <a:ext cx="5800725" cy="6276975"/>
            </a:xfrm>
            <a:prstGeom prst="rect">
              <a:avLst/>
            </a:prstGeom>
          </p:spPr>
        </p:pic>
        <p:pic>
          <p:nvPicPr>
            <p:cNvPr id="5" name="Picture 4">
              <a:extLst>
                <a:ext uri="{FF2B5EF4-FFF2-40B4-BE49-F238E27FC236}">
                  <a16:creationId xmlns:a16="http://schemas.microsoft.com/office/drawing/2014/main" id="{8F6C1C76-123E-4853-AE98-BFC1EE74BAD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637" y="290512"/>
              <a:ext cx="5800725" cy="6276975"/>
            </a:xfrm>
            <a:prstGeom prst="rect">
              <a:avLst/>
            </a:prstGeom>
          </p:spPr>
        </p:pic>
        <p:sp>
          <p:nvSpPr>
            <p:cNvPr id="6" name="Star: 5 Points 5">
              <a:extLst>
                <a:ext uri="{FF2B5EF4-FFF2-40B4-BE49-F238E27FC236}">
                  <a16:creationId xmlns:a16="http://schemas.microsoft.com/office/drawing/2014/main" id="{9E4F9142-F54D-4955-805F-3C432FC6AA6C}"/>
                </a:ext>
              </a:extLst>
            </p:cNvPr>
            <p:cNvSpPr/>
            <p:nvPr/>
          </p:nvSpPr>
          <p:spPr>
            <a:xfrm>
              <a:off x="6599583" y="5976730"/>
              <a:ext cx="172278" cy="18553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41E52B06-120C-4498-8FEB-BDD2E712202F}"/>
                </a:ext>
              </a:extLst>
            </p:cNvPr>
            <p:cNvSpPr txBox="1"/>
            <p:nvPr/>
          </p:nvSpPr>
          <p:spPr>
            <a:xfrm>
              <a:off x="6771861" y="5976730"/>
              <a:ext cx="1166191" cy="369332"/>
            </a:xfrm>
            <a:prstGeom prst="rect">
              <a:avLst/>
            </a:prstGeom>
            <a:solidFill>
              <a:schemeClr val="bg1"/>
            </a:solidFill>
            <a:ln>
              <a:solidFill>
                <a:schemeClr val="tx1"/>
              </a:solidFill>
            </a:ln>
          </p:spPr>
          <p:txBody>
            <a:bodyPr wrap="square" rtlCol="0">
              <a:spAutoFit/>
            </a:bodyPr>
            <a:lstStyle/>
            <a:p>
              <a:r>
                <a:rPr lang="en-GB" b="1" dirty="0" err="1"/>
                <a:t>Trepassey</a:t>
              </a:r>
              <a:endParaRPr lang="en-GB" b="1" dirty="0"/>
            </a:p>
          </p:txBody>
        </p:sp>
        <p:cxnSp>
          <p:nvCxnSpPr>
            <p:cNvPr id="9" name="Straight Arrow Connector 8">
              <a:extLst>
                <a:ext uri="{FF2B5EF4-FFF2-40B4-BE49-F238E27FC236}">
                  <a16:creationId xmlns:a16="http://schemas.microsoft.com/office/drawing/2014/main" id="{4BB30C93-A6BE-4D97-9A21-9713E7CC3E83}"/>
                </a:ext>
              </a:extLst>
            </p:cNvPr>
            <p:cNvCxnSpPr>
              <a:endCxn id="6" idx="1"/>
            </p:cNvCxnSpPr>
            <p:nvPr/>
          </p:nvCxnSpPr>
          <p:spPr>
            <a:xfrm>
              <a:off x="5897217" y="5234609"/>
              <a:ext cx="702366" cy="812987"/>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FC6E0DE-A1A5-485B-9068-623FD5D6FBEC}"/>
                </a:ext>
              </a:extLst>
            </p:cNvPr>
            <p:cNvCxnSpPr>
              <a:cxnSpLocks/>
            </p:cNvCxnSpPr>
            <p:nvPr/>
          </p:nvCxnSpPr>
          <p:spPr>
            <a:xfrm>
              <a:off x="5940803" y="4979942"/>
              <a:ext cx="658780" cy="1035771"/>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5B12D9F-243A-4A7C-819C-BFFBA3FA8821}"/>
                </a:ext>
              </a:extLst>
            </p:cNvPr>
            <p:cNvCxnSpPr>
              <a:cxnSpLocks/>
              <a:endCxn id="6" idx="0"/>
            </p:cNvCxnSpPr>
            <p:nvPr/>
          </p:nvCxnSpPr>
          <p:spPr>
            <a:xfrm>
              <a:off x="4326834" y="2034209"/>
              <a:ext cx="2358888" cy="3942521"/>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3013D09-D1A2-4137-9ABE-74180CC12095}"/>
                </a:ext>
              </a:extLst>
            </p:cNvPr>
            <p:cNvSpPr txBox="1"/>
            <p:nvPr/>
          </p:nvSpPr>
          <p:spPr>
            <a:xfrm>
              <a:off x="3947283" y="5128495"/>
              <a:ext cx="1863795" cy="369332"/>
            </a:xfrm>
            <a:prstGeom prst="rect">
              <a:avLst/>
            </a:prstGeom>
            <a:solidFill>
              <a:schemeClr val="bg1"/>
            </a:solidFill>
            <a:ln>
              <a:solidFill>
                <a:schemeClr val="tx1"/>
              </a:solidFill>
            </a:ln>
          </p:spPr>
          <p:txBody>
            <a:bodyPr wrap="square" rtlCol="0">
              <a:spAutoFit/>
            </a:bodyPr>
            <a:lstStyle/>
            <a:p>
              <a:r>
                <a:rPr lang="en-GB" dirty="0" err="1"/>
                <a:t>Merasheen</a:t>
              </a:r>
              <a:r>
                <a:rPr lang="en-GB" dirty="0"/>
                <a:t> Island</a:t>
              </a:r>
            </a:p>
          </p:txBody>
        </p:sp>
        <p:sp>
          <p:nvSpPr>
            <p:cNvPr id="15" name="TextBox 14">
              <a:extLst>
                <a:ext uri="{FF2B5EF4-FFF2-40B4-BE49-F238E27FC236}">
                  <a16:creationId xmlns:a16="http://schemas.microsoft.com/office/drawing/2014/main" id="{182F8855-37C4-46E2-8A6B-3A16BB993701}"/>
                </a:ext>
              </a:extLst>
            </p:cNvPr>
            <p:cNvSpPr txBox="1"/>
            <p:nvPr/>
          </p:nvSpPr>
          <p:spPr>
            <a:xfrm>
              <a:off x="4625009" y="4649592"/>
              <a:ext cx="1229655" cy="369332"/>
            </a:xfrm>
            <a:prstGeom prst="rect">
              <a:avLst/>
            </a:prstGeom>
            <a:solidFill>
              <a:schemeClr val="bg1"/>
            </a:solidFill>
            <a:ln>
              <a:solidFill>
                <a:schemeClr val="tx1"/>
              </a:solidFill>
            </a:ln>
          </p:spPr>
          <p:txBody>
            <a:bodyPr wrap="square" rtlCol="0">
              <a:spAutoFit/>
            </a:bodyPr>
            <a:lstStyle/>
            <a:p>
              <a:r>
                <a:rPr lang="en-GB" dirty="0"/>
                <a:t>Bar Haven</a:t>
              </a:r>
            </a:p>
          </p:txBody>
        </p:sp>
        <p:sp>
          <p:nvSpPr>
            <p:cNvPr id="16" name="TextBox 15">
              <a:extLst>
                <a:ext uri="{FF2B5EF4-FFF2-40B4-BE49-F238E27FC236}">
                  <a16:creationId xmlns:a16="http://schemas.microsoft.com/office/drawing/2014/main" id="{8E682F34-DE93-4B7A-A69D-7CBB1EAA33A2}"/>
                </a:ext>
              </a:extLst>
            </p:cNvPr>
            <p:cNvSpPr txBox="1"/>
            <p:nvPr/>
          </p:nvSpPr>
          <p:spPr>
            <a:xfrm>
              <a:off x="3048000" y="1743817"/>
              <a:ext cx="1192695" cy="369332"/>
            </a:xfrm>
            <a:prstGeom prst="rect">
              <a:avLst/>
            </a:prstGeom>
            <a:solidFill>
              <a:schemeClr val="bg1"/>
            </a:solidFill>
            <a:ln>
              <a:solidFill>
                <a:schemeClr val="tx1"/>
              </a:solidFill>
            </a:ln>
          </p:spPr>
          <p:txBody>
            <a:bodyPr wrap="square" rtlCol="0">
              <a:spAutoFit/>
            </a:bodyPr>
            <a:lstStyle/>
            <a:p>
              <a:r>
                <a:rPr lang="en-GB" dirty="0"/>
                <a:t>White Bay</a:t>
              </a:r>
            </a:p>
          </p:txBody>
        </p:sp>
        <p:sp>
          <p:nvSpPr>
            <p:cNvPr id="17" name="TextBox 16">
              <a:extLst>
                <a:ext uri="{FF2B5EF4-FFF2-40B4-BE49-F238E27FC236}">
                  <a16:creationId xmlns:a16="http://schemas.microsoft.com/office/drawing/2014/main" id="{E0C5D537-A685-4A1F-9793-97818DA21F78}"/>
                </a:ext>
              </a:extLst>
            </p:cNvPr>
            <p:cNvSpPr txBox="1"/>
            <p:nvPr/>
          </p:nvSpPr>
          <p:spPr>
            <a:xfrm>
              <a:off x="5069990" y="988894"/>
              <a:ext cx="1995283" cy="1323439"/>
            </a:xfrm>
            <a:prstGeom prst="rect">
              <a:avLst/>
            </a:prstGeom>
            <a:solidFill>
              <a:schemeClr val="bg1"/>
            </a:solidFill>
            <a:ln>
              <a:solidFill>
                <a:schemeClr val="tx1"/>
              </a:solidFill>
            </a:ln>
          </p:spPr>
          <p:txBody>
            <a:bodyPr wrap="square" rtlCol="0">
              <a:spAutoFit/>
            </a:bodyPr>
            <a:lstStyle/>
            <a:p>
              <a:r>
                <a:rPr lang="en-GB" sz="2000" b="1" dirty="0"/>
                <a:t>Relocation of </a:t>
              </a:r>
              <a:r>
                <a:rPr lang="en-GB" sz="2000" b="1" dirty="0" err="1"/>
                <a:t>outport</a:t>
              </a:r>
              <a:r>
                <a:rPr lang="en-GB" sz="2000" b="1" dirty="0"/>
                <a:t> communities to </a:t>
              </a:r>
              <a:r>
                <a:rPr lang="en-GB" sz="2000" b="1" dirty="0" err="1"/>
                <a:t>Trepassey</a:t>
              </a:r>
              <a:r>
                <a:rPr lang="en-GB" sz="2000" b="1" dirty="0"/>
                <a:t> 1960s</a:t>
              </a:r>
            </a:p>
          </p:txBody>
        </p:sp>
      </p:grpSp>
    </p:spTree>
    <p:extLst>
      <p:ext uri="{BB962C8B-B14F-4D97-AF65-F5344CB8AC3E}">
        <p14:creationId xmlns:p14="http://schemas.microsoft.com/office/powerpoint/2010/main" val="2370517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C3A16-6789-44C5-A1E7-31040E2A5515}"/>
              </a:ext>
            </a:extLst>
          </p:cNvPr>
          <p:cNvGrpSpPr/>
          <p:nvPr/>
        </p:nvGrpSpPr>
        <p:grpSpPr>
          <a:xfrm>
            <a:off x="0" y="0"/>
            <a:ext cx="9144000" cy="6858000"/>
            <a:chOff x="0" y="0"/>
            <a:chExt cx="9144000" cy="6858000"/>
          </a:xfrm>
        </p:grpSpPr>
        <p:pic>
          <p:nvPicPr>
            <p:cNvPr id="3" name="Picture 2">
              <a:extLst>
                <a:ext uri="{FF2B5EF4-FFF2-40B4-BE49-F238E27FC236}">
                  <a16:creationId xmlns:a16="http://schemas.microsoft.com/office/drawing/2014/main" id="{B545ACEB-68BD-43A3-9AA4-7E82C1BD2F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3BDDFCBD-CB90-4405-BC4D-92E318EB14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335242" y="537955"/>
              <a:ext cx="2686879" cy="2015159"/>
            </a:xfrm>
            <a:prstGeom prst="rect">
              <a:avLst/>
            </a:prstGeom>
          </p:spPr>
        </p:pic>
        <p:sp>
          <p:nvSpPr>
            <p:cNvPr id="6" name="Oval 5">
              <a:extLst>
                <a:ext uri="{FF2B5EF4-FFF2-40B4-BE49-F238E27FC236}">
                  <a16:creationId xmlns:a16="http://schemas.microsoft.com/office/drawing/2014/main" id="{B4687326-6292-49A8-AB94-955B5953BCDB}"/>
                </a:ext>
              </a:extLst>
            </p:cNvPr>
            <p:cNvSpPr/>
            <p:nvPr/>
          </p:nvSpPr>
          <p:spPr>
            <a:xfrm>
              <a:off x="6997147" y="1426264"/>
              <a:ext cx="477079" cy="119766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2B57ADD-8E8D-472F-8425-2390DA6E5F0E}"/>
                </a:ext>
              </a:extLst>
            </p:cNvPr>
            <p:cNvSpPr txBox="1"/>
            <p:nvPr/>
          </p:nvSpPr>
          <p:spPr>
            <a:xfrm>
              <a:off x="278296" y="410817"/>
              <a:ext cx="4293704" cy="830997"/>
            </a:xfrm>
            <a:prstGeom prst="rect">
              <a:avLst/>
            </a:prstGeom>
            <a:noFill/>
          </p:spPr>
          <p:txBody>
            <a:bodyPr wrap="square" rtlCol="0">
              <a:spAutoFit/>
            </a:bodyPr>
            <a:lstStyle/>
            <a:p>
              <a:r>
                <a:rPr lang="en-GB" sz="2400" b="1" dirty="0" err="1"/>
                <a:t>Reterritorialisation</a:t>
              </a:r>
              <a:r>
                <a:rPr lang="en-GB" sz="2400" b="1" dirty="0"/>
                <a:t> with new housing for in-migrants, 1960s</a:t>
              </a:r>
            </a:p>
          </p:txBody>
        </p:sp>
        <p:sp>
          <p:nvSpPr>
            <p:cNvPr id="8" name="TextBox 7">
              <a:extLst>
                <a:ext uri="{FF2B5EF4-FFF2-40B4-BE49-F238E27FC236}">
                  <a16:creationId xmlns:a16="http://schemas.microsoft.com/office/drawing/2014/main" id="{A21DD6BB-BF0E-4498-AC62-EBAF3ACF3209}"/>
                </a:ext>
              </a:extLst>
            </p:cNvPr>
            <p:cNvSpPr txBox="1"/>
            <p:nvPr/>
          </p:nvSpPr>
          <p:spPr>
            <a:xfrm>
              <a:off x="808383" y="5526157"/>
              <a:ext cx="6427303" cy="923330"/>
            </a:xfrm>
            <a:prstGeom prst="rect">
              <a:avLst/>
            </a:prstGeom>
            <a:noFill/>
          </p:spPr>
          <p:txBody>
            <a:bodyPr wrap="square" rtlCol="0">
              <a:spAutoFit/>
            </a:bodyPr>
            <a:lstStyle/>
            <a:p>
              <a:r>
                <a:rPr lang="en-GB" b="1" dirty="0">
                  <a:solidFill>
                    <a:schemeClr val="bg1"/>
                  </a:solidFill>
                </a:rPr>
                <a:t>New services/facilities: </a:t>
              </a:r>
              <a:r>
                <a:rPr lang="en-GB" dirty="0">
                  <a:solidFill>
                    <a:schemeClr val="bg1"/>
                  </a:solidFill>
                </a:rPr>
                <a:t>Shops, taverns, night clubs, hardware store, drugstore, cinema, supermarket, service station, taxi service, ambulance service, off licences</a:t>
              </a:r>
            </a:p>
          </p:txBody>
        </p:sp>
      </p:grpSp>
    </p:spTree>
    <p:extLst>
      <p:ext uri="{BB962C8B-B14F-4D97-AF65-F5344CB8AC3E}">
        <p14:creationId xmlns:p14="http://schemas.microsoft.com/office/powerpoint/2010/main" val="144679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7037AAE-AE2E-456F-BCD2-8286886EE560}"/>
              </a:ext>
            </a:extLst>
          </p:cNvPr>
          <p:cNvGrpSpPr/>
          <p:nvPr/>
        </p:nvGrpSpPr>
        <p:grpSpPr>
          <a:xfrm>
            <a:off x="0" y="0"/>
            <a:ext cx="9144000" cy="6858000"/>
            <a:chOff x="0" y="0"/>
            <a:chExt cx="9144000" cy="6858000"/>
          </a:xfrm>
        </p:grpSpPr>
        <p:pic>
          <p:nvPicPr>
            <p:cNvPr id="5" name="Picture 4">
              <a:extLst>
                <a:ext uri="{FF2B5EF4-FFF2-40B4-BE49-F238E27FC236}">
                  <a16:creationId xmlns:a16="http://schemas.microsoft.com/office/drawing/2014/main" id="{D038F7C8-B934-484C-8B86-5CF3417ABE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7C1DE92A-E3C6-43EB-8982-620E33260760}"/>
                </a:ext>
              </a:extLst>
            </p:cNvPr>
            <p:cNvSpPr txBox="1"/>
            <p:nvPr/>
          </p:nvSpPr>
          <p:spPr>
            <a:xfrm>
              <a:off x="410817" y="251791"/>
              <a:ext cx="8176592" cy="1908215"/>
            </a:xfrm>
            <a:prstGeom prst="rect">
              <a:avLst/>
            </a:prstGeom>
            <a:noFill/>
          </p:spPr>
          <p:txBody>
            <a:bodyPr wrap="square" rtlCol="0">
              <a:spAutoFit/>
            </a:bodyPr>
            <a:lstStyle/>
            <a:p>
              <a:pPr algn="just"/>
              <a:r>
                <a:rPr lang="en-GB" sz="2000" dirty="0">
                  <a:latin typeface="Bookman Old Style" panose="02050604050505020204" pitchFamily="18" charset="0"/>
                </a:rPr>
                <a:t>“The paved road was completed about 7 or 8 years ago … A lot of the young people go into St John’s for a drive [about 2½ hours] and do their shopping. They sometimes pick up their groceries but they certainly buy their clothes there. They probably go in about once every two weeks.”</a:t>
              </a:r>
            </a:p>
            <a:p>
              <a:pPr algn="r"/>
              <a:r>
                <a:rPr lang="en-GB" i="1" dirty="0">
                  <a:latin typeface="Bookman Old Style" panose="02050604050505020204" pitchFamily="18" charset="0"/>
                </a:rPr>
                <a:t>Decks Awash (1981), Vol 10: Cape Race to St </a:t>
              </a:r>
              <a:r>
                <a:rPr lang="en-GB" i="1" dirty="0" err="1">
                  <a:latin typeface="Bookman Old Style" panose="02050604050505020204" pitchFamily="18" charset="0"/>
                </a:rPr>
                <a:t>Vincents</a:t>
              </a:r>
              <a:r>
                <a:rPr lang="en-GB" i="1" dirty="0">
                  <a:latin typeface="Bookman Old Style" panose="02050604050505020204" pitchFamily="18" charset="0"/>
                </a:rPr>
                <a:t>, p 19</a:t>
              </a:r>
            </a:p>
          </p:txBody>
        </p:sp>
      </p:grpSp>
    </p:spTree>
    <p:extLst>
      <p:ext uri="{BB962C8B-B14F-4D97-AF65-F5344CB8AC3E}">
        <p14:creationId xmlns:p14="http://schemas.microsoft.com/office/powerpoint/2010/main" val="4019487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7CA3A5A-CBB1-458B-AC61-008A2687697E}"/>
              </a:ext>
            </a:extLst>
          </p:cNvPr>
          <p:cNvGrpSpPr/>
          <p:nvPr/>
        </p:nvGrpSpPr>
        <p:grpSpPr>
          <a:xfrm>
            <a:off x="265042" y="225289"/>
            <a:ext cx="8696923" cy="6406643"/>
            <a:chOff x="265042" y="225289"/>
            <a:chExt cx="8696923" cy="6406643"/>
          </a:xfrm>
        </p:grpSpPr>
        <p:pic>
          <p:nvPicPr>
            <p:cNvPr id="3" name="Picture 2">
              <a:extLst>
                <a:ext uri="{FF2B5EF4-FFF2-40B4-BE49-F238E27FC236}">
                  <a16:creationId xmlns:a16="http://schemas.microsoft.com/office/drawing/2014/main" id="{3FE9A8D3-AE99-4354-9B34-90C2E134368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6087" r="13623"/>
            <a:stretch/>
          </p:blipFill>
          <p:spPr>
            <a:xfrm rot="5400000">
              <a:off x="6291676" y="-59611"/>
              <a:ext cx="2385389" cy="2955189"/>
            </a:xfrm>
            <a:prstGeom prst="rect">
              <a:avLst/>
            </a:prstGeom>
          </p:spPr>
        </p:pic>
        <p:pic>
          <p:nvPicPr>
            <p:cNvPr id="5" name="Picture 4">
              <a:extLst>
                <a:ext uri="{FF2B5EF4-FFF2-40B4-BE49-F238E27FC236}">
                  <a16:creationId xmlns:a16="http://schemas.microsoft.com/office/drawing/2014/main" id="{8C15597E-03DB-4FDC-B5E6-A78F7E10F35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6570" r="9179" b="38616"/>
            <a:stretch/>
          </p:blipFill>
          <p:spPr>
            <a:xfrm rot="5400000">
              <a:off x="361512" y="1188993"/>
              <a:ext cx="5346469" cy="5539409"/>
            </a:xfrm>
            <a:prstGeom prst="rect">
              <a:avLst/>
            </a:prstGeom>
          </p:spPr>
        </p:pic>
        <p:sp>
          <p:nvSpPr>
            <p:cNvPr id="6" name="TextBox 5">
              <a:extLst>
                <a:ext uri="{FF2B5EF4-FFF2-40B4-BE49-F238E27FC236}">
                  <a16:creationId xmlns:a16="http://schemas.microsoft.com/office/drawing/2014/main" id="{D27E3C5C-B566-4DA3-B0E9-E98D4FAEC6C5}"/>
                </a:ext>
              </a:extLst>
            </p:cNvPr>
            <p:cNvSpPr txBox="1"/>
            <p:nvPr/>
          </p:nvSpPr>
          <p:spPr>
            <a:xfrm>
              <a:off x="265042" y="225289"/>
              <a:ext cx="5155097" cy="954107"/>
            </a:xfrm>
            <a:prstGeom prst="rect">
              <a:avLst/>
            </a:prstGeom>
            <a:noFill/>
          </p:spPr>
          <p:txBody>
            <a:bodyPr wrap="square" rtlCol="0">
              <a:spAutoFit/>
            </a:bodyPr>
            <a:lstStyle/>
            <a:p>
              <a:r>
                <a:rPr lang="en-GB" sz="2800" dirty="0"/>
                <a:t>Attachment to the FPI corporate assemblage</a:t>
              </a:r>
            </a:p>
          </p:txBody>
        </p:sp>
        <p:sp>
          <p:nvSpPr>
            <p:cNvPr id="7" name="TextBox 6">
              <a:extLst>
                <a:ext uri="{FF2B5EF4-FFF2-40B4-BE49-F238E27FC236}">
                  <a16:creationId xmlns:a16="http://schemas.microsoft.com/office/drawing/2014/main" id="{60F43E55-05A3-4B47-9F0D-9B21F9651765}"/>
                </a:ext>
              </a:extLst>
            </p:cNvPr>
            <p:cNvSpPr txBox="1"/>
            <p:nvPr/>
          </p:nvSpPr>
          <p:spPr>
            <a:xfrm>
              <a:off x="6215270" y="3511826"/>
              <a:ext cx="2279373" cy="2308324"/>
            </a:xfrm>
            <a:prstGeom prst="rect">
              <a:avLst/>
            </a:prstGeom>
            <a:noFill/>
          </p:spPr>
          <p:txBody>
            <a:bodyPr wrap="square" rtlCol="0">
              <a:spAutoFit/>
            </a:bodyPr>
            <a:lstStyle/>
            <a:p>
              <a:r>
                <a:rPr lang="en-GB" sz="2400" u="sng" dirty="0"/>
                <a:t>Exports to:</a:t>
              </a:r>
            </a:p>
            <a:p>
              <a:r>
                <a:rPr lang="en-GB" sz="2400" dirty="0"/>
                <a:t>Mainland Canada</a:t>
              </a:r>
            </a:p>
            <a:p>
              <a:r>
                <a:rPr lang="en-GB" sz="2400" dirty="0"/>
                <a:t>United States</a:t>
              </a:r>
            </a:p>
            <a:p>
              <a:r>
                <a:rPr lang="en-GB" sz="2400" dirty="0"/>
                <a:t>Europe</a:t>
              </a:r>
            </a:p>
            <a:p>
              <a:r>
                <a:rPr lang="en-GB" sz="2400" dirty="0"/>
                <a:t>Japan</a:t>
              </a:r>
            </a:p>
          </p:txBody>
        </p:sp>
      </p:grpSp>
    </p:spTree>
    <p:extLst>
      <p:ext uri="{BB962C8B-B14F-4D97-AF65-F5344CB8AC3E}">
        <p14:creationId xmlns:p14="http://schemas.microsoft.com/office/powerpoint/2010/main" val="1625630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4DB8018-8532-4067-BBEF-98A7D024F9B5}"/>
              </a:ext>
            </a:extLst>
          </p:cNvPr>
          <p:cNvGrpSpPr/>
          <p:nvPr/>
        </p:nvGrpSpPr>
        <p:grpSpPr>
          <a:xfrm>
            <a:off x="0" y="0"/>
            <a:ext cx="9360907" cy="6858000"/>
            <a:chOff x="0" y="0"/>
            <a:chExt cx="9360907" cy="6858000"/>
          </a:xfrm>
        </p:grpSpPr>
        <p:pic>
          <p:nvPicPr>
            <p:cNvPr id="3" name="Picture 2">
              <a:extLst>
                <a:ext uri="{FF2B5EF4-FFF2-40B4-BE49-F238E27FC236}">
                  <a16:creationId xmlns:a16="http://schemas.microsoft.com/office/drawing/2014/main" id="{1B7FF985-E733-40DA-BDED-6B721DB47F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51578" y="0"/>
              <a:ext cx="6609329" cy="6858000"/>
            </a:xfrm>
            <a:prstGeom prst="rect">
              <a:avLst/>
            </a:prstGeom>
          </p:spPr>
        </p:pic>
        <p:pic>
          <p:nvPicPr>
            <p:cNvPr id="5" name="Picture 4">
              <a:extLst>
                <a:ext uri="{FF2B5EF4-FFF2-40B4-BE49-F238E27FC236}">
                  <a16:creationId xmlns:a16="http://schemas.microsoft.com/office/drawing/2014/main" id="{FBF88458-7985-4E4E-9622-71D05045EA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6087" r="23333"/>
            <a:stretch/>
          </p:blipFill>
          <p:spPr>
            <a:xfrm>
              <a:off x="0" y="2637182"/>
              <a:ext cx="3409279" cy="4220817"/>
            </a:xfrm>
            <a:prstGeom prst="rect">
              <a:avLst/>
            </a:prstGeom>
          </p:spPr>
        </p:pic>
        <p:sp>
          <p:nvSpPr>
            <p:cNvPr id="6" name="TextBox 5">
              <a:extLst>
                <a:ext uri="{FF2B5EF4-FFF2-40B4-BE49-F238E27FC236}">
                  <a16:creationId xmlns:a16="http://schemas.microsoft.com/office/drawing/2014/main" id="{4A1F54CC-6568-405F-B420-7EE2C7FEE2D0}"/>
                </a:ext>
              </a:extLst>
            </p:cNvPr>
            <p:cNvSpPr txBox="1"/>
            <p:nvPr/>
          </p:nvSpPr>
          <p:spPr>
            <a:xfrm>
              <a:off x="132522" y="596348"/>
              <a:ext cx="2619056" cy="1569660"/>
            </a:xfrm>
            <a:prstGeom prst="rect">
              <a:avLst/>
            </a:prstGeom>
            <a:noFill/>
          </p:spPr>
          <p:txBody>
            <a:bodyPr wrap="square" rtlCol="0">
              <a:spAutoFit/>
            </a:bodyPr>
            <a:lstStyle/>
            <a:p>
              <a:r>
                <a:rPr lang="en-GB" sz="2400" b="1" dirty="0"/>
                <a:t>Deep-sea trawlers replaced inshore draggers and schooners</a:t>
              </a:r>
            </a:p>
          </p:txBody>
        </p:sp>
        <p:sp>
          <p:nvSpPr>
            <p:cNvPr id="7" name="TextBox 6">
              <a:extLst>
                <a:ext uri="{FF2B5EF4-FFF2-40B4-BE49-F238E27FC236}">
                  <a16:creationId xmlns:a16="http://schemas.microsoft.com/office/drawing/2014/main" id="{2AE16052-659F-40C5-81CB-CBEAD970AAD2}"/>
                </a:ext>
              </a:extLst>
            </p:cNvPr>
            <p:cNvSpPr txBox="1"/>
            <p:nvPr/>
          </p:nvSpPr>
          <p:spPr>
            <a:xfrm>
              <a:off x="3409279" y="6304002"/>
              <a:ext cx="5575695" cy="369332"/>
            </a:xfrm>
            <a:prstGeom prst="rect">
              <a:avLst/>
            </a:prstGeom>
            <a:noFill/>
          </p:spPr>
          <p:txBody>
            <a:bodyPr wrap="square" rtlCol="0">
              <a:spAutoFit/>
            </a:bodyPr>
            <a:lstStyle/>
            <a:p>
              <a:r>
                <a:rPr lang="en-GB" dirty="0" err="1"/>
                <a:t>Reterritorialisation</a:t>
              </a:r>
              <a:r>
                <a:rPr lang="en-GB" dirty="0"/>
                <a:t> of fishing grounds to the Grand Banks</a:t>
              </a:r>
            </a:p>
          </p:txBody>
        </p:sp>
        <p:cxnSp>
          <p:nvCxnSpPr>
            <p:cNvPr id="9" name="Straight Arrow Connector 8">
              <a:extLst>
                <a:ext uri="{FF2B5EF4-FFF2-40B4-BE49-F238E27FC236}">
                  <a16:creationId xmlns:a16="http://schemas.microsoft.com/office/drawing/2014/main" id="{D1B4C127-F654-430F-887D-BC1CC44F0C9B}"/>
                </a:ext>
              </a:extLst>
            </p:cNvPr>
            <p:cNvCxnSpPr/>
            <p:nvPr/>
          </p:nvCxnSpPr>
          <p:spPr>
            <a:xfrm>
              <a:off x="6520070" y="5221357"/>
              <a:ext cx="80838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58070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208B782-D809-4A3A-B471-C4E89E8DA9CF}"/>
              </a:ext>
            </a:extLst>
          </p:cNvPr>
          <p:cNvGrpSpPr/>
          <p:nvPr/>
        </p:nvGrpSpPr>
        <p:grpSpPr>
          <a:xfrm>
            <a:off x="0" y="0"/>
            <a:ext cx="9144000" cy="6858000"/>
            <a:chOff x="0" y="0"/>
            <a:chExt cx="9144000" cy="6858000"/>
          </a:xfrm>
        </p:grpSpPr>
        <p:pic>
          <p:nvPicPr>
            <p:cNvPr id="2" name="Picture 1">
              <a:extLst>
                <a:ext uri="{FF2B5EF4-FFF2-40B4-BE49-F238E27FC236}">
                  <a16:creationId xmlns:a16="http://schemas.microsoft.com/office/drawing/2014/main" id="{3A58D9B9-68BA-48D8-92F8-980D8BAAB1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a:ln>
              <a:solidFill>
                <a:srgbClr val="FFFF00"/>
              </a:solidFill>
            </a:ln>
          </p:spPr>
        </p:pic>
        <p:sp>
          <p:nvSpPr>
            <p:cNvPr id="3" name="TextBox 2">
              <a:extLst>
                <a:ext uri="{FF2B5EF4-FFF2-40B4-BE49-F238E27FC236}">
                  <a16:creationId xmlns:a16="http://schemas.microsoft.com/office/drawing/2014/main" id="{AF7C749F-3830-4AC7-8746-AC268A281370}"/>
                </a:ext>
              </a:extLst>
            </p:cNvPr>
            <p:cNvSpPr txBox="1"/>
            <p:nvPr/>
          </p:nvSpPr>
          <p:spPr>
            <a:xfrm>
              <a:off x="265043" y="357809"/>
              <a:ext cx="4691270" cy="1231106"/>
            </a:xfrm>
            <a:prstGeom prst="rect">
              <a:avLst/>
            </a:prstGeom>
            <a:solidFill>
              <a:schemeClr val="bg1"/>
            </a:solidFill>
          </p:spPr>
          <p:txBody>
            <a:bodyPr wrap="square" rtlCol="0">
              <a:spAutoFit/>
            </a:bodyPr>
            <a:lstStyle/>
            <a:p>
              <a:r>
                <a:rPr lang="en-GB" sz="2800" dirty="0"/>
                <a:t>The Grand Banks and the Global Fisheries Assemblage</a:t>
              </a:r>
            </a:p>
            <a:p>
              <a:r>
                <a:rPr lang="en-GB" dirty="0"/>
                <a:t>C16th-C19th</a:t>
              </a:r>
            </a:p>
          </p:txBody>
        </p:sp>
        <p:cxnSp>
          <p:nvCxnSpPr>
            <p:cNvPr id="5" name="Straight Arrow Connector 4">
              <a:extLst>
                <a:ext uri="{FF2B5EF4-FFF2-40B4-BE49-F238E27FC236}">
                  <a16:creationId xmlns:a16="http://schemas.microsoft.com/office/drawing/2014/main" id="{CE713AF8-0BA4-4EBA-ADC8-B271451B9CAA}"/>
                </a:ext>
              </a:extLst>
            </p:cNvPr>
            <p:cNvCxnSpPr/>
            <p:nvPr/>
          </p:nvCxnSpPr>
          <p:spPr>
            <a:xfrm>
              <a:off x="3193774" y="4002157"/>
              <a:ext cx="304800" cy="18553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932066D-7DCD-4997-9B14-B6BDDD081C77}"/>
                </a:ext>
              </a:extLst>
            </p:cNvPr>
            <p:cNvCxnSpPr>
              <a:cxnSpLocks/>
            </p:cNvCxnSpPr>
            <p:nvPr/>
          </p:nvCxnSpPr>
          <p:spPr>
            <a:xfrm flipV="1">
              <a:off x="2146852" y="4187687"/>
              <a:ext cx="1219200" cy="15240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03A5099-6485-4B85-9967-B41534ECA2CE}"/>
                </a:ext>
              </a:extLst>
            </p:cNvPr>
            <p:cNvCxnSpPr>
              <a:cxnSpLocks/>
            </p:cNvCxnSpPr>
            <p:nvPr/>
          </p:nvCxnSpPr>
          <p:spPr>
            <a:xfrm flipV="1">
              <a:off x="1086678" y="4340087"/>
              <a:ext cx="2279374" cy="37768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8916A89-0323-4FBA-90DD-B1E1EE1625ED}"/>
                </a:ext>
              </a:extLst>
            </p:cNvPr>
            <p:cNvCxnSpPr/>
            <p:nvPr/>
          </p:nvCxnSpPr>
          <p:spPr>
            <a:xfrm flipH="1" flipV="1">
              <a:off x="3498574" y="4340087"/>
              <a:ext cx="4187687" cy="73549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387FA46-7EF1-413A-A223-CC27319FDFCC}"/>
                </a:ext>
              </a:extLst>
            </p:cNvPr>
            <p:cNvCxnSpPr>
              <a:cxnSpLocks/>
            </p:cNvCxnSpPr>
            <p:nvPr/>
          </p:nvCxnSpPr>
          <p:spPr>
            <a:xfrm flipH="1" flipV="1">
              <a:off x="3498574" y="4219161"/>
              <a:ext cx="4187688" cy="48867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130D3C4-75B0-40A2-9176-999EAE6C01F3}"/>
                </a:ext>
              </a:extLst>
            </p:cNvPr>
            <p:cNvCxnSpPr>
              <a:cxnSpLocks/>
            </p:cNvCxnSpPr>
            <p:nvPr/>
          </p:nvCxnSpPr>
          <p:spPr>
            <a:xfrm flipH="1">
              <a:off x="3591339" y="4002157"/>
              <a:ext cx="4518991" cy="9276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CA08E5B-B87A-4BAA-B7FE-FE1B07FD79D3}"/>
                </a:ext>
              </a:extLst>
            </p:cNvPr>
            <p:cNvCxnSpPr>
              <a:cxnSpLocks/>
            </p:cNvCxnSpPr>
            <p:nvPr/>
          </p:nvCxnSpPr>
          <p:spPr>
            <a:xfrm flipH="1">
              <a:off x="3498574" y="3604591"/>
              <a:ext cx="4465984" cy="39756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16965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D37EF87-4CF3-4490-87AA-4ADECD1B3A33}"/>
              </a:ext>
            </a:extLst>
          </p:cNvPr>
          <p:cNvGrpSpPr/>
          <p:nvPr/>
        </p:nvGrpSpPr>
        <p:grpSpPr>
          <a:xfrm>
            <a:off x="13252" y="0"/>
            <a:ext cx="9458736" cy="6887330"/>
            <a:chOff x="13252" y="0"/>
            <a:chExt cx="9458736" cy="6887330"/>
          </a:xfrm>
        </p:grpSpPr>
        <p:sp>
          <p:nvSpPr>
            <p:cNvPr id="49" name="TextBox 48">
              <a:extLst>
                <a:ext uri="{FF2B5EF4-FFF2-40B4-BE49-F238E27FC236}">
                  <a16:creationId xmlns:a16="http://schemas.microsoft.com/office/drawing/2014/main" id="{13E75654-561C-49E1-B956-9861F66C61D7}"/>
                </a:ext>
              </a:extLst>
            </p:cNvPr>
            <p:cNvSpPr txBox="1"/>
            <p:nvPr/>
          </p:nvSpPr>
          <p:spPr>
            <a:xfrm>
              <a:off x="8252788" y="2748599"/>
              <a:ext cx="1219200" cy="369332"/>
            </a:xfrm>
            <a:prstGeom prst="rect">
              <a:avLst/>
            </a:prstGeom>
            <a:noFill/>
          </p:spPr>
          <p:txBody>
            <a:bodyPr wrap="square" rtlCol="0">
              <a:spAutoFit/>
            </a:bodyPr>
            <a:lstStyle/>
            <a:p>
              <a:r>
                <a:rPr lang="en-GB" dirty="0">
                  <a:solidFill>
                    <a:schemeClr val="bg1"/>
                  </a:solidFill>
                </a:rPr>
                <a:t>Poland</a:t>
              </a:r>
            </a:p>
          </p:txBody>
        </p:sp>
        <p:sp>
          <p:nvSpPr>
            <p:cNvPr id="51" name="TextBox 50">
              <a:extLst>
                <a:ext uri="{FF2B5EF4-FFF2-40B4-BE49-F238E27FC236}">
                  <a16:creationId xmlns:a16="http://schemas.microsoft.com/office/drawing/2014/main" id="{C313962D-82DE-48E6-A661-D83309D6C529}"/>
                </a:ext>
              </a:extLst>
            </p:cNvPr>
            <p:cNvSpPr txBox="1"/>
            <p:nvPr/>
          </p:nvSpPr>
          <p:spPr>
            <a:xfrm>
              <a:off x="7745894" y="2960393"/>
              <a:ext cx="1669776" cy="369332"/>
            </a:xfrm>
            <a:prstGeom prst="rect">
              <a:avLst/>
            </a:prstGeom>
            <a:noFill/>
          </p:spPr>
          <p:txBody>
            <a:bodyPr wrap="square" rtlCol="0">
              <a:spAutoFit/>
            </a:bodyPr>
            <a:lstStyle/>
            <a:p>
              <a:r>
                <a:rPr lang="en-GB" dirty="0">
                  <a:solidFill>
                    <a:schemeClr val="bg1"/>
                  </a:solidFill>
                </a:rPr>
                <a:t>East Germany</a:t>
              </a:r>
            </a:p>
          </p:txBody>
        </p:sp>
        <p:pic>
          <p:nvPicPr>
            <p:cNvPr id="2" name="Picture 1">
              <a:extLst>
                <a:ext uri="{FF2B5EF4-FFF2-40B4-BE49-F238E27FC236}">
                  <a16:creationId xmlns:a16="http://schemas.microsoft.com/office/drawing/2014/main" id="{3A58D9B9-68BA-48D8-92F8-980D8BAAB1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252" y="0"/>
              <a:ext cx="9144000" cy="6858000"/>
            </a:xfrm>
            <a:prstGeom prst="rect">
              <a:avLst/>
            </a:prstGeom>
            <a:ln>
              <a:solidFill>
                <a:srgbClr val="FFFF00"/>
              </a:solidFill>
            </a:ln>
          </p:spPr>
        </p:pic>
        <p:sp>
          <p:nvSpPr>
            <p:cNvPr id="3" name="TextBox 2">
              <a:extLst>
                <a:ext uri="{FF2B5EF4-FFF2-40B4-BE49-F238E27FC236}">
                  <a16:creationId xmlns:a16="http://schemas.microsoft.com/office/drawing/2014/main" id="{AF7C749F-3830-4AC7-8746-AC268A281370}"/>
                </a:ext>
              </a:extLst>
            </p:cNvPr>
            <p:cNvSpPr txBox="1"/>
            <p:nvPr/>
          </p:nvSpPr>
          <p:spPr>
            <a:xfrm>
              <a:off x="265043" y="357809"/>
              <a:ext cx="4691270" cy="1231106"/>
            </a:xfrm>
            <a:prstGeom prst="rect">
              <a:avLst/>
            </a:prstGeom>
            <a:solidFill>
              <a:schemeClr val="bg1"/>
            </a:solidFill>
          </p:spPr>
          <p:txBody>
            <a:bodyPr wrap="square" rtlCol="0">
              <a:spAutoFit/>
            </a:bodyPr>
            <a:lstStyle/>
            <a:p>
              <a:r>
                <a:rPr lang="en-GB" sz="2800" dirty="0"/>
                <a:t>The Grand Banks and the Global Fisheries Assemblage</a:t>
              </a:r>
            </a:p>
            <a:p>
              <a:r>
                <a:rPr lang="en-GB" dirty="0"/>
                <a:t>1980s</a:t>
              </a:r>
            </a:p>
          </p:txBody>
        </p:sp>
        <p:cxnSp>
          <p:nvCxnSpPr>
            <p:cNvPr id="5" name="Straight Arrow Connector 4">
              <a:extLst>
                <a:ext uri="{FF2B5EF4-FFF2-40B4-BE49-F238E27FC236}">
                  <a16:creationId xmlns:a16="http://schemas.microsoft.com/office/drawing/2014/main" id="{CE713AF8-0BA4-4EBA-ADC8-B271451B9CAA}"/>
                </a:ext>
              </a:extLst>
            </p:cNvPr>
            <p:cNvCxnSpPr/>
            <p:nvPr/>
          </p:nvCxnSpPr>
          <p:spPr>
            <a:xfrm>
              <a:off x="3193774" y="4002157"/>
              <a:ext cx="304800" cy="18553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932066D-7DCD-4997-9B14-B6BDDD081C77}"/>
                </a:ext>
              </a:extLst>
            </p:cNvPr>
            <p:cNvCxnSpPr>
              <a:cxnSpLocks/>
            </p:cNvCxnSpPr>
            <p:nvPr/>
          </p:nvCxnSpPr>
          <p:spPr>
            <a:xfrm flipV="1">
              <a:off x="2146852" y="4187687"/>
              <a:ext cx="1219200" cy="15240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03A5099-6485-4B85-9967-B41534ECA2CE}"/>
                </a:ext>
              </a:extLst>
            </p:cNvPr>
            <p:cNvCxnSpPr>
              <a:cxnSpLocks/>
            </p:cNvCxnSpPr>
            <p:nvPr/>
          </p:nvCxnSpPr>
          <p:spPr>
            <a:xfrm flipV="1">
              <a:off x="1086678" y="4340087"/>
              <a:ext cx="2279374" cy="37768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8916A89-0323-4FBA-90DD-B1E1EE1625ED}"/>
                </a:ext>
              </a:extLst>
            </p:cNvPr>
            <p:cNvCxnSpPr/>
            <p:nvPr/>
          </p:nvCxnSpPr>
          <p:spPr>
            <a:xfrm flipH="1" flipV="1">
              <a:off x="3498574" y="4340087"/>
              <a:ext cx="4187687" cy="73549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387FA46-7EF1-413A-A223-CC27319FDFCC}"/>
                </a:ext>
              </a:extLst>
            </p:cNvPr>
            <p:cNvCxnSpPr>
              <a:cxnSpLocks/>
            </p:cNvCxnSpPr>
            <p:nvPr/>
          </p:nvCxnSpPr>
          <p:spPr>
            <a:xfrm flipH="1" flipV="1">
              <a:off x="3498574" y="4219161"/>
              <a:ext cx="4187688" cy="48867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130D3C4-75B0-40A2-9176-999EAE6C01F3}"/>
                </a:ext>
              </a:extLst>
            </p:cNvPr>
            <p:cNvCxnSpPr>
              <a:cxnSpLocks/>
            </p:cNvCxnSpPr>
            <p:nvPr/>
          </p:nvCxnSpPr>
          <p:spPr>
            <a:xfrm flipH="1">
              <a:off x="3591339" y="4002157"/>
              <a:ext cx="4518991" cy="9276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CA08E5B-B87A-4BAA-B7FE-FE1B07FD79D3}"/>
                </a:ext>
              </a:extLst>
            </p:cNvPr>
            <p:cNvCxnSpPr>
              <a:cxnSpLocks/>
            </p:cNvCxnSpPr>
            <p:nvPr/>
          </p:nvCxnSpPr>
          <p:spPr>
            <a:xfrm flipH="1">
              <a:off x="3498574" y="3604591"/>
              <a:ext cx="4465984" cy="39756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767F637-30C8-4DFD-A862-404C7990A58B}"/>
                </a:ext>
              </a:extLst>
            </p:cNvPr>
            <p:cNvCxnSpPr/>
            <p:nvPr/>
          </p:nvCxnSpPr>
          <p:spPr>
            <a:xfrm flipH="1">
              <a:off x="8110330" y="5194852"/>
              <a:ext cx="1033670" cy="397565"/>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9C8BC7B-0090-44D0-BF15-C108AAA852CF}"/>
                </a:ext>
              </a:extLst>
            </p:cNvPr>
            <p:cNvCxnSpPr>
              <a:cxnSpLocks/>
            </p:cNvCxnSpPr>
            <p:nvPr/>
          </p:nvCxnSpPr>
          <p:spPr>
            <a:xfrm flipH="1" flipV="1">
              <a:off x="3538330" y="4492488"/>
              <a:ext cx="4492487" cy="1078394"/>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F576544-7C95-4A2F-9DEB-A36204E76C3C}"/>
                </a:ext>
              </a:extLst>
            </p:cNvPr>
            <p:cNvCxnSpPr>
              <a:cxnSpLocks/>
            </p:cNvCxnSpPr>
            <p:nvPr/>
          </p:nvCxnSpPr>
          <p:spPr>
            <a:xfrm flipV="1">
              <a:off x="689114" y="4538869"/>
              <a:ext cx="2657060" cy="2242931"/>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59A771B-797E-47DD-836C-EFDAA10499C2}"/>
                </a:ext>
              </a:extLst>
            </p:cNvPr>
            <p:cNvCxnSpPr>
              <a:cxnSpLocks/>
            </p:cNvCxnSpPr>
            <p:nvPr/>
          </p:nvCxnSpPr>
          <p:spPr>
            <a:xfrm flipH="1">
              <a:off x="3498574" y="2794552"/>
              <a:ext cx="5645426" cy="130037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DADC171-D9FB-4EF1-BB89-BFC56EC74DE7}"/>
                </a:ext>
              </a:extLst>
            </p:cNvPr>
            <p:cNvCxnSpPr>
              <a:cxnSpLocks/>
            </p:cNvCxnSpPr>
            <p:nvPr/>
          </p:nvCxnSpPr>
          <p:spPr>
            <a:xfrm flipH="1">
              <a:off x="3684104" y="3253410"/>
              <a:ext cx="5459896" cy="841512"/>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1D616A4-A6D0-4CCD-BC7D-FB54CA095D09}"/>
                </a:ext>
              </a:extLst>
            </p:cNvPr>
            <p:cNvCxnSpPr>
              <a:cxnSpLocks/>
            </p:cNvCxnSpPr>
            <p:nvPr/>
          </p:nvCxnSpPr>
          <p:spPr>
            <a:xfrm flipH="1">
              <a:off x="3803374" y="3008245"/>
              <a:ext cx="5340626" cy="993912"/>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8ECCBB5-D8D6-4540-9318-E26A25EADCC7}"/>
                </a:ext>
              </a:extLst>
            </p:cNvPr>
            <p:cNvCxnSpPr>
              <a:cxnSpLocks/>
            </p:cNvCxnSpPr>
            <p:nvPr/>
          </p:nvCxnSpPr>
          <p:spPr>
            <a:xfrm flipH="1">
              <a:off x="3684104" y="2381251"/>
              <a:ext cx="5459896" cy="1620906"/>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86F5153-9A1A-4E4D-8842-8E85DB2E2EF5}"/>
                </a:ext>
              </a:extLst>
            </p:cNvPr>
            <p:cNvCxnSpPr/>
            <p:nvPr/>
          </p:nvCxnSpPr>
          <p:spPr>
            <a:xfrm flipH="1">
              <a:off x="8150086" y="5262769"/>
              <a:ext cx="1033670" cy="397565"/>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1F5ACF8-426A-4DBE-882C-A7A0EE5BE477}"/>
                </a:ext>
              </a:extLst>
            </p:cNvPr>
            <p:cNvCxnSpPr>
              <a:cxnSpLocks/>
            </p:cNvCxnSpPr>
            <p:nvPr/>
          </p:nvCxnSpPr>
          <p:spPr>
            <a:xfrm flipH="1" flipV="1">
              <a:off x="3498574" y="4415458"/>
              <a:ext cx="4465984" cy="1229968"/>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139CD7BF-2E5A-4B74-B2D4-886D8303354A}"/>
                </a:ext>
              </a:extLst>
            </p:cNvPr>
            <p:cNvCxnSpPr/>
            <p:nvPr/>
          </p:nvCxnSpPr>
          <p:spPr>
            <a:xfrm flipH="1">
              <a:off x="8176589" y="5330686"/>
              <a:ext cx="1033670" cy="397565"/>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10DAFE6-6822-477D-9EDD-521A0BB329A0}"/>
                </a:ext>
              </a:extLst>
            </p:cNvPr>
            <p:cNvCxnSpPr>
              <a:cxnSpLocks/>
            </p:cNvCxnSpPr>
            <p:nvPr/>
          </p:nvCxnSpPr>
          <p:spPr>
            <a:xfrm flipH="1" flipV="1">
              <a:off x="3372677" y="4492488"/>
              <a:ext cx="4591881" cy="1215056"/>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09A72AA-5DCD-4F18-A1D4-F5D7B9AB6F4D}"/>
                </a:ext>
              </a:extLst>
            </p:cNvPr>
            <p:cNvCxnSpPr>
              <a:cxnSpLocks/>
            </p:cNvCxnSpPr>
            <p:nvPr/>
          </p:nvCxnSpPr>
          <p:spPr>
            <a:xfrm flipH="1">
              <a:off x="3498574" y="1277179"/>
              <a:ext cx="2975113" cy="2877379"/>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C660DB9-EA75-44E5-B292-3DB975F83EC9}"/>
                </a:ext>
              </a:extLst>
            </p:cNvPr>
            <p:cNvCxnSpPr>
              <a:cxnSpLocks/>
            </p:cNvCxnSpPr>
            <p:nvPr/>
          </p:nvCxnSpPr>
          <p:spPr>
            <a:xfrm flipH="1">
              <a:off x="3684104" y="3375163"/>
              <a:ext cx="3942523" cy="727627"/>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09CC3C15-779A-4DC5-B785-2A50A368B75E}"/>
                </a:ext>
              </a:extLst>
            </p:cNvPr>
            <p:cNvCxnSpPr>
              <a:cxnSpLocks/>
            </p:cNvCxnSpPr>
            <p:nvPr/>
          </p:nvCxnSpPr>
          <p:spPr>
            <a:xfrm flipH="1" flipV="1">
              <a:off x="3366052" y="4528932"/>
              <a:ext cx="1066800" cy="2132795"/>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288431E-423F-4D15-BA8D-685D816E96B1}"/>
                </a:ext>
              </a:extLst>
            </p:cNvPr>
            <p:cNvCxnSpPr>
              <a:cxnSpLocks/>
            </p:cNvCxnSpPr>
            <p:nvPr/>
          </p:nvCxnSpPr>
          <p:spPr>
            <a:xfrm flipH="1">
              <a:off x="3591339" y="1650724"/>
              <a:ext cx="5227982" cy="2405684"/>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54FABCC-DE88-4FD6-9EDC-83F435D94423}"/>
                </a:ext>
              </a:extLst>
            </p:cNvPr>
            <p:cNvCxnSpPr>
              <a:cxnSpLocks/>
            </p:cNvCxnSpPr>
            <p:nvPr/>
          </p:nvCxnSpPr>
          <p:spPr>
            <a:xfrm flipH="1">
              <a:off x="3899452" y="3129171"/>
              <a:ext cx="5277678" cy="868015"/>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428D110-A745-491C-B7FC-9D807B58064B}"/>
                </a:ext>
              </a:extLst>
            </p:cNvPr>
            <p:cNvCxnSpPr/>
            <p:nvPr/>
          </p:nvCxnSpPr>
          <p:spPr>
            <a:xfrm flipH="1">
              <a:off x="8143460" y="5340261"/>
              <a:ext cx="1033670" cy="397565"/>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8A3F7E2-F910-4C08-9DCB-613062455410}"/>
                </a:ext>
              </a:extLst>
            </p:cNvPr>
            <p:cNvCxnSpPr>
              <a:cxnSpLocks/>
            </p:cNvCxnSpPr>
            <p:nvPr/>
          </p:nvCxnSpPr>
          <p:spPr>
            <a:xfrm flipH="1" flipV="1">
              <a:off x="3591339" y="4577384"/>
              <a:ext cx="4373219" cy="1152523"/>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6988CBD-EB6E-44B3-BF7D-18DF1D4B68CC}"/>
                </a:ext>
              </a:extLst>
            </p:cNvPr>
            <p:cNvCxnSpPr>
              <a:cxnSpLocks/>
            </p:cNvCxnSpPr>
            <p:nvPr/>
          </p:nvCxnSpPr>
          <p:spPr>
            <a:xfrm flipH="1">
              <a:off x="3538330" y="890378"/>
              <a:ext cx="5615607" cy="3328783"/>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B7101D5-0827-42EF-80DC-E43819D2B6CF}"/>
                </a:ext>
              </a:extLst>
            </p:cNvPr>
            <p:cNvCxnSpPr>
              <a:cxnSpLocks/>
            </p:cNvCxnSpPr>
            <p:nvPr/>
          </p:nvCxnSpPr>
          <p:spPr>
            <a:xfrm flipV="1">
              <a:off x="3127513" y="4717775"/>
              <a:ext cx="198783" cy="1865242"/>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A5F83D3-2DF7-460B-9C7D-8B653624A22D}"/>
                </a:ext>
              </a:extLst>
            </p:cNvPr>
            <p:cNvCxnSpPr>
              <a:cxnSpLocks/>
            </p:cNvCxnSpPr>
            <p:nvPr/>
          </p:nvCxnSpPr>
          <p:spPr>
            <a:xfrm flipH="1">
              <a:off x="3458818" y="1782418"/>
              <a:ext cx="702365" cy="2521639"/>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22B859F-A30B-40B4-B12C-C6B69BC7A151}"/>
                </a:ext>
              </a:extLst>
            </p:cNvPr>
            <p:cNvSpPr txBox="1"/>
            <p:nvPr/>
          </p:nvSpPr>
          <p:spPr>
            <a:xfrm>
              <a:off x="5239577" y="1337643"/>
              <a:ext cx="1219200" cy="369332"/>
            </a:xfrm>
            <a:prstGeom prst="rect">
              <a:avLst/>
            </a:prstGeom>
            <a:noFill/>
          </p:spPr>
          <p:txBody>
            <a:bodyPr wrap="square" rtlCol="0">
              <a:spAutoFit/>
            </a:bodyPr>
            <a:lstStyle/>
            <a:p>
              <a:r>
                <a:rPr lang="en-GB" dirty="0">
                  <a:solidFill>
                    <a:schemeClr val="bg1"/>
                  </a:solidFill>
                </a:rPr>
                <a:t>Iceland</a:t>
              </a:r>
            </a:p>
          </p:txBody>
        </p:sp>
        <p:sp>
          <p:nvSpPr>
            <p:cNvPr id="39" name="TextBox 38">
              <a:extLst>
                <a:ext uri="{FF2B5EF4-FFF2-40B4-BE49-F238E27FC236}">
                  <a16:creationId xmlns:a16="http://schemas.microsoft.com/office/drawing/2014/main" id="{A0673EE7-2A0C-4C8C-ACE9-668A813DDAB2}"/>
                </a:ext>
              </a:extLst>
            </p:cNvPr>
            <p:cNvSpPr txBox="1"/>
            <p:nvPr/>
          </p:nvSpPr>
          <p:spPr>
            <a:xfrm>
              <a:off x="8280951" y="628220"/>
              <a:ext cx="874646" cy="369332"/>
            </a:xfrm>
            <a:prstGeom prst="rect">
              <a:avLst/>
            </a:prstGeom>
            <a:noFill/>
          </p:spPr>
          <p:txBody>
            <a:bodyPr wrap="square" rtlCol="0">
              <a:spAutoFit/>
            </a:bodyPr>
            <a:lstStyle/>
            <a:p>
              <a:r>
                <a:rPr lang="en-GB" dirty="0">
                  <a:solidFill>
                    <a:schemeClr val="bg1"/>
                  </a:solidFill>
                </a:rPr>
                <a:t>USSR</a:t>
              </a:r>
            </a:p>
          </p:txBody>
        </p:sp>
        <p:sp>
          <p:nvSpPr>
            <p:cNvPr id="42" name="TextBox 41">
              <a:extLst>
                <a:ext uri="{FF2B5EF4-FFF2-40B4-BE49-F238E27FC236}">
                  <a16:creationId xmlns:a16="http://schemas.microsoft.com/office/drawing/2014/main" id="{5355B895-8594-400F-874D-AAA63E9949A2}"/>
                </a:ext>
              </a:extLst>
            </p:cNvPr>
            <p:cNvSpPr txBox="1"/>
            <p:nvPr/>
          </p:nvSpPr>
          <p:spPr>
            <a:xfrm>
              <a:off x="8040755" y="1887680"/>
              <a:ext cx="1219200" cy="369332"/>
            </a:xfrm>
            <a:prstGeom prst="rect">
              <a:avLst/>
            </a:prstGeom>
            <a:noFill/>
          </p:spPr>
          <p:txBody>
            <a:bodyPr wrap="square" rtlCol="0">
              <a:spAutoFit/>
            </a:bodyPr>
            <a:lstStyle/>
            <a:p>
              <a:r>
                <a:rPr lang="en-GB" dirty="0">
                  <a:solidFill>
                    <a:schemeClr val="bg1"/>
                  </a:solidFill>
                </a:rPr>
                <a:t>Norway</a:t>
              </a:r>
            </a:p>
          </p:txBody>
        </p:sp>
        <p:sp>
          <p:nvSpPr>
            <p:cNvPr id="45" name="TextBox 44">
              <a:extLst>
                <a:ext uri="{FF2B5EF4-FFF2-40B4-BE49-F238E27FC236}">
                  <a16:creationId xmlns:a16="http://schemas.microsoft.com/office/drawing/2014/main" id="{C668D3D3-A2C4-4398-8636-DF72D13D43F5}"/>
                </a:ext>
              </a:extLst>
            </p:cNvPr>
            <p:cNvSpPr txBox="1"/>
            <p:nvPr/>
          </p:nvSpPr>
          <p:spPr>
            <a:xfrm>
              <a:off x="7891670" y="2217755"/>
              <a:ext cx="1219200" cy="369332"/>
            </a:xfrm>
            <a:prstGeom prst="rect">
              <a:avLst/>
            </a:prstGeom>
            <a:noFill/>
          </p:spPr>
          <p:txBody>
            <a:bodyPr wrap="square" rtlCol="0">
              <a:spAutoFit/>
            </a:bodyPr>
            <a:lstStyle/>
            <a:p>
              <a:r>
                <a:rPr lang="en-GB" dirty="0">
                  <a:solidFill>
                    <a:schemeClr val="bg1"/>
                  </a:solidFill>
                </a:rPr>
                <a:t>Finland</a:t>
              </a:r>
            </a:p>
          </p:txBody>
        </p:sp>
        <p:sp>
          <p:nvSpPr>
            <p:cNvPr id="47" name="TextBox 46">
              <a:extLst>
                <a:ext uri="{FF2B5EF4-FFF2-40B4-BE49-F238E27FC236}">
                  <a16:creationId xmlns:a16="http://schemas.microsoft.com/office/drawing/2014/main" id="{D6FDE658-2C37-429B-AE13-18919F42FAEA}"/>
                </a:ext>
              </a:extLst>
            </p:cNvPr>
            <p:cNvSpPr txBox="1"/>
            <p:nvPr/>
          </p:nvSpPr>
          <p:spPr>
            <a:xfrm>
              <a:off x="8143460" y="2486441"/>
              <a:ext cx="1219200" cy="369332"/>
            </a:xfrm>
            <a:prstGeom prst="rect">
              <a:avLst/>
            </a:prstGeom>
            <a:noFill/>
          </p:spPr>
          <p:txBody>
            <a:bodyPr wrap="square" rtlCol="0">
              <a:spAutoFit/>
            </a:bodyPr>
            <a:lstStyle/>
            <a:p>
              <a:r>
                <a:rPr lang="en-GB" dirty="0">
                  <a:solidFill>
                    <a:schemeClr val="bg1"/>
                  </a:solidFill>
                </a:rPr>
                <a:t>Denmark</a:t>
              </a:r>
            </a:p>
          </p:txBody>
        </p:sp>
        <p:sp>
          <p:nvSpPr>
            <p:cNvPr id="53" name="TextBox 52">
              <a:extLst>
                <a:ext uri="{FF2B5EF4-FFF2-40B4-BE49-F238E27FC236}">
                  <a16:creationId xmlns:a16="http://schemas.microsoft.com/office/drawing/2014/main" id="{ADB7848B-87E1-48E9-A57F-7554E31BD564}"/>
                </a:ext>
              </a:extLst>
            </p:cNvPr>
            <p:cNvSpPr txBox="1"/>
            <p:nvPr/>
          </p:nvSpPr>
          <p:spPr>
            <a:xfrm>
              <a:off x="6824870" y="3146942"/>
              <a:ext cx="1219200" cy="369332"/>
            </a:xfrm>
            <a:prstGeom prst="rect">
              <a:avLst/>
            </a:prstGeom>
            <a:noFill/>
          </p:spPr>
          <p:txBody>
            <a:bodyPr wrap="square" rtlCol="0">
              <a:spAutoFit/>
            </a:bodyPr>
            <a:lstStyle/>
            <a:p>
              <a:r>
                <a:rPr lang="en-GB" dirty="0">
                  <a:solidFill>
                    <a:schemeClr val="bg1"/>
                  </a:solidFill>
                </a:rPr>
                <a:t>Ireland</a:t>
              </a:r>
            </a:p>
          </p:txBody>
        </p:sp>
        <p:sp>
          <p:nvSpPr>
            <p:cNvPr id="55" name="TextBox 54">
              <a:extLst>
                <a:ext uri="{FF2B5EF4-FFF2-40B4-BE49-F238E27FC236}">
                  <a16:creationId xmlns:a16="http://schemas.microsoft.com/office/drawing/2014/main" id="{179CA56E-9A3B-433E-B6FA-FFAF021AC17F}"/>
                </a:ext>
              </a:extLst>
            </p:cNvPr>
            <p:cNvSpPr txBox="1"/>
            <p:nvPr/>
          </p:nvSpPr>
          <p:spPr>
            <a:xfrm>
              <a:off x="7406310" y="3954570"/>
              <a:ext cx="1219200" cy="369332"/>
            </a:xfrm>
            <a:prstGeom prst="rect">
              <a:avLst/>
            </a:prstGeom>
            <a:noFill/>
          </p:spPr>
          <p:txBody>
            <a:bodyPr wrap="square" rtlCol="0">
              <a:spAutoFit/>
            </a:bodyPr>
            <a:lstStyle/>
            <a:p>
              <a:r>
                <a:rPr lang="en-GB" dirty="0">
                  <a:solidFill>
                    <a:schemeClr val="bg1"/>
                  </a:solidFill>
                </a:rPr>
                <a:t>France</a:t>
              </a:r>
            </a:p>
          </p:txBody>
        </p:sp>
        <p:sp>
          <p:nvSpPr>
            <p:cNvPr id="56" name="TextBox 55">
              <a:extLst>
                <a:ext uri="{FF2B5EF4-FFF2-40B4-BE49-F238E27FC236}">
                  <a16:creationId xmlns:a16="http://schemas.microsoft.com/office/drawing/2014/main" id="{76F7EAC0-2A66-4C40-8C12-E1F5B34AFAEC}"/>
                </a:ext>
              </a:extLst>
            </p:cNvPr>
            <p:cNvSpPr txBox="1"/>
            <p:nvPr/>
          </p:nvSpPr>
          <p:spPr>
            <a:xfrm>
              <a:off x="6745358" y="4259072"/>
              <a:ext cx="1219200" cy="369332"/>
            </a:xfrm>
            <a:prstGeom prst="rect">
              <a:avLst/>
            </a:prstGeom>
            <a:noFill/>
          </p:spPr>
          <p:txBody>
            <a:bodyPr wrap="square" rtlCol="0">
              <a:spAutoFit/>
            </a:bodyPr>
            <a:lstStyle/>
            <a:p>
              <a:r>
                <a:rPr lang="en-GB" dirty="0">
                  <a:solidFill>
                    <a:schemeClr val="bg1"/>
                  </a:solidFill>
                </a:rPr>
                <a:t>Spain</a:t>
              </a:r>
            </a:p>
          </p:txBody>
        </p:sp>
        <p:sp>
          <p:nvSpPr>
            <p:cNvPr id="57" name="TextBox 56">
              <a:extLst>
                <a:ext uri="{FF2B5EF4-FFF2-40B4-BE49-F238E27FC236}">
                  <a16:creationId xmlns:a16="http://schemas.microsoft.com/office/drawing/2014/main" id="{047BE21C-B978-404C-AC17-028FA3F4C932}"/>
                </a:ext>
              </a:extLst>
            </p:cNvPr>
            <p:cNvSpPr txBox="1"/>
            <p:nvPr/>
          </p:nvSpPr>
          <p:spPr>
            <a:xfrm>
              <a:off x="6662530" y="4644589"/>
              <a:ext cx="1219200" cy="369332"/>
            </a:xfrm>
            <a:prstGeom prst="rect">
              <a:avLst/>
            </a:prstGeom>
            <a:noFill/>
          </p:spPr>
          <p:txBody>
            <a:bodyPr wrap="square" rtlCol="0">
              <a:spAutoFit/>
            </a:bodyPr>
            <a:lstStyle/>
            <a:p>
              <a:r>
                <a:rPr lang="en-GB" dirty="0">
                  <a:solidFill>
                    <a:schemeClr val="bg1"/>
                  </a:solidFill>
                </a:rPr>
                <a:t>Portugal</a:t>
              </a:r>
            </a:p>
          </p:txBody>
        </p:sp>
        <p:sp>
          <p:nvSpPr>
            <p:cNvPr id="58" name="TextBox 57">
              <a:extLst>
                <a:ext uri="{FF2B5EF4-FFF2-40B4-BE49-F238E27FC236}">
                  <a16:creationId xmlns:a16="http://schemas.microsoft.com/office/drawing/2014/main" id="{D5ADFD90-A1CC-4D95-B56B-56CFD16C5686}"/>
                </a:ext>
              </a:extLst>
            </p:cNvPr>
            <p:cNvSpPr txBox="1"/>
            <p:nvPr/>
          </p:nvSpPr>
          <p:spPr>
            <a:xfrm>
              <a:off x="4328490" y="6105319"/>
              <a:ext cx="1219200" cy="369332"/>
            </a:xfrm>
            <a:prstGeom prst="rect">
              <a:avLst/>
            </a:prstGeom>
            <a:noFill/>
          </p:spPr>
          <p:txBody>
            <a:bodyPr wrap="square" rtlCol="0">
              <a:spAutoFit/>
            </a:bodyPr>
            <a:lstStyle/>
            <a:p>
              <a:r>
                <a:rPr lang="en-GB" dirty="0">
                  <a:solidFill>
                    <a:schemeClr val="bg1"/>
                  </a:solidFill>
                </a:rPr>
                <a:t>Japan</a:t>
              </a:r>
            </a:p>
          </p:txBody>
        </p:sp>
        <p:sp>
          <p:nvSpPr>
            <p:cNvPr id="59" name="TextBox 58">
              <a:extLst>
                <a:ext uri="{FF2B5EF4-FFF2-40B4-BE49-F238E27FC236}">
                  <a16:creationId xmlns:a16="http://schemas.microsoft.com/office/drawing/2014/main" id="{DC4972C9-94CD-4CFC-8D8E-71085222AAD1}"/>
                </a:ext>
              </a:extLst>
            </p:cNvPr>
            <p:cNvSpPr txBox="1"/>
            <p:nvPr/>
          </p:nvSpPr>
          <p:spPr>
            <a:xfrm>
              <a:off x="3168097" y="6325798"/>
              <a:ext cx="1219200" cy="369332"/>
            </a:xfrm>
            <a:prstGeom prst="rect">
              <a:avLst/>
            </a:prstGeom>
            <a:noFill/>
          </p:spPr>
          <p:txBody>
            <a:bodyPr wrap="square" rtlCol="0">
              <a:spAutoFit/>
            </a:bodyPr>
            <a:lstStyle/>
            <a:p>
              <a:r>
                <a:rPr lang="en-GB" dirty="0">
                  <a:solidFill>
                    <a:schemeClr val="bg1"/>
                  </a:solidFill>
                </a:rPr>
                <a:t>China</a:t>
              </a:r>
            </a:p>
          </p:txBody>
        </p:sp>
        <p:sp>
          <p:nvSpPr>
            <p:cNvPr id="60" name="TextBox 59">
              <a:extLst>
                <a:ext uri="{FF2B5EF4-FFF2-40B4-BE49-F238E27FC236}">
                  <a16:creationId xmlns:a16="http://schemas.microsoft.com/office/drawing/2014/main" id="{3A56AAEC-639A-4E48-B733-4B5977F8CBD3}"/>
                </a:ext>
              </a:extLst>
            </p:cNvPr>
            <p:cNvSpPr txBox="1"/>
            <p:nvPr/>
          </p:nvSpPr>
          <p:spPr>
            <a:xfrm>
              <a:off x="872157" y="6450568"/>
              <a:ext cx="1219200" cy="369332"/>
            </a:xfrm>
            <a:prstGeom prst="rect">
              <a:avLst/>
            </a:prstGeom>
            <a:noFill/>
          </p:spPr>
          <p:txBody>
            <a:bodyPr wrap="square" rtlCol="0">
              <a:spAutoFit/>
            </a:bodyPr>
            <a:lstStyle/>
            <a:p>
              <a:r>
                <a:rPr lang="en-GB" dirty="0">
                  <a:solidFill>
                    <a:schemeClr val="bg1"/>
                  </a:solidFill>
                </a:rPr>
                <a:t>Cuba</a:t>
              </a:r>
            </a:p>
          </p:txBody>
        </p:sp>
        <p:sp>
          <p:nvSpPr>
            <p:cNvPr id="61" name="TextBox 60">
              <a:extLst>
                <a:ext uri="{FF2B5EF4-FFF2-40B4-BE49-F238E27FC236}">
                  <a16:creationId xmlns:a16="http://schemas.microsoft.com/office/drawing/2014/main" id="{469F1D6A-F670-4CEF-9647-90C0E70CAB87}"/>
                </a:ext>
              </a:extLst>
            </p:cNvPr>
            <p:cNvSpPr txBox="1"/>
            <p:nvPr/>
          </p:nvSpPr>
          <p:spPr>
            <a:xfrm>
              <a:off x="1390235" y="4685509"/>
              <a:ext cx="1219200" cy="369332"/>
            </a:xfrm>
            <a:prstGeom prst="rect">
              <a:avLst/>
            </a:prstGeom>
            <a:noFill/>
          </p:spPr>
          <p:txBody>
            <a:bodyPr wrap="square" rtlCol="0">
              <a:spAutoFit/>
            </a:bodyPr>
            <a:lstStyle/>
            <a:p>
              <a:r>
                <a:rPr lang="en-GB" dirty="0">
                  <a:solidFill>
                    <a:schemeClr val="bg1"/>
                  </a:solidFill>
                </a:rPr>
                <a:t>USA</a:t>
              </a:r>
            </a:p>
          </p:txBody>
        </p:sp>
        <p:sp>
          <p:nvSpPr>
            <p:cNvPr id="62" name="TextBox 61">
              <a:extLst>
                <a:ext uri="{FF2B5EF4-FFF2-40B4-BE49-F238E27FC236}">
                  <a16:creationId xmlns:a16="http://schemas.microsoft.com/office/drawing/2014/main" id="{FF4445E3-F29E-4CEE-9892-F22839D477A4}"/>
                </a:ext>
              </a:extLst>
            </p:cNvPr>
            <p:cNvSpPr txBox="1"/>
            <p:nvPr/>
          </p:nvSpPr>
          <p:spPr>
            <a:xfrm>
              <a:off x="1893403" y="3900292"/>
              <a:ext cx="1219200" cy="369332"/>
            </a:xfrm>
            <a:prstGeom prst="rect">
              <a:avLst/>
            </a:prstGeom>
            <a:noFill/>
          </p:spPr>
          <p:txBody>
            <a:bodyPr wrap="square" rtlCol="0">
              <a:spAutoFit/>
            </a:bodyPr>
            <a:lstStyle/>
            <a:p>
              <a:r>
                <a:rPr lang="en-GB" dirty="0">
                  <a:solidFill>
                    <a:schemeClr val="bg1"/>
                  </a:solidFill>
                </a:rPr>
                <a:t>Canada</a:t>
              </a:r>
            </a:p>
          </p:txBody>
        </p:sp>
        <p:sp>
          <p:nvSpPr>
            <p:cNvPr id="63" name="TextBox 62">
              <a:extLst>
                <a:ext uri="{FF2B5EF4-FFF2-40B4-BE49-F238E27FC236}">
                  <a16:creationId xmlns:a16="http://schemas.microsoft.com/office/drawing/2014/main" id="{FB502375-D7ED-4C2C-9AB0-B6D37F81B7E7}"/>
                </a:ext>
              </a:extLst>
            </p:cNvPr>
            <p:cNvSpPr txBox="1"/>
            <p:nvPr/>
          </p:nvSpPr>
          <p:spPr>
            <a:xfrm>
              <a:off x="2798694" y="2272748"/>
              <a:ext cx="1219200" cy="369332"/>
            </a:xfrm>
            <a:prstGeom prst="rect">
              <a:avLst/>
            </a:prstGeom>
            <a:noFill/>
          </p:spPr>
          <p:txBody>
            <a:bodyPr wrap="square" rtlCol="0">
              <a:spAutoFit/>
            </a:bodyPr>
            <a:lstStyle/>
            <a:p>
              <a:r>
                <a:rPr lang="en-GB" dirty="0">
                  <a:solidFill>
                    <a:schemeClr val="bg1"/>
                  </a:solidFill>
                </a:rPr>
                <a:t>Greenland</a:t>
              </a:r>
            </a:p>
          </p:txBody>
        </p:sp>
        <p:sp>
          <p:nvSpPr>
            <p:cNvPr id="64" name="TextBox 63">
              <a:extLst>
                <a:ext uri="{FF2B5EF4-FFF2-40B4-BE49-F238E27FC236}">
                  <a16:creationId xmlns:a16="http://schemas.microsoft.com/office/drawing/2014/main" id="{7815CD2B-4CF1-4BC9-82BE-09629A161B20}"/>
                </a:ext>
              </a:extLst>
            </p:cNvPr>
            <p:cNvSpPr txBox="1"/>
            <p:nvPr/>
          </p:nvSpPr>
          <p:spPr>
            <a:xfrm>
              <a:off x="7990234" y="5410002"/>
              <a:ext cx="1219200" cy="1477328"/>
            </a:xfrm>
            <a:prstGeom prst="rect">
              <a:avLst/>
            </a:prstGeom>
            <a:noFill/>
          </p:spPr>
          <p:txBody>
            <a:bodyPr wrap="square" rtlCol="0">
              <a:spAutoFit/>
            </a:bodyPr>
            <a:lstStyle/>
            <a:p>
              <a:r>
                <a:rPr lang="en-GB" dirty="0"/>
                <a:t>Bulgaria</a:t>
              </a:r>
            </a:p>
            <a:p>
              <a:r>
                <a:rPr lang="en-GB" dirty="0"/>
                <a:t>Cyprus</a:t>
              </a:r>
            </a:p>
            <a:p>
              <a:r>
                <a:rPr lang="en-GB" dirty="0"/>
                <a:t>Israel</a:t>
              </a:r>
            </a:p>
            <a:p>
              <a:r>
                <a:rPr lang="en-GB" dirty="0"/>
                <a:t>Italy</a:t>
              </a:r>
            </a:p>
            <a:p>
              <a:r>
                <a:rPr lang="en-GB" dirty="0"/>
                <a:t>Romania</a:t>
              </a:r>
            </a:p>
          </p:txBody>
        </p:sp>
        <p:cxnSp>
          <p:nvCxnSpPr>
            <p:cNvPr id="65" name="Straight Arrow Connector 64">
              <a:extLst>
                <a:ext uri="{FF2B5EF4-FFF2-40B4-BE49-F238E27FC236}">
                  <a16:creationId xmlns:a16="http://schemas.microsoft.com/office/drawing/2014/main" id="{9D268939-A1A8-487E-A1CA-4DF6A8DF9CCF}"/>
                </a:ext>
              </a:extLst>
            </p:cNvPr>
            <p:cNvCxnSpPr>
              <a:cxnSpLocks/>
            </p:cNvCxnSpPr>
            <p:nvPr/>
          </p:nvCxnSpPr>
          <p:spPr>
            <a:xfrm flipH="1" flipV="1">
              <a:off x="3544954" y="4589381"/>
              <a:ext cx="1850336" cy="1569995"/>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8B9A53A0-6030-4ED1-A62D-5F75C7C035C7}"/>
                </a:ext>
              </a:extLst>
            </p:cNvPr>
            <p:cNvCxnSpPr/>
            <p:nvPr/>
          </p:nvCxnSpPr>
          <p:spPr>
            <a:xfrm flipH="1">
              <a:off x="8049038" y="5097945"/>
              <a:ext cx="1033670" cy="397565"/>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39E8F9B4-8FD8-4055-A5D6-04421C8CB1F0}"/>
                </a:ext>
              </a:extLst>
            </p:cNvPr>
            <p:cNvCxnSpPr>
              <a:cxnSpLocks/>
            </p:cNvCxnSpPr>
            <p:nvPr/>
          </p:nvCxnSpPr>
          <p:spPr>
            <a:xfrm flipH="1" flipV="1">
              <a:off x="3571874" y="4346049"/>
              <a:ext cx="4373219" cy="1152523"/>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A57CF89E-A164-452D-9985-E634069CCD98}"/>
                </a:ext>
              </a:extLst>
            </p:cNvPr>
            <p:cNvCxnSpPr>
              <a:cxnSpLocks/>
            </p:cNvCxnSpPr>
            <p:nvPr/>
          </p:nvCxnSpPr>
          <p:spPr>
            <a:xfrm flipH="1">
              <a:off x="3631097" y="3534117"/>
              <a:ext cx="5032513" cy="632731"/>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0B60A4C3-B14C-48D8-862A-A83F879718E9}"/>
                </a:ext>
              </a:extLst>
            </p:cNvPr>
            <p:cNvCxnSpPr>
              <a:cxnSpLocks/>
            </p:cNvCxnSpPr>
            <p:nvPr/>
          </p:nvCxnSpPr>
          <p:spPr>
            <a:xfrm flipH="1">
              <a:off x="3697356" y="3434345"/>
              <a:ext cx="5065640" cy="711253"/>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75C926AF-5138-4D5C-9EA6-748FC2FE1DFA}"/>
                </a:ext>
              </a:extLst>
            </p:cNvPr>
            <p:cNvSpPr txBox="1"/>
            <p:nvPr/>
          </p:nvSpPr>
          <p:spPr>
            <a:xfrm>
              <a:off x="7686261" y="3227391"/>
              <a:ext cx="1721126" cy="369332"/>
            </a:xfrm>
            <a:prstGeom prst="rect">
              <a:avLst/>
            </a:prstGeom>
            <a:noFill/>
          </p:spPr>
          <p:txBody>
            <a:bodyPr wrap="square" rtlCol="0">
              <a:spAutoFit/>
            </a:bodyPr>
            <a:lstStyle/>
            <a:p>
              <a:r>
                <a:rPr lang="en-GB" dirty="0">
                  <a:solidFill>
                    <a:schemeClr val="bg1"/>
                  </a:solidFill>
                </a:rPr>
                <a:t>West Germany</a:t>
              </a:r>
            </a:p>
          </p:txBody>
        </p:sp>
        <p:sp>
          <p:nvSpPr>
            <p:cNvPr id="54" name="TextBox 53">
              <a:extLst>
                <a:ext uri="{FF2B5EF4-FFF2-40B4-BE49-F238E27FC236}">
                  <a16:creationId xmlns:a16="http://schemas.microsoft.com/office/drawing/2014/main" id="{6D439FA4-3CBD-4654-BD15-13C3BE39C794}"/>
                </a:ext>
              </a:extLst>
            </p:cNvPr>
            <p:cNvSpPr txBox="1"/>
            <p:nvPr/>
          </p:nvSpPr>
          <p:spPr>
            <a:xfrm>
              <a:off x="7136296" y="2297707"/>
              <a:ext cx="1219200" cy="369332"/>
            </a:xfrm>
            <a:prstGeom prst="rect">
              <a:avLst/>
            </a:prstGeom>
            <a:noFill/>
          </p:spPr>
          <p:txBody>
            <a:bodyPr wrap="square" rtlCol="0">
              <a:spAutoFit/>
            </a:bodyPr>
            <a:lstStyle/>
            <a:p>
              <a:r>
                <a:rPr lang="en-GB" dirty="0">
                  <a:solidFill>
                    <a:schemeClr val="bg1"/>
                  </a:solidFill>
                </a:rPr>
                <a:t>Britain</a:t>
              </a:r>
            </a:p>
          </p:txBody>
        </p:sp>
        <p:cxnSp>
          <p:nvCxnSpPr>
            <p:cNvPr id="70" name="Straight Arrow Connector 69">
              <a:extLst>
                <a:ext uri="{FF2B5EF4-FFF2-40B4-BE49-F238E27FC236}">
                  <a16:creationId xmlns:a16="http://schemas.microsoft.com/office/drawing/2014/main" id="{1EF77A31-637D-4AD7-A131-F648B5E8A1FA}"/>
                </a:ext>
              </a:extLst>
            </p:cNvPr>
            <p:cNvCxnSpPr>
              <a:cxnSpLocks/>
            </p:cNvCxnSpPr>
            <p:nvPr/>
          </p:nvCxnSpPr>
          <p:spPr>
            <a:xfrm flipH="1">
              <a:off x="3743739" y="1605100"/>
              <a:ext cx="3829880" cy="2603708"/>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498953C2-6D68-47E4-B750-176158F5D80E}"/>
                </a:ext>
              </a:extLst>
            </p:cNvPr>
            <p:cNvSpPr txBox="1"/>
            <p:nvPr/>
          </p:nvSpPr>
          <p:spPr>
            <a:xfrm>
              <a:off x="6533322" y="1266091"/>
              <a:ext cx="1219200" cy="646331"/>
            </a:xfrm>
            <a:prstGeom prst="rect">
              <a:avLst/>
            </a:prstGeom>
            <a:noFill/>
          </p:spPr>
          <p:txBody>
            <a:bodyPr wrap="square" rtlCol="0">
              <a:spAutoFit/>
            </a:bodyPr>
            <a:lstStyle/>
            <a:p>
              <a:r>
                <a:rPr lang="en-GB" dirty="0">
                  <a:solidFill>
                    <a:schemeClr val="bg1"/>
                  </a:solidFill>
                </a:rPr>
                <a:t>Faroe Islands</a:t>
              </a:r>
            </a:p>
          </p:txBody>
        </p:sp>
        <p:sp>
          <p:nvSpPr>
            <p:cNvPr id="72" name="TextBox 71">
              <a:extLst>
                <a:ext uri="{FF2B5EF4-FFF2-40B4-BE49-F238E27FC236}">
                  <a16:creationId xmlns:a16="http://schemas.microsoft.com/office/drawing/2014/main" id="{1FEB9D94-8DB9-41E8-A781-1558B5537F9E}"/>
                </a:ext>
              </a:extLst>
            </p:cNvPr>
            <p:cNvSpPr txBox="1"/>
            <p:nvPr/>
          </p:nvSpPr>
          <p:spPr>
            <a:xfrm>
              <a:off x="7759561" y="3448840"/>
              <a:ext cx="1424196" cy="646331"/>
            </a:xfrm>
            <a:prstGeom prst="rect">
              <a:avLst/>
            </a:prstGeom>
            <a:noFill/>
          </p:spPr>
          <p:txBody>
            <a:bodyPr wrap="square" rtlCol="0">
              <a:spAutoFit/>
            </a:bodyPr>
            <a:lstStyle/>
            <a:p>
              <a:pPr algn="r"/>
              <a:r>
                <a:rPr lang="en-GB" dirty="0">
                  <a:solidFill>
                    <a:schemeClr val="bg1"/>
                  </a:solidFill>
                </a:rPr>
                <a:t>Netherlands</a:t>
              </a:r>
            </a:p>
            <a:p>
              <a:pPr algn="r"/>
              <a:r>
                <a:rPr lang="en-GB" dirty="0" err="1">
                  <a:solidFill>
                    <a:schemeClr val="bg1"/>
                  </a:solidFill>
                </a:rPr>
                <a:t>Belguim</a:t>
              </a:r>
              <a:endParaRPr lang="en-GB" dirty="0">
                <a:solidFill>
                  <a:schemeClr val="bg1"/>
                </a:solidFill>
              </a:endParaRPr>
            </a:p>
          </p:txBody>
        </p:sp>
        <p:sp>
          <p:nvSpPr>
            <p:cNvPr id="73" name="TextBox 72">
              <a:extLst>
                <a:ext uri="{FF2B5EF4-FFF2-40B4-BE49-F238E27FC236}">
                  <a16:creationId xmlns:a16="http://schemas.microsoft.com/office/drawing/2014/main" id="{354F73D9-6C72-4DDA-AA61-E97B5C17B022}"/>
                </a:ext>
              </a:extLst>
            </p:cNvPr>
            <p:cNvSpPr txBox="1"/>
            <p:nvPr/>
          </p:nvSpPr>
          <p:spPr>
            <a:xfrm>
              <a:off x="5405642" y="5688734"/>
              <a:ext cx="1219200" cy="646331"/>
            </a:xfrm>
            <a:prstGeom prst="rect">
              <a:avLst/>
            </a:prstGeom>
            <a:noFill/>
          </p:spPr>
          <p:txBody>
            <a:bodyPr wrap="square" rtlCol="0">
              <a:spAutoFit/>
            </a:bodyPr>
            <a:lstStyle/>
            <a:p>
              <a:r>
                <a:rPr lang="en-GB" dirty="0">
                  <a:solidFill>
                    <a:schemeClr val="bg1"/>
                  </a:solidFill>
                </a:rPr>
                <a:t>South Korea</a:t>
              </a:r>
            </a:p>
          </p:txBody>
        </p:sp>
        <p:sp>
          <p:nvSpPr>
            <p:cNvPr id="74" name="TextBox 73">
              <a:extLst>
                <a:ext uri="{FF2B5EF4-FFF2-40B4-BE49-F238E27FC236}">
                  <a16:creationId xmlns:a16="http://schemas.microsoft.com/office/drawing/2014/main" id="{A006505D-8826-4439-A126-BB8D69014D39}"/>
                </a:ext>
              </a:extLst>
            </p:cNvPr>
            <p:cNvSpPr txBox="1"/>
            <p:nvPr/>
          </p:nvSpPr>
          <p:spPr>
            <a:xfrm>
              <a:off x="8189842" y="2718257"/>
              <a:ext cx="1219200" cy="369332"/>
            </a:xfrm>
            <a:prstGeom prst="rect">
              <a:avLst/>
            </a:prstGeom>
            <a:noFill/>
          </p:spPr>
          <p:txBody>
            <a:bodyPr wrap="square" rtlCol="0">
              <a:spAutoFit/>
            </a:bodyPr>
            <a:lstStyle/>
            <a:p>
              <a:r>
                <a:rPr lang="en-GB" dirty="0">
                  <a:solidFill>
                    <a:schemeClr val="bg1"/>
                  </a:solidFill>
                </a:rPr>
                <a:t>Poland</a:t>
              </a:r>
            </a:p>
          </p:txBody>
        </p:sp>
        <p:sp>
          <p:nvSpPr>
            <p:cNvPr id="75" name="TextBox 74">
              <a:extLst>
                <a:ext uri="{FF2B5EF4-FFF2-40B4-BE49-F238E27FC236}">
                  <a16:creationId xmlns:a16="http://schemas.microsoft.com/office/drawing/2014/main" id="{026E2164-BFB6-4339-B60A-1423390D2C52}"/>
                </a:ext>
              </a:extLst>
            </p:cNvPr>
            <p:cNvSpPr txBox="1"/>
            <p:nvPr/>
          </p:nvSpPr>
          <p:spPr>
            <a:xfrm>
              <a:off x="7656442" y="2969731"/>
              <a:ext cx="1721126" cy="369332"/>
            </a:xfrm>
            <a:prstGeom prst="rect">
              <a:avLst/>
            </a:prstGeom>
            <a:noFill/>
          </p:spPr>
          <p:txBody>
            <a:bodyPr wrap="square" rtlCol="0">
              <a:spAutoFit/>
            </a:bodyPr>
            <a:lstStyle/>
            <a:p>
              <a:r>
                <a:rPr lang="en-GB" dirty="0">
                  <a:solidFill>
                    <a:schemeClr val="bg1"/>
                  </a:solidFill>
                </a:rPr>
                <a:t>East Germany</a:t>
              </a:r>
            </a:p>
          </p:txBody>
        </p:sp>
      </p:grpSp>
    </p:spTree>
    <p:extLst>
      <p:ext uri="{BB962C8B-B14F-4D97-AF65-F5344CB8AC3E}">
        <p14:creationId xmlns:p14="http://schemas.microsoft.com/office/powerpoint/2010/main" val="9546100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4F701E-163F-404A-AA7C-1FE01EA6D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111"/>
            <a:ext cx="9144000" cy="6829778"/>
          </a:xfrm>
          <a:prstGeom prst="rect">
            <a:avLst/>
          </a:prstGeom>
        </p:spPr>
      </p:pic>
    </p:spTree>
    <p:extLst>
      <p:ext uri="{BB962C8B-B14F-4D97-AF65-F5344CB8AC3E}">
        <p14:creationId xmlns:p14="http://schemas.microsoft.com/office/powerpoint/2010/main" val="3131272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B1EE8-8807-465C-A0F2-FA6B020A4B6F}"/>
              </a:ext>
            </a:extLst>
          </p:cNvPr>
          <p:cNvSpPr>
            <a:spLocks noGrp="1"/>
          </p:cNvSpPr>
          <p:nvPr>
            <p:ph type="title"/>
          </p:nvPr>
        </p:nvSpPr>
        <p:spPr>
          <a:xfrm>
            <a:off x="628650" y="365127"/>
            <a:ext cx="7886700" cy="721552"/>
          </a:xfrm>
          <a:solidFill>
            <a:schemeClr val="accent5">
              <a:lumMod val="20000"/>
              <a:lumOff val="80000"/>
            </a:schemeClr>
          </a:solidFill>
        </p:spPr>
        <p:txBody>
          <a:bodyPr/>
          <a:lstStyle/>
          <a:p>
            <a:r>
              <a:rPr lang="en-GB" b="1" dirty="0">
                <a:solidFill>
                  <a:srgbClr val="0070C0"/>
                </a:solidFill>
              </a:rPr>
              <a:t>Place-making and Assemblage</a:t>
            </a:r>
          </a:p>
        </p:txBody>
      </p:sp>
      <p:sp>
        <p:nvSpPr>
          <p:cNvPr id="3" name="Content Placeholder 2">
            <a:extLst>
              <a:ext uri="{FF2B5EF4-FFF2-40B4-BE49-F238E27FC236}">
                <a16:creationId xmlns:a16="http://schemas.microsoft.com/office/drawing/2014/main" id="{4328495B-5784-42FD-B226-982A99BC1A4A}"/>
              </a:ext>
            </a:extLst>
          </p:cNvPr>
          <p:cNvSpPr>
            <a:spLocks noGrp="1"/>
          </p:cNvSpPr>
          <p:nvPr>
            <p:ph idx="1"/>
          </p:nvPr>
        </p:nvSpPr>
        <p:spPr>
          <a:xfrm>
            <a:off x="628650" y="1391478"/>
            <a:ext cx="7886700" cy="4785485"/>
          </a:xfrm>
        </p:spPr>
        <p:txBody>
          <a:bodyPr/>
          <a:lstStyle/>
          <a:p>
            <a:r>
              <a:rPr lang="en-GB" dirty="0"/>
              <a:t>Approaching question of ‘place-making’ from perspective of Assemblage Thinking</a:t>
            </a:r>
          </a:p>
          <a:p>
            <a:r>
              <a:rPr lang="en-GB" dirty="0"/>
              <a:t>Emphasizes heterogeneity, relationality, emergence and indeterminacy</a:t>
            </a:r>
          </a:p>
          <a:p>
            <a:r>
              <a:rPr lang="en-GB" dirty="0"/>
              <a:t>Drawing here particularly on Manuel </a:t>
            </a:r>
            <a:r>
              <a:rPr lang="en-GB" dirty="0" err="1"/>
              <a:t>DeLanda</a:t>
            </a:r>
            <a:r>
              <a:rPr lang="en-GB" dirty="0"/>
              <a:t> (2005, 2016)</a:t>
            </a:r>
          </a:p>
          <a:p>
            <a:pPr lvl="1"/>
            <a:r>
              <a:rPr lang="en-GB" dirty="0" err="1"/>
              <a:t>DeLanda</a:t>
            </a:r>
            <a:r>
              <a:rPr lang="en-GB" dirty="0"/>
              <a:t> discusses places (cities, regions etc) as ‘assemblages’</a:t>
            </a:r>
          </a:p>
          <a:p>
            <a:pPr lvl="1"/>
            <a:r>
              <a:rPr lang="en-GB" dirty="0" err="1"/>
              <a:t>DeLanda</a:t>
            </a:r>
            <a:r>
              <a:rPr lang="en-GB" dirty="0"/>
              <a:t> outlines key features or attributes of assemblages</a:t>
            </a:r>
          </a:p>
          <a:p>
            <a:endParaRPr lang="en-GB" dirty="0"/>
          </a:p>
        </p:txBody>
      </p:sp>
    </p:spTree>
    <p:extLst>
      <p:ext uri="{BB962C8B-B14F-4D97-AF65-F5344CB8AC3E}">
        <p14:creationId xmlns:p14="http://schemas.microsoft.com/office/powerpoint/2010/main" val="3371882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C976E4-67D8-4BAD-94F6-C3EF85731D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770284" y="770285"/>
            <a:ext cx="6162259" cy="4621694"/>
          </a:xfrm>
          <a:prstGeom prst="rect">
            <a:avLst/>
          </a:prstGeom>
        </p:spPr>
      </p:pic>
      <p:pic>
        <p:nvPicPr>
          <p:cNvPr id="5" name="Picture 4">
            <a:extLst>
              <a:ext uri="{FF2B5EF4-FFF2-40B4-BE49-F238E27FC236}">
                <a16:creationId xmlns:a16="http://schemas.microsoft.com/office/drawing/2014/main" id="{6F46172C-9BB8-418E-BA8F-BC830043D7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3761530" y="779794"/>
            <a:ext cx="6162263" cy="4602677"/>
          </a:xfrm>
          <a:prstGeom prst="rect">
            <a:avLst/>
          </a:prstGeom>
        </p:spPr>
      </p:pic>
    </p:spTree>
    <p:extLst>
      <p:ext uri="{BB962C8B-B14F-4D97-AF65-F5344CB8AC3E}">
        <p14:creationId xmlns:p14="http://schemas.microsoft.com/office/powerpoint/2010/main" val="17904247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0357120-C70E-4E46-A582-1205730E328B}"/>
              </a:ext>
            </a:extLst>
          </p:cNvPr>
          <p:cNvGrpSpPr/>
          <p:nvPr/>
        </p:nvGrpSpPr>
        <p:grpSpPr>
          <a:xfrm>
            <a:off x="0" y="14111"/>
            <a:ext cx="9144000" cy="6829778"/>
            <a:chOff x="0" y="14111"/>
            <a:chExt cx="9144000" cy="6829778"/>
          </a:xfrm>
        </p:grpSpPr>
        <p:pic>
          <p:nvPicPr>
            <p:cNvPr id="3" name="Picture 2">
              <a:extLst>
                <a:ext uri="{FF2B5EF4-FFF2-40B4-BE49-F238E27FC236}">
                  <a16:creationId xmlns:a16="http://schemas.microsoft.com/office/drawing/2014/main" id="{B1DDCBC7-BE8F-4768-B144-0A31B1B7A0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111"/>
              <a:ext cx="9144000" cy="6829778"/>
            </a:xfrm>
            <a:prstGeom prst="rect">
              <a:avLst/>
            </a:prstGeom>
          </p:spPr>
        </p:pic>
        <p:sp>
          <p:nvSpPr>
            <p:cNvPr id="4" name="TextBox 3">
              <a:extLst>
                <a:ext uri="{FF2B5EF4-FFF2-40B4-BE49-F238E27FC236}">
                  <a16:creationId xmlns:a16="http://schemas.microsoft.com/office/drawing/2014/main" id="{5516ADC2-A104-46B4-8035-2EF9911EE635}"/>
                </a:ext>
              </a:extLst>
            </p:cNvPr>
            <p:cNvSpPr txBox="1"/>
            <p:nvPr/>
          </p:nvSpPr>
          <p:spPr>
            <a:xfrm>
              <a:off x="543339" y="238539"/>
              <a:ext cx="4731026" cy="830997"/>
            </a:xfrm>
            <a:prstGeom prst="rect">
              <a:avLst/>
            </a:prstGeom>
            <a:solidFill>
              <a:schemeClr val="bg1"/>
            </a:solidFill>
            <a:ln>
              <a:solidFill>
                <a:schemeClr val="tx1"/>
              </a:solidFill>
            </a:ln>
          </p:spPr>
          <p:txBody>
            <a:bodyPr wrap="square" rtlCol="0">
              <a:spAutoFit/>
            </a:bodyPr>
            <a:lstStyle/>
            <a:p>
              <a:r>
                <a:rPr lang="en-GB" sz="2400" b="1" dirty="0"/>
                <a:t>Closure of </a:t>
              </a:r>
              <a:r>
                <a:rPr lang="en-GB" sz="2400" b="1" dirty="0" err="1"/>
                <a:t>Trepassey</a:t>
              </a:r>
              <a:r>
                <a:rPr lang="en-GB" sz="2400" b="1" dirty="0"/>
                <a:t> FPI fish processing plant - September 1991</a:t>
              </a:r>
            </a:p>
          </p:txBody>
        </p:sp>
      </p:grpSp>
    </p:spTree>
    <p:extLst>
      <p:ext uri="{BB962C8B-B14F-4D97-AF65-F5344CB8AC3E}">
        <p14:creationId xmlns:p14="http://schemas.microsoft.com/office/powerpoint/2010/main" val="147953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401EC7-C00E-4097-AFAC-5EF657654C5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1456"/>
          <a:stretch/>
        </p:blipFill>
        <p:spPr>
          <a:xfrm>
            <a:off x="-1" y="0"/>
            <a:ext cx="9144001" cy="6858000"/>
          </a:xfrm>
          <a:prstGeom prst="rect">
            <a:avLst/>
          </a:prstGeom>
        </p:spPr>
      </p:pic>
      <p:sp>
        <p:nvSpPr>
          <p:cNvPr id="4" name="TextBox 3">
            <a:extLst>
              <a:ext uri="{FF2B5EF4-FFF2-40B4-BE49-F238E27FC236}">
                <a16:creationId xmlns:a16="http://schemas.microsoft.com/office/drawing/2014/main" id="{C64B98CC-9C79-44A3-93F8-A745B9794BC1}"/>
              </a:ext>
            </a:extLst>
          </p:cNvPr>
          <p:cNvSpPr txBox="1"/>
          <p:nvPr/>
        </p:nvSpPr>
        <p:spPr>
          <a:xfrm>
            <a:off x="5155095" y="4956313"/>
            <a:ext cx="3617843" cy="1384995"/>
          </a:xfrm>
          <a:prstGeom prst="rect">
            <a:avLst/>
          </a:prstGeom>
          <a:noFill/>
        </p:spPr>
        <p:txBody>
          <a:bodyPr wrap="square" rtlCol="0">
            <a:spAutoFit/>
          </a:bodyPr>
          <a:lstStyle/>
          <a:p>
            <a:r>
              <a:rPr lang="en-GB" sz="2800" b="1" dirty="0">
                <a:solidFill>
                  <a:schemeClr val="bg1"/>
                </a:solidFill>
              </a:rPr>
              <a:t>Moratorium on North Atlantic Cod Fishery introduced July 1992</a:t>
            </a:r>
          </a:p>
        </p:txBody>
      </p:sp>
    </p:spTree>
    <p:extLst>
      <p:ext uri="{BB962C8B-B14F-4D97-AF65-F5344CB8AC3E}">
        <p14:creationId xmlns:p14="http://schemas.microsoft.com/office/powerpoint/2010/main" val="1597770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ABE3B0E-6365-4106-B363-88B3AAC5898B}"/>
              </a:ext>
            </a:extLst>
          </p:cNvPr>
          <p:cNvGrpSpPr/>
          <p:nvPr/>
        </p:nvGrpSpPr>
        <p:grpSpPr>
          <a:xfrm>
            <a:off x="0" y="1"/>
            <a:ext cx="9144000" cy="6857999"/>
            <a:chOff x="0" y="1"/>
            <a:chExt cx="9144000" cy="6857999"/>
          </a:xfrm>
        </p:grpSpPr>
        <p:pic>
          <p:nvPicPr>
            <p:cNvPr id="2" name="Picture 1">
              <a:extLst>
                <a:ext uri="{FF2B5EF4-FFF2-40B4-BE49-F238E27FC236}">
                  <a16:creationId xmlns:a16="http://schemas.microsoft.com/office/drawing/2014/main" id="{1994BE49-F4C3-4CB2-A1EA-8147DD3105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0" y="1"/>
              <a:ext cx="4572000" cy="3729588"/>
            </a:xfrm>
            <a:prstGeom prst="rect">
              <a:avLst/>
            </a:prstGeom>
          </p:spPr>
        </p:pic>
        <p:pic>
          <p:nvPicPr>
            <p:cNvPr id="4" name="Picture 3">
              <a:extLst>
                <a:ext uri="{FF2B5EF4-FFF2-40B4-BE49-F238E27FC236}">
                  <a16:creationId xmlns:a16="http://schemas.microsoft.com/office/drawing/2014/main" id="{CC7707C0-ECD2-4A48-A5AD-C33E479D22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609324"/>
              <a:ext cx="5685183" cy="3248676"/>
            </a:xfrm>
            <a:prstGeom prst="rect">
              <a:avLst/>
            </a:prstGeom>
          </p:spPr>
        </p:pic>
        <p:sp>
          <p:nvSpPr>
            <p:cNvPr id="5" name="TextBox 4">
              <a:extLst>
                <a:ext uri="{FF2B5EF4-FFF2-40B4-BE49-F238E27FC236}">
                  <a16:creationId xmlns:a16="http://schemas.microsoft.com/office/drawing/2014/main" id="{73D7837E-5679-4E08-8CA7-C38A2192C2FB}"/>
                </a:ext>
              </a:extLst>
            </p:cNvPr>
            <p:cNvSpPr txBox="1"/>
            <p:nvPr/>
          </p:nvSpPr>
          <p:spPr>
            <a:xfrm>
              <a:off x="172278" y="503582"/>
              <a:ext cx="3816626" cy="1938992"/>
            </a:xfrm>
            <a:prstGeom prst="rect">
              <a:avLst/>
            </a:prstGeom>
            <a:noFill/>
          </p:spPr>
          <p:txBody>
            <a:bodyPr wrap="square" rtlCol="0">
              <a:spAutoFit/>
            </a:bodyPr>
            <a:lstStyle/>
            <a:p>
              <a:r>
                <a:rPr lang="en-GB" sz="2400" dirty="0"/>
                <a:t>Fish and fish processing plant both removed as material components in the </a:t>
              </a:r>
              <a:r>
                <a:rPr lang="en-GB" sz="2400" dirty="0" err="1"/>
                <a:t>Trepassey</a:t>
              </a:r>
              <a:r>
                <a:rPr lang="en-GB" sz="2400" dirty="0"/>
                <a:t> place assemblage providing income and employment</a:t>
              </a:r>
            </a:p>
          </p:txBody>
        </p:sp>
        <p:sp>
          <p:nvSpPr>
            <p:cNvPr id="6" name="TextBox 5">
              <a:extLst>
                <a:ext uri="{FF2B5EF4-FFF2-40B4-BE49-F238E27FC236}">
                  <a16:creationId xmlns:a16="http://schemas.microsoft.com/office/drawing/2014/main" id="{9AB700A6-4F26-4310-962E-3F1D39AEA20D}"/>
                </a:ext>
              </a:extLst>
            </p:cNvPr>
            <p:cNvSpPr txBox="1"/>
            <p:nvPr/>
          </p:nvSpPr>
          <p:spPr>
            <a:xfrm>
              <a:off x="5923722" y="3949148"/>
              <a:ext cx="2968487" cy="2308324"/>
            </a:xfrm>
            <a:prstGeom prst="rect">
              <a:avLst/>
            </a:prstGeom>
            <a:noFill/>
          </p:spPr>
          <p:txBody>
            <a:bodyPr wrap="square" rtlCol="0">
              <a:spAutoFit/>
            </a:bodyPr>
            <a:lstStyle/>
            <a:p>
              <a:r>
                <a:rPr lang="en-GB" u="sng" dirty="0"/>
                <a:t>In 1989 the plant:</a:t>
              </a:r>
            </a:p>
            <a:p>
              <a:pPr marL="285750" indent="-285750">
                <a:buFont typeface="Arial" panose="020B0604020202020204" pitchFamily="34" charset="0"/>
                <a:buChar char="•"/>
              </a:pPr>
              <a:r>
                <a:rPr lang="en-GB" dirty="0"/>
                <a:t>Employed over 700 people</a:t>
              </a:r>
            </a:p>
            <a:p>
              <a:pPr marL="285750" indent="-285750">
                <a:buFont typeface="Arial" panose="020B0604020202020204" pitchFamily="34" charset="0"/>
                <a:buChar char="•"/>
              </a:pPr>
              <a:r>
                <a:rPr lang="en-GB" dirty="0"/>
                <a:t>Paid over C$13 million in wages</a:t>
              </a:r>
            </a:p>
            <a:p>
              <a:pPr marL="285750" indent="-285750">
                <a:buFont typeface="Arial" panose="020B0604020202020204" pitchFamily="34" charset="0"/>
                <a:buChar char="•"/>
              </a:pPr>
              <a:r>
                <a:rPr lang="en-GB" dirty="0"/>
                <a:t>Contributed $500,000 to local economy in taxes and procurement from local suppliers</a:t>
              </a:r>
            </a:p>
          </p:txBody>
        </p:sp>
      </p:grpSp>
    </p:spTree>
    <p:extLst>
      <p:ext uri="{BB962C8B-B14F-4D97-AF65-F5344CB8AC3E}">
        <p14:creationId xmlns:p14="http://schemas.microsoft.com/office/powerpoint/2010/main" val="28773347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0720C5-5FA1-497B-B368-E39ADDBD2C84}"/>
              </a:ext>
            </a:extLst>
          </p:cNvPr>
          <p:cNvGrpSpPr/>
          <p:nvPr/>
        </p:nvGrpSpPr>
        <p:grpSpPr>
          <a:xfrm>
            <a:off x="0" y="-31315"/>
            <a:ext cx="9144000" cy="6889315"/>
            <a:chOff x="0" y="-31315"/>
            <a:chExt cx="9144000" cy="6889315"/>
          </a:xfrm>
        </p:grpSpPr>
        <p:pic>
          <p:nvPicPr>
            <p:cNvPr id="3" name="Picture 2">
              <a:extLst>
                <a:ext uri="{FF2B5EF4-FFF2-40B4-BE49-F238E27FC236}">
                  <a16:creationId xmlns:a16="http://schemas.microsoft.com/office/drawing/2014/main" id="{60E2850B-A34E-44A6-BE68-D7A7A28FC77F}"/>
                </a:ext>
              </a:extLst>
            </p:cNvPr>
            <p:cNvPicPr>
              <a:picLocks noChangeAspect="1"/>
            </p:cNvPicPr>
            <p:nvPr/>
          </p:nvPicPr>
          <p:blipFill rotWithShape="1">
            <a:blip r:embed="rId2">
              <a:extLst>
                <a:ext uri="{28A0092B-C50C-407E-A947-70E740481C1C}">
                  <a14:useLocalDpi xmlns:a14="http://schemas.microsoft.com/office/drawing/2010/main"/>
                </a:ext>
              </a:extLst>
            </a:blip>
            <a:srcRect l="7971" t="16082" r="36206" b="27010"/>
            <a:stretch/>
          </p:blipFill>
          <p:spPr>
            <a:xfrm>
              <a:off x="0" y="-31315"/>
              <a:ext cx="9144000" cy="6889315"/>
            </a:xfrm>
            <a:prstGeom prst="rect">
              <a:avLst/>
            </a:prstGeom>
          </p:spPr>
        </p:pic>
        <p:cxnSp>
          <p:nvCxnSpPr>
            <p:cNvPr id="5" name="Straight Arrow Connector 4">
              <a:extLst>
                <a:ext uri="{FF2B5EF4-FFF2-40B4-BE49-F238E27FC236}">
                  <a16:creationId xmlns:a16="http://schemas.microsoft.com/office/drawing/2014/main" id="{13159283-1A05-4C38-82D5-9FBE22179B3A}"/>
                </a:ext>
              </a:extLst>
            </p:cNvPr>
            <p:cNvCxnSpPr/>
            <p:nvPr/>
          </p:nvCxnSpPr>
          <p:spPr>
            <a:xfrm>
              <a:off x="4147930" y="2093843"/>
              <a:ext cx="2862470" cy="3048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71C8FC82-8B72-4C25-9E3B-4D0FBB9CCE57}"/>
                </a:ext>
              </a:extLst>
            </p:cNvPr>
            <p:cNvCxnSpPr>
              <a:cxnSpLocks/>
            </p:cNvCxnSpPr>
            <p:nvPr/>
          </p:nvCxnSpPr>
          <p:spPr>
            <a:xfrm>
              <a:off x="4147930" y="2093843"/>
              <a:ext cx="3829879" cy="308775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72BE7F6-83AF-4027-9492-9B74B60EC38F}"/>
                </a:ext>
              </a:extLst>
            </p:cNvPr>
            <p:cNvCxnSpPr/>
            <p:nvPr/>
          </p:nvCxnSpPr>
          <p:spPr>
            <a:xfrm>
              <a:off x="7010400" y="2398643"/>
              <a:ext cx="967409" cy="278295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03B7822-3EF8-4A49-948D-347BB59AAE0F}"/>
                </a:ext>
              </a:extLst>
            </p:cNvPr>
            <p:cNvSpPr txBox="1"/>
            <p:nvPr/>
          </p:nvSpPr>
          <p:spPr>
            <a:xfrm>
              <a:off x="5870713" y="1457739"/>
              <a:ext cx="2226365" cy="646331"/>
            </a:xfrm>
            <a:prstGeom prst="rect">
              <a:avLst/>
            </a:prstGeom>
            <a:solidFill>
              <a:schemeClr val="bg1"/>
            </a:solidFill>
            <a:ln>
              <a:solidFill>
                <a:schemeClr val="tx1"/>
              </a:solidFill>
            </a:ln>
          </p:spPr>
          <p:txBody>
            <a:bodyPr wrap="square" rtlCol="0">
              <a:spAutoFit/>
            </a:bodyPr>
            <a:lstStyle/>
            <a:p>
              <a:r>
                <a:rPr lang="en-GB" dirty="0"/>
                <a:t>Plant site sold to company in Italy</a:t>
              </a:r>
            </a:p>
          </p:txBody>
        </p:sp>
        <p:sp>
          <p:nvSpPr>
            <p:cNvPr id="12" name="TextBox 11">
              <a:extLst>
                <a:ext uri="{FF2B5EF4-FFF2-40B4-BE49-F238E27FC236}">
                  <a16:creationId xmlns:a16="http://schemas.microsoft.com/office/drawing/2014/main" id="{82B5FC1E-4622-47EE-852D-AB9305167629}"/>
                </a:ext>
              </a:extLst>
            </p:cNvPr>
            <p:cNvSpPr txBox="1"/>
            <p:nvPr/>
          </p:nvSpPr>
          <p:spPr>
            <a:xfrm>
              <a:off x="4167808" y="4229228"/>
              <a:ext cx="2418522" cy="923330"/>
            </a:xfrm>
            <a:prstGeom prst="rect">
              <a:avLst/>
            </a:prstGeom>
            <a:solidFill>
              <a:schemeClr val="bg1"/>
            </a:solidFill>
            <a:ln>
              <a:solidFill>
                <a:schemeClr val="tx1"/>
              </a:solidFill>
            </a:ln>
          </p:spPr>
          <p:txBody>
            <a:bodyPr wrap="square" rtlCol="0">
              <a:spAutoFit/>
            </a:bodyPr>
            <a:lstStyle/>
            <a:p>
              <a:r>
                <a:rPr lang="en-GB" dirty="0"/>
                <a:t>Plant equipment dismantled and transported to Tanzania</a:t>
              </a:r>
            </a:p>
          </p:txBody>
        </p:sp>
        <p:sp>
          <p:nvSpPr>
            <p:cNvPr id="13" name="TextBox 12">
              <a:extLst>
                <a:ext uri="{FF2B5EF4-FFF2-40B4-BE49-F238E27FC236}">
                  <a16:creationId xmlns:a16="http://schemas.microsoft.com/office/drawing/2014/main" id="{0DBC65DD-2040-4D3F-BEA9-FE94FE320F1A}"/>
                </a:ext>
              </a:extLst>
            </p:cNvPr>
            <p:cNvSpPr txBox="1"/>
            <p:nvPr/>
          </p:nvSpPr>
          <p:spPr>
            <a:xfrm>
              <a:off x="477078" y="371061"/>
              <a:ext cx="5181600" cy="769441"/>
            </a:xfrm>
            <a:prstGeom prst="rect">
              <a:avLst/>
            </a:prstGeom>
            <a:noFill/>
          </p:spPr>
          <p:txBody>
            <a:bodyPr wrap="square" rtlCol="0">
              <a:spAutoFit/>
            </a:bodyPr>
            <a:lstStyle/>
            <a:p>
              <a:r>
                <a:rPr lang="en-GB" sz="4400" b="1" dirty="0" err="1"/>
                <a:t>Deterritorialisation</a:t>
              </a:r>
              <a:endParaRPr lang="en-GB" sz="4400" b="1" dirty="0"/>
            </a:p>
          </p:txBody>
        </p:sp>
        <p:pic>
          <p:nvPicPr>
            <p:cNvPr id="15" name="Picture 14">
              <a:extLst>
                <a:ext uri="{FF2B5EF4-FFF2-40B4-BE49-F238E27FC236}">
                  <a16:creationId xmlns:a16="http://schemas.microsoft.com/office/drawing/2014/main" id="{AF48AD74-CE77-475B-913C-3883B06485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078" y="3945833"/>
              <a:ext cx="2792896" cy="2792896"/>
            </a:xfrm>
            <a:prstGeom prst="rect">
              <a:avLst/>
            </a:prstGeom>
          </p:spPr>
        </p:pic>
        <p:sp>
          <p:nvSpPr>
            <p:cNvPr id="16" name="TextBox 15">
              <a:extLst>
                <a:ext uri="{FF2B5EF4-FFF2-40B4-BE49-F238E27FC236}">
                  <a16:creationId xmlns:a16="http://schemas.microsoft.com/office/drawing/2014/main" id="{E9464AC6-7FB7-4752-80D2-2335F45EFB2B}"/>
                </a:ext>
              </a:extLst>
            </p:cNvPr>
            <p:cNvSpPr txBox="1"/>
            <p:nvPr/>
          </p:nvSpPr>
          <p:spPr>
            <a:xfrm>
              <a:off x="477078" y="4044562"/>
              <a:ext cx="2607365" cy="369332"/>
            </a:xfrm>
            <a:prstGeom prst="rect">
              <a:avLst/>
            </a:prstGeom>
            <a:noFill/>
          </p:spPr>
          <p:txBody>
            <a:bodyPr wrap="square" rtlCol="0">
              <a:spAutoFit/>
            </a:bodyPr>
            <a:lstStyle/>
            <a:p>
              <a:r>
                <a:rPr lang="en-GB" dirty="0"/>
                <a:t>Plant site after demolition</a:t>
              </a:r>
            </a:p>
          </p:txBody>
        </p:sp>
      </p:grpSp>
    </p:spTree>
    <p:extLst>
      <p:ext uri="{BB962C8B-B14F-4D97-AF65-F5344CB8AC3E}">
        <p14:creationId xmlns:p14="http://schemas.microsoft.com/office/powerpoint/2010/main" val="3588698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88E7FA9-13D6-4573-BCFA-29E47DF3F449}"/>
              </a:ext>
            </a:extLst>
          </p:cNvPr>
          <p:cNvGrpSpPr/>
          <p:nvPr/>
        </p:nvGrpSpPr>
        <p:grpSpPr>
          <a:xfrm>
            <a:off x="0" y="-31315"/>
            <a:ext cx="9144000" cy="6889315"/>
            <a:chOff x="0" y="-31315"/>
            <a:chExt cx="9144000" cy="6889315"/>
          </a:xfrm>
        </p:grpSpPr>
        <p:pic>
          <p:nvPicPr>
            <p:cNvPr id="3" name="Picture 2">
              <a:extLst>
                <a:ext uri="{FF2B5EF4-FFF2-40B4-BE49-F238E27FC236}">
                  <a16:creationId xmlns:a16="http://schemas.microsoft.com/office/drawing/2014/main" id="{60E2850B-A34E-44A6-BE68-D7A7A28FC77F}"/>
                </a:ext>
              </a:extLst>
            </p:cNvPr>
            <p:cNvPicPr>
              <a:picLocks noChangeAspect="1"/>
            </p:cNvPicPr>
            <p:nvPr/>
          </p:nvPicPr>
          <p:blipFill rotWithShape="1">
            <a:blip r:embed="rId2">
              <a:extLst>
                <a:ext uri="{28A0092B-C50C-407E-A947-70E740481C1C}">
                  <a14:useLocalDpi xmlns:a14="http://schemas.microsoft.com/office/drawing/2010/main"/>
                </a:ext>
              </a:extLst>
            </a:blip>
            <a:srcRect l="7971" t="16082" r="36206" b="27010"/>
            <a:stretch/>
          </p:blipFill>
          <p:spPr>
            <a:xfrm>
              <a:off x="0" y="-31315"/>
              <a:ext cx="9144000" cy="6889315"/>
            </a:xfrm>
            <a:prstGeom prst="rect">
              <a:avLst/>
            </a:prstGeom>
          </p:spPr>
        </p:pic>
        <p:cxnSp>
          <p:nvCxnSpPr>
            <p:cNvPr id="5" name="Straight Arrow Connector 4">
              <a:extLst>
                <a:ext uri="{FF2B5EF4-FFF2-40B4-BE49-F238E27FC236}">
                  <a16:creationId xmlns:a16="http://schemas.microsoft.com/office/drawing/2014/main" id="{13159283-1A05-4C38-82D5-9FBE22179B3A}"/>
                </a:ext>
              </a:extLst>
            </p:cNvPr>
            <p:cNvCxnSpPr>
              <a:cxnSpLocks/>
            </p:cNvCxnSpPr>
            <p:nvPr/>
          </p:nvCxnSpPr>
          <p:spPr>
            <a:xfrm>
              <a:off x="4147930" y="2093843"/>
              <a:ext cx="3193774" cy="435996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71C8FC82-8B72-4C25-9E3B-4D0FBB9CCE57}"/>
                </a:ext>
              </a:extLst>
            </p:cNvPr>
            <p:cNvCxnSpPr>
              <a:cxnSpLocks/>
            </p:cNvCxnSpPr>
            <p:nvPr/>
          </p:nvCxnSpPr>
          <p:spPr>
            <a:xfrm flipH="1">
              <a:off x="3193774" y="2093843"/>
              <a:ext cx="954156" cy="314076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03B7822-3EF8-4A49-948D-347BB59AAE0F}"/>
                </a:ext>
              </a:extLst>
            </p:cNvPr>
            <p:cNvSpPr txBox="1"/>
            <p:nvPr/>
          </p:nvSpPr>
          <p:spPr>
            <a:xfrm>
              <a:off x="6228521" y="4068417"/>
              <a:ext cx="2226365" cy="646331"/>
            </a:xfrm>
            <a:prstGeom prst="rect">
              <a:avLst/>
            </a:prstGeom>
            <a:solidFill>
              <a:schemeClr val="bg1"/>
            </a:solidFill>
            <a:ln>
              <a:solidFill>
                <a:schemeClr val="tx1"/>
              </a:solidFill>
            </a:ln>
          </p:spPr>
          <p:txBody>
            <a:bodyPr wrap="square" rtlCol="0">
              <a:spAutoFit/>
            </a:bodyPr>
            <a:lstStyle/>
            <a:p>
              <a:r>
                <a:rPr lang="en-GB" dirty="0"/>
                <a:t>Trawler Zinder sold to South Africa</a:t>
              </a:r>
            </a:p>
          </p:txBody>
        </p:sp>
        <p:sp>
          <p:nvSpPr>
            <p:cNvPr id="13" name="TextBox 12">
              <a:extLst>
                <a:ext uri="{FF2B5EF4-FFF2-40B4-BE49-F238E27FC236}">
                  <a16:creationId xmlns:a16="http://schemas.microsoft.com/office/drawing/2014/main" id="{0DBC65DD-2040-4D3F-BEA9-FE94FE320F1A}"/>
                </a:ext>
              </a:extLst>
            </p:cNvPr>
            <p:cNvSpPr txBox="1"/>
            <p:nvPr/>
          </p:nvSpPr>
          <p:spPr>
            <a:xfrm>
              <a:off x="477078" y="371061"/>
              <a:ext cx="5181600" cy="769441"/>
            </a:xfrm>
            <a:prstGeom prst="rect">
              <a:avLst/>
            </a:prstGeom>
            <a:noFill/>
          </p:spPr>
          <p:txBody>
            <a:bodyPr wrap="square" rtlCol="0">
              <a:spAutoFit/>
            </a:bodyPr>
            <a:lstStyle/>
            <a:p>
              <a:r>
                <a:rPr lang="en-GB" sz="4400" b="1" dirty="0" err="1"/>
                <a:t>Deterritorialisation</a:t>
              </a:r>
              <a:endParaRPr lang="en-GB" sz="4400" b="1" dirty="0"/>
            </a:p>
          </p:txBody>
        </p:sp>
        <p:sp>
          <p:nvSpPr>
            <p:cNvPr id="14" name="TextBox 13">
              <a:extLst>
                <a:ext uri="{FF2B5EF4-FFF2-40B4-BE49-F238E27FC236}">
                  <a16:creationId xmlns:a16="http://schemas.microsoft.com/office/drawing/2014/main" id="{68314634-2690-49F3-A3D0-1905C397F9C2}"/>
                </a:ext>
              </a:extLst>
            </p:cNvPr>
            <p:cNvSpPr txBox="1"/>
            <p:nvPr/>
          </p:nvSpPr>
          <p:spPr>
            <a:xfrm>
              <a:off x="960783" y="3627495"/>
              <a:ext cx="2226365" cy="923330"/>
            </a:xfrm>
            <a:prstGeom prst="rect">
              <a:avLst/>
            </a:prstGeom>
            <a:solidFill>
              <a:schemeClr val="bg1"/>
            </a:solidFill>
            <a:ln>
              <a:solidFill>
                <a:schemeClr val="tx1"/>
              </a:solidFill>
            </a:ln>
          </p:spPr>
          <p:txBody>
            <a:bodyPr wrap="square" rtlCol="0">
              <a:spAutoFit/>
            </a:bodyPr>
            <a:lstStyle/>
            <a:p>
              <a:r>
                <a:rPr lang="en-GB" dirty="0"/>
                <a:t>Trawlers Zebulon, </a:t>
              </a:r>
              <a:r>
                <a:rPr lang="en-GB" dirty="0" err="1"/>
                <a:t>Zeven</a:t>
              </a:r>
              <a:r>
                <a:rPr lang="en-GB" dirty="0"/>
                <a:t>, </a:t>
              </a:r>
              <a:r>
                <a:rPr lang="en-GB" dirty="0" err="1"/>
                <a:t>Zory</a:t>
              </a:r>
              <a:r>
                <a:rPr lang="en-GB" dirty="0"/>
                <a:t> and </a:t>
              </a:r>
              <a:r>
                <a:rPr lang="en-GB" dirty="0" err="1"/>
                <a:t>Zweloo</a:t>
              </a:r>
              <a:r>
                <a:rPr lang="en-GB" dirty="0"/>
                <a:t> sold to Peru</a:t>
              </a:r>
            </a:p>
          </p:txBody>
        </p:sp>
        <p:sp>
          <p:nvSpPr>
            <p:cNvPr id="7" name="TextBox 6">
              <a:extLst>
                <a:ext uri="{FF2B5EF4-FFF2-40B4-BE49-F238E27FC236}">
                  <a16:creationId xmlns:a16="http://schemas.microsoft.com/office/drawing/2014/main" id="{796F60DE-0F28-4DE0-B190-094514293E3B}"/>
                </a:ext>
              </a:extLst>
            </p:cNvPr>
            <p:cNvSpPr txBox="1"/>
            <p:nvPr/>
          </p:nvSpPr>
          <p:spPr>
            <a:xfrm>
              <a:off x="357809" y="5753101"/>
              <a:ext cx="5870712" cy="923330"/>
            </a:xfrm>
            <a:prstGeom prst="rect">
              <a:avLst/>
            </a:prstGeom>
            <a:noFill/>
          </p:spPr>
          <p:txBody>
            <a:bodyPr wrap="square" rtlCol="0">
              <a:spAutoFit/>
            </a:bodyPr>
            <a:lstStyle/>
            <a:p>
              <a:r>
                <a:rPr lang="en-GB" b="1" dirty="0"/>
                <a:t>Trawlers removed from </a:t>
              </a:r>
              <a:r>
                <a:rPr lang="en-GB" b="1" dirty="0" err="1"/>
                <a:t>Trepassey</a:t>
              </a:r>
              <a:r>
                <a:rPr lang="en-GB" b="1" dirty="0"/>
                <a:t> as material components but remain as expressive components in the names of meeting rooms in the community business centre</a:t>
              </a:r>
            </a:p>
          </p:txBody>
        </p:sp>
        <p:pic>
          <p:nvPicPr>
            <p:cNvPr id="8" name="Picture 7">
              <a:extLst>
                <a:ext uri="{FF2B5EF4-FFF2-40B4-BE49-F238E27FC236}">
                  <a16:creationId xmlns:a16="http://schemas.microsoft.com/office/drawing/2014/main" id="{B9296DF8-1D95-46DA-80CD-AF98BB7B7C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68047" y="249180"/>
              <a:ext cx="2221696" cy="3111776"/>
            </a:xfrm>
            <a:prstGeom prst="rect">
              <a:avLst/>
            </a:prstGeom>
          </p:spPr>
        </p:pic>
      </p:grpSp>
    </p:spTree>
    <p:extLst>
      <p:ext uri="{BB962C8B-B14F-4D97-AF65-F5344CB8AC3E}">
        <p14:creationId xmlns:p14="http://schemas.microsoft.com/office/powerpoint/2010/main" val="16560783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92EEEE98-8D75-4674-A606-1BD8850FD0DB}"/>
              </a:ext>
            </a:extLst>
          </p:cNvPr>
          <p:cNvGrpSpPr/>
          <p:nvPr/>
        </p:nvGrpSpPr>
        <p:grpSpPr>
          <a:xfrm>
            <a:off x="0" y="172278"/>
            <a:ext cx="9137045" cy="6685722"/>
            <a:chOff x="0" y="172278"/>
            <a:chExt cx="9137045" cy="6685722"/>
          </a:xfrm>
        </p:grpSpPr>
        <p:pic>
          <p:nvPicPr>
            <p:cNvPr id="2" name="Picture 1">
              <a:extLst>
                <a:ext uri="{FF2B5EF4-FFF2-40B4-BE49-F238E27FC236}">
                  <a16:creationId xmlns:a16="http://schemas.microsoft.com/office/drawing/2014/main" id="{C81A4FE6-D181-43CC-B253-7285C522C79C}"/>
                </a:ext>
              </a:extLst>
            </p:cNvPr>
            <p:cNvPicPr>
              <a:picLocks noChangeAspect="1"/>
            </p:cNvPicPr>
            <p:nvPr/>
          </p:nvPicPr>
          <p:blipFill rotWithShape="1">
            <a:blip r:embed="rId2">
              <a:extLst>
                <a:ext uri="{28A0092B-C50C-407E-A947-70E740481C1C}">
                  <a14:useLocalDpi xmlns:a14="http://schemas.microsoft.com/office/drawing/2010/main"/>
                </a:ext>
              </a:extLst>
            </a:blip>
            <a:srcRect l="13391" t="16082" r="47937" b="49615"/>
            <a:stretch/>
          </p:blipFill>
          <p:spPr>
            <a:xfrm>
              <a:off x="0" y="868017"/>
              <a:ext cx="9137045" cy="5989983"/>
            </a:xfrm>
            <a:prstGeom prst="rect">
              <a:avLst/>
            </a:prstGeom>
          </p:spPr>
        </p:pic>
        <p:cxnSp>
          <p:nvCxnSpPr>
            <p:cNvPr id="4" name="Straight Arrow Connector 3">
              <a:extLst>
                <a:ext uri="{FF2B5EF4-FFF2-40B4-BE49-F238E27FC236}">
                  <a16:creationId xmlns:a16="http://schemas.microsoft.com/office/drawing/2014/main" id="{D2BFEDC6-8463-4596-AD21-AFB8E6E0EEC9}"/>
                </a:ext>
              </a:extLst>
            </p:cNvPr>
            <p:cNvCxnSpPr>
              <a:cxnSpLocks/>
            </p:cNvCxnSpPr>
            <p:nvPr/>
          </p:nvCxnSpPr>
          <p:spPr>
            <a:xfrm flipH="1" flipV="1">
              <a:off x="4227444" y="3339548"/>
              <a:ext cx="490330" cy="6493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6E3013D-C898-4C4D-9947-4A4C8864CCE9}"/>
                </a:ext>
              </a:extLst>
            </p:cNvPr>
            <p:cNvCxnSpPr>
              <a:cxnSpLocks/>
            </p:cNvCxnSpPr>
            <p:nvPr/>
          </p:nvCxnSpPr>
          <p:spPr>
            <a:xfrm flipH="1">
              <a:off x="3207026" y="4002156"/>
              <a:ext cx="1510749" cy="1325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3E20398-A949-495E-9202-650A6D6DEBAC}"/>
                </a:ext>
              </a:extLst>
            </p:cNvPr>
            <p:cNvCxnSpPr>
              <a:cxnSpLocks/>
            </p:cNvCxnSpPr>
            <p:nvPr/>
          </p:nvCxnSpPr>
          <p:spPr>
            <a:xfrm flipH="1" flipV="1">
              <a:off x="291548" y="3034748"/>
              <a:ext cx="4426226" cy="9674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BCB4F17-6C62-4C06-889B-6CDE4425DB8E}"/>
                </a:ext>
              </a:extLst>
            </p:cNvPr>
            <p:cNvCxnSpPr>
              <a:cxnSpLocks/>
            </p:cNvCxnSpPr>
            <p:nvPr/>
          </p:nvCxnSpPr>
          <p:spPr>
            <a:xfrm flipH="1" flipV="1">
              <a:off x="1126435" y="3664226"/>
              <a:ext cx="3591339" cy="3511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ACA643B-2708-4201-BA9E-6C4EE7D5D161}"/>
                </a:ext>
              </a:extLst>
            </p:cNvPr>
            <p:cNvCxnSpPr>
              <a:cxnSpLocks/>
            </p:cNvCxnSpPr>
            <p:nvPr/>
          </p:nvCxnSpPr>
          <p:spPr>
            <a:xfrm flipH="1" flipV="1">
              <a:off x="768626" y="3034748"/>
              <a:ext cx="3879409" cy="9607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FA7869C-A36A-44EB-93CD-E71C27F92840}"/>
                </a:ext>
              </a:extLst>
            </p:cNvPr>
            <p:cNvCxnSpPr>
              <a:cxnSpLocks/>
            </p:cNvCxnSpPr>
            <p:nvPr/>
          </p:nvCxnSpPr>
          <p:spPr>
            <a:xfrm flipH="1" flipV="1">
              <a:off x="1126435" y="2928730"/>
              <a:ext cx="3591339" cy="10866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15D7FF8-E0AD-43AB-AAB4-8BD4B14A81B8}"/>
                </a:ext>
              </a:extLst>
            </p:cNvPr>
            <p:cNvCxnSpPr>
              <a:cxnSpLocks/>
            </p:cNvCxnSpPr>
            <p:nvPr/>
          </p:nvCxnSpPr>
          <p:spPr>
            <a:xfrm flipV="1">
              <a:off x="4717774" y="2981739"/>
              <a:ext cx="3432313" cy="10137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3B23D32-D902-4E2C-95F5-57A714554CE3}"/>
                </a:ext>
              </a:extLst>
            </p:cNvPr>
            <p:cNvCxnSpPr>
              <a:cxnSpLocks/>
            </p:cNvCxnSpPr>
            <p:nvPr/>
          </p:nvCxnSpPr>
          <p:spPr>
            <a:xfrm flipH="1" flipV="1">
              <a:off x="216570" y="3681079"/>
              <a:ext cx="4501204" cy="3210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1DAC749-45C9-4807-827F-6150E71F224F}"/>
                </a:ext>
              </a:extLst>
            </p:cNvPr>
            <p:cNvCxnSpPr>
              <a:cxnSpLocks/>
            </p:cNvCxnSpPr>
            <p:nvPr/>
          </p:nvCxnSpPr>
          <p:spPr>
            <a:xfrm>
              <a:off x="4706966" y="3988904"/>
              <a:ext cx="326417" cy="881270"/>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Image result for newfoundland map">
              <a:hlinkClick r:id="rId3"/>
              <a:extLst>
                <a:ext uri="{FF2B5EF4-FFF2-40B4-BE49-F238E27FC236}">
                  <a16:creationId xmlns:a16="http://schemas.microsoft.com/office/drawing/2014/main" id="{9D4D6D41-819D-4C39-BD14-A6272432555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6188"/>
            <a:stretch/>
          </p:blipFill>
          <p:spPr bwMode="auto">
            <a:xfrm>
              <a:off x="6023279" y="4870175"/>
              <a:ext cx="2590635" cy="18089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24" name="Straight Arrow Connector 23">
              <a:extLst>
                <a:ext uri="{FF2B5EF4-FFF2-40B4-BE49-F238E27FC236}">
                  <a16:creationId xmlns:a16="http://schemas.microsoft.com/office/drawing/2014/main" id="{6E14EEE0-6B86-4331-9E9B-2A7DDEDB0E34}"/>
                </a:ext>
              </a:extLst>
            </p:cNvPr>
            <p:cNvCxnSpPr/>
            <p:nvPr/>
          </p:nvCxnSpPr>
          <p:spPr>
            <a:xfrm flipV="1">
              <a:off x="7858539" y="6202017"/>
              <a:ext cx="119270" cy="3180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2931C87-D674-460D-A0CC-0E379106FC70}"/>
                </a:ext>
              </a:extLst>
            </p:cNvPr>
            <p:cNvCxnSpPr>
              <a:cxnSpLocks/>
            </p:cNvCxnSpPr>
            <p:nvPr/>
          </p:nvCxnSpPr>
          <p:spPr>
            <a:xfrm flipV="1">
              <a:off x="4704356" y="3747051"/>
              <a:ext cx="338096" cy="2418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A499ECE-0E4E-46D8-91F6-7E7F5DB6C3D3}"/>
                </a:ext>
              </a:extLst>
            </p:cNvPr>
            <p:cNvCxnSpPr>
              <a:cxnSpLocks/>
            </p:cNvCxnSpPr>
            <p:nvPr/>
          </p:nvCxnSpPr>
          <p:spPr>
            <a:xfrm flipV="1">
              <a:off x="7868313" y="6271590"/>
              <a:ext cx="338096" cy="2418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6D48785-072B-4733-A964-7F9222DED456}"/>
                </a:ext>
              </a:extLst>
            </p:cNvPr>
            <p:cNvSpPr txBox="1"/>
            <p:nvPr/>
          </p:nvSpPr>
          <p:spPr>
            <a:xfrm>
              <a:off x="172278" y="172278"/>
              <a:ext cx="7288696" cy="584775"/>
            </a:xfrm>
            <a:prstGeom prst="rect">
              <a:avLst/>
            </a:prstGeom>
            <a:noFill/>
          </p:spPr>
          <p:txBody>
            <a:bodyPr wrap="square" rtlCol="0">
              <a:spAutoFit/>
            </a:bodyPr>
            <a:lstStyle/>
            <a:p>
              <a:r>
                <a:rPr lang="en-GB" sz="3200" dirty="0" err="1"/>
                <a:t>Deterritorialisation</a:t>
              </a:r>
              <a:r>
                <a:rPr lang="en-GB" sz="3200" dirty="0"/>
                <a:t> through migration</a:t>
              </a:r>
            </a:p>
          </p:txBody>
        </p:sp>
        <p:sp>
          <p:nvSpPr>
            <p:cNvPr id="30" name="TextBox 29">
              <a:extLst>
                <a:ext uri="{FF2B5EF4-FFF2-40B4-BE49-F238E27FC236}">
                  <a16:creationId xmlns:a16="http://schemas.microsoft.com/office/drawing/2014/main" id="{456760A0-12E4-4512-B58A-09C7ED0B2513}"/>
                </a:ext>
              </a:extLst>
            </p:cNvPr>
            <p:cNvSpPr txBox="1"/>
            <p:nvPr/>
          </p:nvSpPr>
          <p:spPr>
            <a:xfrm>
              <a:off x="3962400" y="2928730"/>
              <a:ext cx="1934817" cy="369332"/>
            </a:xfrm>
            <a:prstGeom prst="rect">
              <a:avLst/>
            </a:prstGeom>
            <a:noFill/>
          </p:spPr>
          <p:txBody>
            <a:bodyPr wrap="square" rtlCol="0">
              <a:spAutoFit/>
            </a:bodyPr>
            <a:lstStyle/>
            <a:p>
              <a:r>
                <a:rPr lang="en-GB" dirty="0">
                  <a:solidFill>
                    <a:srgbClr val="FF0000"/>
                  </a:solidFill>
                </a:rPr>
                <a:t>Labrador</a:t>
              </a:r>
            </a:p>
          </p:txBody>
        </p:sp>
        <p:sp>
          <p:nvSpPr>
            <p:cNvPr id="32" name="TextBox 31">
              <a:extLst>
                <a:ext uri="{FF2B5EF4-FFF2-40B4-BE49-F238E27FC236}">
                  <a16:creationId xmlns:a16="http://schemas.microsoft.com/office/drawing/2014/main" id="{CEB46CD6-4244-4D7F-B1A1-DCA7817F3CA7}"/>
                </a:ext>
              </a:extLst>
            </p:cNvPr>
            <p:cNvSpPr txBox="1"/>
            <p:nvPr/>
          </p:nvSpPr>
          <p:spPr>
            <a:xfrm>
              <a:off x="1126435" y="2540384"/>
              <a:ext cx="1934817" cy="369332"/>
            </a:xfrm>
            <a:prstGeom prst="rect">
              <a:avLst/>
            </a:prstGeom>
            <a:noFill/>
          </p:spPr>
          <p:txBody>
            <a:bodyPr wrap="square" rtlCol="0">
              <a:spAutoFit/>
            </a:bodyPr>
            <a:lstStyle/>
            <a:p>
              <a:r>
                <a:rPr lang="en-GB" dirty="0">
                  <a:solidFill>
                    <a:srgbClr val="FF0000"/>
                  </a:solidFill>
                </a:rPr>
                <a:t>Alberta (oil sands)</a:t>
              </a:r>
            </a:p>
          </p:txBody>
        </p:sp>
        <p:sp>
          <p:nvSpPr>
            <p:cNvPr id="33" name="TextBox 32">
              <a:extLst>
                <a:ext uri="{FF2B5EF4-FFF2-40B4-BE49-F238E27FC236}">
                  <a16:creationId xmlns:a16="http://schemas.microsoft.com/office/drawing/2014/main" id="{61FA354F-B4DF-492B-9E12-DFDBDFE5B452}"/>
                </a:ext>
              </a:extLst>
            </p:cNvPr>
            <p:cNvSpPr txBox="1"/>
            <p:nvPr/>
          </p:nvSpPr>
          <p:spPr>
            <a:xfrm>
              <a:off x="92071" y="3085669"/>
              <a:ext cx="1136539" cy="646331"/>
            </a:xfrm>
            <a:prstGeom prst="rect">
              <a:avLst/>
            </a:prstGeom>
            <a:noFill/>
          </p:spPr>
          <p:txBody>
            <a:bodyPr wrap="square" rtlCol="0">
              <a:spAutoFit/>
            </a:bodyPr>
            <a:lstStyle/>
            <a:p>
              <a:r>
                <a:rPr lang="en-GB" dirty="0">
                  <a:solidFill>
                    <a:srgbClr val="FF0000"/>
                  </a:solidFill>
                </a:rPr>
                <a:t>British Columbia</a:t>
              </a:r>
            </a:p>
          </p:txBody>
        </p:sp>
        <p:sp>
          <p:nvSpPr>
            <p:cNvPr id="35" name="TextBox 34">
              <a:extLst>
                <a:ext uri="{FF2B5EF4-FFF2-40B4-BE49-F238E27FC236}">
                  <a16:creationId xmlns:a16="http://schemas.microsoft.com/office/drawing/2014/main" id="{2E36D645-BD1B-4473-948F-0D5ED42CA0E0}"/>
                </a:ext>
              </a:extLst>
            </p:cNvPr>
            <p:cNvSpPr txBox="1"/>
            <p:nvPr/>
          </p:nvSpPr>
          <p:spPr>
            <a:xfrm>
              <a:off x="1052161" y="3792859"/>
              <a:ext cx="1934817" cy="369332"/>
            </a:xfrm>
            <a:prstGeom prst="rect">
              <a:avLst/>
            </a:prstGeom>
            <a:noFill/>
          </p:spPr>
          <p:txBody>
            <a:bodyPr wrap="square" rtlCol="0">
              <a:spAutoFit/>
            </a:bodyPr>
            <a:lstStyle/>
            <a:p>
              <a:r>
                <a:rPr lang="en-GB" dirty="0">
                  <a:solidFill>
                    <a:srgbClr val="FF0000"/>
                  </a:solidFill>
                </a:rPr>
                <a:t>Alberta (meat)</a:t>
              </a:r>
            </a:p>
          </p:txBody>
        </p:sp>
        <p:sp>
          <p:nvSpPr>
            <p:cNvPr id="36" name="TextBox 35">
              <a:extLst>
                <a:ext uri="{FF2B5EF4-FFF2-40B4-BE49-F238E27FC236}">
                  <a16:creationId xmlns:a16="http://schemas.microsoft.com/office/drawing/2014/main" id="{8B5A3644-47F5-4FC3-B964-06F9FA03F0EF}"/>
                </a:ext>
              </a:extLst>
            </p:cNvPr>
            <p:cNvSpPr txBox="1"/>
            <p:nvPr/>
          </p:nvSpPr>
          <p:spPr>
            <a:xfrm>
              <a:off x="2713218" y="4162191"/>
              <a:ext cx="1934817" cy="369332"/>
            </a:xfrm>
            <a:prstGeom prst="rect">
              <a:avLst/>
            </a:prstGeom>
            <a:noFill/>
          </p:spPr>
          <p:txBody>
            <a:bodyPr wrap="square" rtlCol="0">
              <a:spAutoFit/>
            </a:bodyPr>
            <a:lstStyle/>
            <a:p>
              <a:r>
                <a:rPr lang="en-GB" dirty="0">
                  <a:solidFill>
                    <a:srgbClr val="FF0000"/>
                  </a:solidFill>
                </a:rPr>
                <a:t>Ontario</a:t>
              </a:r>
            </a:p>
          </p:txBody>
        </p:sp>
        <p:sp>
          <p:nvSpPr>
            <p:cNvPr id="37" name="TextBox 36">
              <a:extLst>
                <a:ext uri="{FF2B5EF4-FFF2-40B4-BE49-F238E27FC236}">
                  <a16:creationId xmlns:a16="http://schemas.microsoft.com/office/drawing/2014/main" id="{12BBE342-96F9-44B0-83AE-4FCABBC40F4D}"/>
                </a:ext>
              </a:extLst>
            </p:cNvPr>
            <p:cNvSpPr txBox="1"/>
            <p:nvPr/>
          </p:nvSpPr>
          <p:spPr>
            <a:xfrm>
              <a:off x="4787514" y="3119278"/>
              <a:ext cx="1692800" cy="646331"/>
            </a:xfrm>
            <a:prstGeom prst="rect">
              <a:avLst/>
            </a:prstGeom>
            <a:noFill/>
          </p:spPr>
          <p:txBody>
            <a:bodyPr wrap="square" rtlCol="0">
              <a:spAutoFit/>
            </a:bodyPr>
            <a:lstStyle/>
            <a:p>
              <a:r>
                <a:rPr lang="en-GB" dirty="0">
                  <a:solidFill>
                    <a:srgbClr val="FF0000"/>
                  </a:solidFill>
                </a:rPr>
                <a:t>Hibernia Field (oil)</a:t>
              </a:r>
            </a:p>
          </p:txBody>
        </p:sp>
        <p:sp>
          <p:nvSpPr>
            <p:cNvPr id="38" name="TextBox 37">
              <a:extLst>
                <a:ext uri="{FF2B5EF4-FFF2-40B4-BE49-F238E27FC236}">
                  <a16:creationId xmlns:a16="http://schemas.microsoft.com/office/drawing/2014/main" id="{95AC83D9-FD77-48B8-9452-9964732B0B0B}"/>
                </a:ext>
              </a:extLst>
            </p:cNvPr>
            <p:cNvSpPr txBox="1"/>
            <p:nvPr/>
          </p:nvSpPr>
          <p:spPr>
            <a:xfrm>
              <a:off x="7477498" y="2308903"/>
              <a:ext cx="1345178" cy="646331"/>
            </a:xfrm>
            <a:prstGeom prst="rect">
              <a:avLst/>
            </a:prstGeom>
            <a:noFill/>
          </p:spPr>
          <p:txBody>
            <a:bodyPr wrap="square" rtlCol="0">
              <a:spAutoFit/>
            </a:bodyPr>
            <a:lstStyle/>
            <a:p>
              <a:r>
                <a:rPr lang="en-GB" dirty="0">
                  <a:solidFill>
                    <a:srgbClr val="FF0000"/>
                  </a:solidFill>
                </a:rPr>
                <a:t>North Sea oil fields</a:t>
              </a:r>
            </a:p>
          </p:txBody>
        </p:sp>
        <p:sp>
          <p:nvSpPr>
            <p:cNvPr id="39" name="TextBox 38">
              <a:extLst>
                <a:ext uri="{FF2B5EF4-FFF2-40B4-BE49-F238E27FC236}">
                  <a16:creationId xmlns:a16="http://schemas.microsoft.com/office/drawing/2014/main" id="{5ADF57B7-BAB5-4E6C-BA9F-3BB6F839EDA3}"/>
                </a:ext>
              </a:extLst>
            </p:cNvPr>
            <p:cNvSpPr txBox="1"/>
            <p:nvPr/>
          </p:nvSpPr>
          <p:spPr>
            <a:xfrm>
              <a:off x="4403201" y="4908251"/>
              <a:ext cx="1524000" cy="923330"/>
            </a:xfrm>
            <a:prstGeom prst="rect">
              <a:avLst/>
            </a:prstGeom>
            <a:noFill/>
          </p:spPr>
          <p:txBody>
            <a:bodyPr wrap="square" rtlCol="0">
              <a:spAutoFit/>
            </a:bodyPr>
            <a:lstStyle/>
            <a:p>
              <a:r>
                <a:rPr lang="en-GB" dirty="0">
                  <a:solidFill>
                    <a:srgbClr val="FF0000"/>
                  </a:solidFill>
                </a:rPr>
                <a:t>Various (merchant navy)</a:t>
              </a:r>
            </a:p>
          </p:txBody>
        </p:sp>
        <p:sp>
          <p:nvSpPr>
            <p:cNvPr id="40" name="TextBox 39">
              <a:extLst>
                <a:ext uri="{FF2B5EF4-FFF2-40B4-BE49-F238E27FC236}">
                  <a16:creationId xmlns:a16="http://schemas.microsoft.com/office/drawing/2014/main" id="{9C56FEE4-6D6E-4AEB-803B-4A499CE447CF}"/>
                </a:ext>
              </a:extLst>
            </p:cNvPr>
            <p:cNvSpPr txBox="1"/>
            <p:nvPr/>
          </p:nvSpPr>
          <p:spPr>
            <a:xfrm>
              <a:off x="4818554" y="3942449"/>
              <a:ext cx="1934817" cy="369332"/>
            </a:xfrm>
            <a:prstGeom prst="rect">
              <a:avLst/>
            </a:prstGeom>
            <a:noFill/>
          </p:spPr>
          <p:txBody>
            <a:bodyPr wrap="square" rtlCol="0">
              <a:spAutoFit/>
            </a:bodyPr>
            <a:lstStyle/>
            <a:p>
              <a:r>
                <a:rPr lang="en-GB" b="1" dirty="0">
                  <a:solidFill>
                    <a:srgbClr val="FF0000"/>
                  </a:solidFill>
                </a:rPr>
                <a:t>TREPASSEY</a:t>
              </a:r>
            </a:p>
          </p:txBody>
        </p:sp>
      </p:grpSp>
    </p:spTree>
    <p:extLst>
      <p:ext uri="{BB962C8B-B14F-4D97-AF65-F5344CB8AC3E}">
        <p14:creationId xmlns:p14="http://schemas.microsoft.com/office/powerpoint/2010/main" val="20591099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5A43D9F4-9EB8-4521-ADD0-BF344B325E13}"/>
              </a:ext>
            </a:extLst>
          </p:cNvPr>
          <p:cNvGraphicFramePr>
            <a:graphicFrameLocks/>
          </p:cNvGraphicFramePr>
          <p:nvPr>
            <p:extLst>
              <p:ext uri="{D42A27DB-BD31-4B8C-83A1-F6EECF244321}">
                <p14:modId xmlns:p14="http://schemas.microsoft.com/office/powerpoint/2010/main" val="87990647"/>
              </p:ext>
            </p:extLst>
          </p:nvPr>
        </p:nvGraphicFramePr>
        <p:xfrm>
          <a:off x="310184" y="954157"/>
          <a:ext cx="6792981" cy="5049078"/>
        </p:xfrm>
        <a:graphic>
          <a:graphicData uri="http://schemas.openxmlformats.org/drawingml/2006/chart">
            <c:chart xmlns:c="http://schemas.openxmlformats.org/drawingml/2006/chart" xmlns:r="http://schemas.openxmlformats.org/officeDocument/2006/relationships" r:id="rId2"/>
          </a:graphicData>
        </a:graphic>
      </p:graphicFrame>
      <p:sp>
        <p:nvSpPr>
          <p:cNvPr id="3" name="Right Bracket 2">
            <a:extLst>
              <a:ext uri="{FF2B5EF4-FFF2-40B4-BE49-F238E27FC236}">
                <a16:creationId xmlns:a16="http://schemas.microsoft.com/office/drawing/2014/main" id="{E358DF8D-636C-4998-AEA7-3A6FA3F199F0}"/>
              </a:ext>
            </a:extLst>
          </p:cNvPr>
          <p:cNvSpPr/>
          <p:nvPr/>
        </p:nvSpPr>
        <p:spPr>
          <a:xfrm>
            <a:off x="7077324" y="2690192"/>
            <a:ext cx="45719" cy="1828799"/>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a:extLst>
              <a:ext uri="{FF2B5EF4-FFF2-40B4-BE49-F238E27FC236}">
                <a16:creationId xmlns:a16="http://schemas.microsoft.com/office/drawing/2014/main" id="{2476C709-3951-4811-9C57-B7AE4BABE42C}"/>
              </a:ext>
            </a:extLst>
          </p:cNvPr>
          <p:cNvSpPr txBox="1"/>
          <p:nvPr/>
        </p:nvSpPr>
        <p:spPr>
          <a:xfrm>
            <a:off x="7328452" y="2822713"/>
            <a:ext cx="1351722" cy="1477328"/>
          </a:xfrm>
          <a:prstGeom prst="rect">
            <a:avLst/>
          </a:prstGeom>
          <a:noFill/>
        </p:spPr>
        <p:txBody>
          <a:bodyPr wrap="square" rtlCol="0">
            <a:spAutoFit/>
          </a:bodyPr>
          <a:lstStyle/>
          <a:p>
            <a:r>
              <a:rPr lang="en-GB" sz="3600" dirty="0">
                <a:solidFill>
                  <a:srgbClr val="FF0000"/>
                </a:solidFill>
              </a:rPr>
              <a:t>60%</a:t>
            </a:r>
            <a:r>
              <a:rPr lang="en-GB" dirty="0"/>
              <a:t> population decrease 1991-2016</a:t>
            </a:r>
          </a:p>
        </p:txBody>
      </p:sp>
    </p:spTree>
    <p:extLst>
      <p:ext uri="{BB962C8B-B14F-4D97-AF65-F5344CB8AC3E}">
        <p14:creationId xmlns:p14="http://schemas.microsoft.com/office/powerpoint/2010/main" val="1176494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07540-63A9-4037-8121-0533037C6613}"/>
              </a:ext>
            </a:extLst>
          </p:cNvPr>
          <p:cNvSpPr>
            <a:spLocks noGrp="1"/>
          </p:cNvSpPr>
          <p:nvPr>
            <p:ph type="title"/>
          </p:nvPr>
        </p:nvSpPr>
        <p:spPr>
          <a:xfrm>
            <a:off x="628650" y="365126"/>
            <a:ext cx="7886700" cy="787813"/>
          </a:xfrm>
        </p:spPr>
        <p:txBody>
          <a:bodyPr>
            <a:normAutofit/>
          </a:bodyPr>
          <a:lstStyle/>
          <a:p>
            <a:r>
              <a:rPr lang="en-GB" sz="3200" b="1" dirty="0" err="1">
                <a:latin typeface="+mn-lt"/>
              </a:rPr>
              <a:t>Reterritorialisation</a:t>
            </a:r>
            <a:r>
              <a:rPr lang="en-GB" sz="3200" b="1" dirty="0">
                <a:latin typeface="+mn-lt"/>
              </a:rPr>
              <a:t>?</a:t>
            </a:r>
          </a:p>
        </p:txBody>
      </p:sp>
      <p:sp>
        <p:nvSpPr>
          <p:cNvPr id="3" name="Content Placeholder 2">
            <a:extLst>
              <a:ext uri="{FF2B5EF4-FFF2-40B4-BE49-F238E27FC236}">
                <a16:creationId xmlns:a16="http://schemas.microsoft.com/office/drawing/2014/main" id="{E2EB1E40-B91E-4337-B2F6-2675CFFD597A}"/>
              </a:ext>
            </a:extLst>
          </p:cNvPr>
          <p:cNvSpPr>
            <a:spLocks noGrp="1"/>
          </p:cNvSpPr>
          <p:nvPr>
            <p:ph idx="1"/>
          </p:nvPr>
        </p:nvSpPr>
        <p:spPr>
          <a:xfrm>
            <a:off x="628650" y="1152939"/>
            <a:ext cx="6129959" cy="5024024"/>
          </a:xfrm>
        </p:spPr>
        <p:txBody>
          <a:bodyPr>
            <a:normAutofit fontScale="92500"/>
          </a:bodyPr>
          <a:lstStyle/>
          <a:p>
            <a:pPr marL="0" indent="0" algn="just">
              <a:buNone/>
            </a:pPr>
            <a:r>
              <a:rPr lang="en-GB" sz="2400" dirty="0"/>
              <a:t>“He’s an off shore crane operator, okay, and making money like, you know, they would never make on the plant.  He’s been, like, to different parts of the world for training.  Me and him went to Scotland because when he training in the middle of there … Louis would never think about leaving </a:t>
            </a:r>
            <a:r>
              <a:rPr lang="en-GB" sz="2400" dirty="0" err="1"/>
              <a:t>Trepassey</a:t>
            </a:r>
            <a:r>
              <a:rPr lang="en-GB" sz="2400" dirty="0"/>
              <a:t>.  Never and he’s gone half a year.  You know, he works three weeks.  He’s off three weeks.”  </a:t>
            </a:r>
          </a:p>
          <a:p>
            <a:pPr marL="0" indent="0" algn="just">
              <a:buNone/>
            </a:pPr>
            <a:r>
              <a:rPr lang="en-GB" sz="2400" dirty="0" err="1"/>
              <a:t>Trepassey</a:t>
            </a:r>
            <a:r>
              <a:rPr lang="en-GB" sz="2400" dirty="0"/>
              <a:t> Resident, Interview, Aug 2016</a:t>
            </a:r>
          </a:p>
          <a:p>
            <a:pPr marL="0" indent="0" algn="just">
              <a:buNone/>
            </a:pPr>
            <a:endParaRPr lang="en-GB" sz="2400" dirty="0"/>
          </a:p>
          <a:p>
            <a:pPr marL="0" indent="0" algn="just">
              <a:buNone/>
            </a:pPr>
            <a:r>
              <a:rPr lang="en-GB" sz="2400" dirty="0"/>
              <a:t>“A lot of people commute back and forth to work, like to the Canadian west and offshore and stuff like that, but they maintain their homes here.”</a:t>
            </a:r>
          </a:p>
          <a:p>
            <a:pPr marL="0" indent="0" algn="just">
              <a:buNone/>
            </a:pPr>
            <a:r>
              <a:rPr lang="en-GB" sz="2400" dirty="0"/>
              <a:t>Development Officer, Interview, Aug 2016</a:t>
            </a:r>
          </a:p>
          <a:p>
            <a:pPr marL="0" indent="0">
              <a:buNone/>
            </a:pPr>
            <a:endParaRPr lang="en-GB" dirty="0"/>
          </a:p>
        </p:txBody>
      </p:sp>
      <p:pic>
        <p:nvPicPr>
          <p:cNvPr id="5" name="Picture 4">
            <a:extLst>
              <a:ext uri="{FF2B5EF4-FFF2-40B4-BE49-F238E27FC236}">
                <a16:creationId xmlns:a16="http://schemas.microsoft.com/office/drawing/2014/main" id="{0D9CF96C-A352-460D-A7E8-75DEB83926AB}"/>
              </a:ext>
            </a:extLst>
          </p:cNvPr>
          <p:cNvPicPr>
            <a:picLocks noChangeAspect="1"/>
          </p:cNvPicPr>
          <p:nvPr/>
        </p:nvPicPr>
        <p:blipFill rotWithShape="1">
          <a:blip r:embed="rId2">
            <a:extLst>
              <a:ext uri="{28A0092B-C50C-407E-A947-70E740481C1C}">
                <a14:useLocalDpi xmlns:a14="http://schemas.microsoft.com/office/drawing/2010/main"/>
              </a:ext>
            </a:extLst>
          </a:blip>
          <a:srcRect l="51185" r="27730"/>
          <a:stretch/>
        </p:blipFill>
        <p:spPr>
          <a:xfrm>
            <a:off x="6904383" y="0"/>
            <a:ext cx="2358887" cy="6858000"/>
          </a:xfrm>
          <a:prstGeom prst="rect">
            <a:avLst/>
          </a:prstGeom>
        </p:spPr>
      </p:pic>
    </p:spTree>
    <p:extLst>
      <p:ext uri="{BB962C8B-B14F-4D97-AF65-F5344CB8AC3E}">
        <p14:creationId xmlns:p14="http://schemas.microsoft.com/office/powerpoint/2010/main" val="366567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D196B-0095-408E-950B-52D296433CA9}"/>
              </a:ext>
            </a:extLst>
          </p:cNvPr>
          <p:cNvSpPr>
            <a:spLocks noGrp="1"/>
          </p:cNvSpPr>
          <p:nvPr>
            <p:ph type="title"/>
          </p:nvPr>
        </p:nvSpPr>
        <p:spPr>
          <a:xfrm>
            <a:off x="628650" y="365127"/>
            <a:ext cx="7886700" cy="668544"/>
          </a:xfrm>
        </p:spPr>
        <p:txBody>
          <a:bodyPr>
            <a:normAutofit/>
          </a:bodyPr>
          <a:lstStyle/>
          <a:p>
            <a:r>
              <a:rPr lang="en-GB" sz="3200" b="1" dirty="0">
                <a:latin typeface="+mn-lt"/>
              </a:rPr>
              <a:t>Structural </a:t>
            </a:r>
            <a:r>
              <a:rPr lang="en-GB" sz="3200" b="1" dirty="0" err="1">
                <a:latin typeface="+mn-lt"/>
              </a:rPr>
              <a:t>Reterritorialisation</a:t>
            </a:r>
            <a:endParaRPr lang="en-GB" sz="3200" b="1" dirty="0">
              <a:latin typeface="+mn-lt"/>
            </a:endParaRPr>
          </a:p>
        </p:txBody>
      </p:sp>
      <p:sp>
        <p:nvSpPr>
          <p:cNvPr id="3" name="Content Placeholder 2">
            <a:extLst>
              <a:ext uri="{FF2B5EF4-FFF2-40B4-BE49-F238E27FC236}">
                <a16:creationId xmlns:a16="http://schemas.microsoft.com/office/drawing/2014/main" id="{DBF9B746-FD0A-4272-9CC2-E5AC15B288E9}"/>
              </a:ext>
            </a:extLst>
          </p:cNvPr>
          <p:cNvSpPr>
            <a:spLocks noGrp="1"/>
          </p:cNvSpPr>
          <p:nvPr>
            <p:ph idx="1"/>
          </p:nvPr>
        </p:nvSpPr>
        <p:spPr>
          <a:xfrm>
            <a:off x="628650" y="1179443"/>
            <a:ext cx="4049367" cy="4997520"/>
          </a:xfrm>
        </p:spPr>
        <p:txBody>
          <a:bodyPr>
            <a:normAutofit lnSpcReduction="10000"/>
          </a:bodyPr>
          <a:lstStyle/>
          <a:p>
            <a:r>
              <a:rPr lang="en-GB" dirty="0"/>
              <a:t>Atlantic Fisheries Adjustment Programme</a:t>
            </a:r>
          </a:p>
          <a:p>
            <a:r>
              <a:rPr lang="en-GB" dirty="0" err="1"/>
              <a:t>Trepassey</a:t>
            </a:r>
            <a:r>
              <a:rPr lang="en-GB" dirty="0"/>
              <a:t> Community Development Fund</a:t>
            </a:r>
          </a:p>
          <a:p>
            <a:r>
              <a:rPr lang="en-GB" dirty="0" err="1"/>
              <a:t>Trepassey</a:t>
            </a:r>
            <a:r>
              <a:rPr lang="en-GB" dirty="0"/>
              <a:t> Management Corporation</a:t>
            </a:r>
          </a:p>
          <a:p>
            <a:r>
              <a:rPr lang="en-GB" dirty="0" err="1"/>
              <a:t>Trepassey</a:t>
            </a:r>
            <a:r>
              <a:rPr lang="en-GB" dirty="0"/>
              <a:t> Task Force</a:t>
            </a:r>
          </a:p>
          <a:p>
            <a:r>
              <a:rPr lang="en-GB" dirty="0"/>
              <a:t>Southern Avalon Development Association</a:t>
            </a:r>
          </a:p>
          <a:p>
            <a:r>
              <a:rPr lang="en-GB" dirty="0"/>
              <a:t>Irish Loop Development Board</a:t>
            </a:r>
          </a:p>
        </p:txBody>
      </p:sp>
      <p:pic>
        <p:nvPicPr>
          <p:cNvPr id="5" name="Picture 4">
            <a:extLst>
              <a:ext uri="{FF2B5EF4-FFF2-40B4-BE49-F238E27FC236}">
                <a16:creationId xmlns:a16="http://schemas.microsoft.com/office/drawing/2014/main" id="{1F7ABF32-2C62-4FB9-8CAC-33C5FA4DF95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6281"/>
          <a:stretch/>
        </p:blipFill>
        <p:spPr>
          <a:xfrm>
            <a:off x="4952829" y="1179443"/>
            <a:ext cx="3871472" cy="4997520"/>
          </a:xfrm>
          <a:prstGeom prst="rect">
            <a:avLst/>
          </a:prstGeom>
        </p:spPr>
      </p:pic>
    </p:spTree>
    <p:extLst>
      <p:ext uri="{BB962C8B-B14F-4D97-AF65-F5344CB8AC3E}">
        <p14:creationId xmlns:p14="http://schemas.microsoft.com/office/powerpoint/2010/main" val="472504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B1EE8-8807-465C-A0F2-FA6B020A4B6F}"/>
              </a:ext>
            </a:extLst>
          </p:cNvPr>
          <p:cNvSpPr>
            <a:spLocks noGrp="1"/>
          </p:cNvSpPr>
          <p:nvPr>
            <p:ph type="title"/>
          </p:nvPr>
        </p:nvSpPr>
        <p:spPr>
          <a:xfrm>
            <a:off x="628650" y="365127"/>
            <a:ext cx="7886700" cy="721552"/>
          </a:xfrm>
          <a:solidFill>
            <a:schemeClr val="accent5">
              <a:lumMod val="20000"/>
              <a:lumOff val="80000"/>
            </a:schemeClr>
          </a:solidFill>
        </p:spPr>
        <p:txBody>
          <a:bodyPr/>
          <a:lstStyle/>
          <a:p>
            <a:r>
              <a:rPr lang="en-GB" b="1" dirty="0">
                <a:solidFill>
                  <a:srgbClr val="0070C0"/>
                </a:solidFill>
              </a:rPr>
              <a:t>Features of Place-Assemblages</a:t>
            </a:r>
          </a:p>
        </p:txBody>
      </p:sp>
      <p:sp>
        <p:nvSpPr>
          <p:cNvPr id="3" name="Content Placeholder 2">
            <a:extLst>
              <a:ext uri="{FF2B5EF4-FFF2-40B4-BE49-F238E27FC236}">
                <a16:creationId xmlns:a16="http://schemas.microsoft.com/office/drawing/2014/main" id="{4328495B-5784-42FD-B226-982A99BC1A4A}"/>
              </a:ext>
            </a:extLst>
          </p:cNvPr>
          <p:cNvSpPr>
            <a:spLocks noGrp="1"/>
          </p:cNvSpPr>
          <p:nvPr>
            <p:ph idx="1"/>
          </p:nvPr>
        </p:nvSpPr>
        <p:spPr>
          <a:xfrm>
            <a:off x="628650" y="1391478"/>
            <a:ext cx="7886700" cy="4785485"/>
          </a:xfrm>
        </p:spPr>
        <p:txBody>
          <a:bodyPr/>
          <a:lstStyle/>
          <a:p>
            <a:r>
              <a:rPr lang="en-GB" dirty="0"/>
              <a:t>Place-assemblages are composed of heterogeneous human and non-human components with material and expressive roles</a:t>
            </a:r>
          </a:p>
          <a:p>
            <a:r>
              <a:rPr lang="en-GB" dirty="0"/>
              <a:t>Place-assemblages are given shape by processes of territorialisation, spatial and non-spatial</a:t>
            </a:r>
          </a:p>
          <a:p>
            <a:r>
              <a:rPr lang="en-GB" dirty="0"/>
              <a:t>The territorialisation of place-assemblages tend towards internal homogeneity;  </a:t>
            </a:r>
            <a:r>
              <a:rPr lang="en-GB" dirty="0" err="1"/>
              <a:t>deterritorialisation</a:t>
            </a:r>
            <a:r>
              <a:rPr lang="en-GB" dirty="0"/>
              <a:t> occurs as a place-assemblage becomes less homogeneous</a:t>
            </a:r>
          </a:p>
          <a:p>
            <a:r>
              <a:rPr lang="en-GB" dirty="0"/>
              <a:t>Identities, rules and values of place-assemblages are fixed through acts of coding and de-coding</a:t>
            </a:r>
          </a:p>
          <a:p>
            <a:endParaRPr lang="en-GB" dirty="0"/>
          </a:p>
        </p:txBody>
      </p:sp>
    </p:spTree>
    <p:extLst>
      <p:ext uri="{BB962C8B-B14F-4D97-AF65-F5344CB8AC3E}">
        <p14:creationId xmlns:p14="http://schemas.microsoft.com/office/powerpoint/2010/main" val="37980601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68547DE-F344-41B8-BBAD-34E2FE295B47}"/>
              </a:ext>
            </a:extLst>
          </p:cNvPr>
          <p:cNvGrpSpPr/>
          <p:nvPr/>
        </p:nvGrpSpPr>
        <p:grpSpPr>
          <a:xfrm>
            <a:off x="-1" y="0"/>
            <a:ext cx="9144001" cy="6858001"/>
            <a:chOff x="-1" y="0"/>
            <a:chExt cx="9144001" cy="6858001"/>
          </a:xfrm>
        </p:grpSpPr>
        <p:pic>
          <p:nvPicPr>
            <p:cNvPr id="3" name="Picture 2">
              <a:extLst>
                <a:ext uri="{FF2B5EF4-FFF2-40B4-BE49-F238E27FC236}">
                  <a16:creationId xmlns:a16="http://schemas.microsoft.com/office/drawing/2014/main" id="{D8E20EC3-6188-4266-887E-BD03AD3300E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1884" b="13914"/>
            <a:stretch/>
          </p:blipFill>
          <p:spPr>
            <a:xfrm rot="5400000">
              <a:off x="-884583" y="884582"/>
              <a:ext cx="6858000" cy="5088835"/>
            </a:xfrm>
            <a:prstGeom prst="rect">
              <a:avLst/>
            </a:prstGeom>
          </p:spPr>
        </p:pic>
        <p:pic>
          <p:nvPicPr>
            <p:cNvPr id="5" name="Picture 4">
              <a:extLst>
                <a:ext uri="{FF2B5EF4-FFF2-40B4-BE49-F238E27FC236}">
                  <a16:creationId xmlns:a16="http://schemas.microsoft.com/office/drawing/2014/main" id="{BBC9356B-CA68-40C5-B05D-C498DC0795C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4880" b="13623"/>
            <a:stretch/>
          </p:blipFill>
          <p:spPr>
            <a:xfrm rot="5400000">
              <a:off x="3263348" y="977348"/>
              <a:ext cx="6858000" cy="4903305"/>
            </a:xfrm>
            <a:prstGeom prst="rect">
              <a:avLst/>
            </a:prstGeom>
          </p:spPr>
        </p:pic>
      </p:grpSp>
    </p:spTree>
    <p:extLst>
      <p:ext uri="{BB962C8B-B14F-4D97-AF65-F5344CB8AC3E}">
        <p14:creationId xmlns:p14="http://schemas.microsoft.com/office/powerpoint/2010/main" val="9666583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86183CC-D189-4B11-A548-9A74375B81BD}"/>
              </a:ext>
            </a:extLst>
          </p:cNvPr>
          <p:cNvGrpSpPr/>
          <p:nvPr/>
        </p:nvGrpSpPr>
        <p:grpSpPr>
          <a:xfrm>
            <a:off x="0" y="0"/>
            <a:ext cx="9114795" cy="6858000"/>
            <a:chOff x="0" y="0"/>
            <a:chExt cx="9114795" cy="6858000"/>
          </a:xfrm>
        </p:grpSpPr>
        <p:pic>
          <p:nvPicPr>
            <p:cNvPr id="3" name="Picture 2">
              <a:extLst>
                <a:ext uri="{FF2B5EF4-FFF2-40B4-BE49-F238E27FC236}">
                  <a16:creationId xmlns:a16="http://schemas.microsoft.com/office/drawing/2014/main" id="{B5A840F5-7A74-4829-B9BD-6312358EEA5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7029" t="12947" b="17102"/>
            <a:stretch/>
          </p:blipFill>
          <p:spPr>
            <a:xfrm>
              <a:off x="0" y="0"/>
              <a:ext cx="9114795" cy="6858000"/>
            </a:xfrm>
            <a:prstGeom prst="rect">
              <a:avLst/>
            </a:prstGeom>
          </p:spPr>
        </p:pic>
        <p:sp>
          <p:nvSpPr>
            <p:cNvPr id="4" name="TextBox 3">
              <a:extLst>
                <a:ext uri="{FF2B5EF4-FFF2-40B4-BE49-F238E27FC236}">
                  <a16:creationId xmlns:a16="http://schemas.microsoft.com/office/drawing/2014/main" id="{28098963-B8CC-45D5-ACD1-D5FC451F3D19}"/>
                </a:ext>
              </a:extLst>
            </p:cNvPr>
            <p:cNvSpPr txBox="1"/>
            <p:nvPr/>
          </p:nvSpPr>
          <p:spPr>
            <a:xfrm>
              <a:off x="4691269" y="4863548"/>
              <a:ext cx="4081670" cy="1569660"/>
            </a:xfrm>
            <a:prstGeom prst="rect">
              <a:avLst/>
            </a:prstGeom>
            <a:solidFill>
              <a:schemeClr val="bg1"/>
            </a:solidFill>
            <a:ln>
              <a:solidFill>
                <a:schemeClr val="tx1"/>
              </a:solidFill>
            </a:ln>
          </p:spPr>
          <p:txBody>
            <a:bodyPr wrap="square" rtlCol="0">
              <a:spAutoFit/>
            </a:bodyPr>
            <a:lstStyle/>
            <a:p>
              <a:r>
                <a:rPr lang="en-GB" sz="2400" dirty="0"/>
                <a:t>Mobilisation of material and expressive components of place to attract inward investment - </a:t>
              </a:r>
            </a:p>
          </p:txBody>
        </p:sp>
      </p:grpSp>
    </p:spTree>
    <p:extLst>
      <p:ext uri="{BB962C8B-B14F-4D97-AF65-F5344CB8AC3E}">
        <p14:creationId xmlns:p14="http://schemas.microsoft.com/office/powerpoint/2010/main" val="27699176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2E00-BC2C-4559-9C04-F3B85F33D561}"/>
              </a:ext>
            </a:extLst>
          </p:cNvPr>
          <p:cNvSpPr>
            <a:spLocks noGrp="1"/>
          </p:cNvSpPr>
          <p:nvPr>
            <p:ph type="title"/>
          </p:nvPr>
        </p:nvSpPr>
        <p:spPr>
          <a:xfrm>
            <a:off x="622023" y="365126"/>
            <a:ext cx="3691559" cy="840822"/>
          </a:xfrm>
        </p:spPr>
        <p:txBody>
          <a:bodyPr>
            <a:normAutofit/>
          </a:bodyPr>
          <a:lstStyle/>
          <a:p>
            <a:r>
              <a:rPr lang="en-GB" sz="3600" b="1"/>
              <a:t>Iceberg Industries</a:t>
            </a:r>
            <a:endParaRPr lang="en-GB" sz="3600" b="1" dirty="0"/>
          </a:p>
        </p:txBody>
      </p:sp>
      <p:sp>
        <p:nvSpPr>
          <p:cNvPr id="3" name="Content Placeholder 2">
            <a:extLst>
              <a:ext uri="{FF2B5EF4-FFF2-40B4-BE49-F238E27FC236}">
                <a16:creationId xmlns:a16="http://schemas.microsoft.com/office/drawing/2014/main" id="{94A187BC-1BC3-4F25-8AD5-C0737C923211}"/>
              </a:ext>
            </a:extLst>
          </p:cNvPr>
          <p:cNvSpPr>
            <a:spLocks noGrp="1"/>
          </p:cNvSpPr>
          <p:nvPr>
            <p:ph idx="1"/>
          </p:nvPr>
        </p:nvSpPr>
        <p:spPr>
          <a:xfrm>
            <a:off x="628650" y="1396656"/>
            <a:ext cx="3426515" cy="2965059"/>
          </a:xfrm>
        </p:spPr>
        <p:txBody>
          <a:bodyPr>
            <a:normAutofit fontScale="92500" lnSpcReduction="20000"/>
          </a:bodyPr>
          <a:lstStyle/>
          <a:p>
            <a:r>
              <a:rPr lang="en-GB"/>
              <a:t>Bottled water from icebergs</a:t>
            </a:r>
          </a:p>
          <a:p>
            <a:r>
              <a:rPr lang="en-GB"/>
              <a:t>Exports to US</a:t>
            </a:r>
          </a:p>
          <a:p>
            <a:r>
              <a:rPr lang="en-GB"/>
              <a:t>Adapted barge Borelas II imported from New Orleans</a:t>
            </a:r>
          </a:p>
          <a:p>
            <a:r>
              <a:rPr lang="en-GB"/>
              <a:t>30 employees</a:t>
            </a:r>
          </a:p>
          <a:p>
            <a:r>
              <a:rPr lang="en-GB"/>
              <a:t>Business failed 2002</a:t>
            </a:r>
            <a:endParaRPr lang="en-GB" dirty="0"/>
          </a:p>
        </p:txBody>
      </p:sp>
      <p:grpSp>
        <p:nvGrpSpPr>
          <p:cNvPr id="21" name="Group 20">
            <a:extLst>
              <a:ext uri="{FF2B5EF4-FFF2-40B4-BE49-F238E27FC236}">
                <a16:creationId xmlns:a16="http://schemas.microsoft.com/office/drawing/2014/main" id="{026AC312-404F-405F-919B-30201DCB1A9B}"/>
              </a:ext>
            </a:extLst>
          </p:cNvPr>
          <p:cNvGrpSpPr/>
          <p:nvPr/>
        </p:nvGrpSpPr>
        <p:grpSpPr>
          <a:xfrm>
            <a:off x="4571999" y="365126"/>
            <a:ext cx="4108175" cy="6128865"/>
            <a:chOff x="4571999" y="365126"/>
            <a:chExt cx="4108175" cy="6128865"/>
          </a:xfrm>
        </p:grpSpPr>
        <p:pic>
          <p:nvPicPr>
            <p:cNvPr id="7" name="Picture 6">
              <a:extLst>
                <a:ext uri="{FF2B5EF4-FFF2-40B4-BE49-F238E27FC236}">
                  <a16:creationId xmlns:a16="http://schemas.microsoft.com/office/drawing/2014/main" id="{23B372B5-8C0B-4BF5-9EF4-D402060F4FB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1999" y="365126"/>
              <a:ext cx="3737113" cy="6128865"/>
            </a:xfrm>
            <a:prstGeom prst="rect">
              <a:avLst/>
            </a:prstGeom>
          </p:spPr>
        </p:pic>
        <p:sp>
          <p:nvSpPr>
            <p:cNvPr id="8" name="Freeform: Shape 7">
              <a:extLst>
                <a:ext uri="{FF2B5EF4-FFF2-40B4-BE49-F238E27FC236}">
                  <a16:creationId xmlns:a16="http://schemas.microsoft.com/office/drawing/2014/main" id="{1FA7D440-006B-40A5-BDA2-3EDF42106857}"/>
                </a:ext>
              </a:extLst>
            </p:cNvPr>
            <p:cNvSpPr/>
            <p:nvPr/>
          </p:nvSpPr>
          <p:spPr>
            <a:xfrm>
              <a:off x="6797865" y="2252870"/>
              <a:ext cx="1354569" cy="2968508"/>
            </a:xfrm>
            <a:custGeom>
              <a:avLst/>
              <a:gdLst>
                <a:gd name="connsiteX0" fmla="*/ 1126935 w 1354569"/>
                <a:gd name="connsiteY0" fmla="*/ 2888973 h 2968508"/>
                <a:gd name="connsiteX1" fmla="*/ 1166692 w 1354569"/>
                <a:gd name="connsiteY1" fmla="*/ 2955234 h 2968508"/>
                <a:gd name="connsiteX2" fmla="*/ 1272709 w 1354569"/>
                <a:gd name="connsiteY2" fmla="*/ 2955234 h 2968508"/>
                <a:gd name="connsiteX3" fmla="*/ 1299213 w 1354569"/>
                <a:gd name="connsiteY3" fmla="*/ 2862469 h 2968508"/>
                <a:gd name="connsiteX4" fmla="*/ 1312465 w 1354569"/>
                <a:gd name="connsiteY4" fmla="*/ 2782956 h 2968508"/>
                <a:gd name="connsiteX5" fmla="*/ 1325718 w 1354569"/>
                <a:gd name="connsiteY5" fmla="*/ 2743200 h 2968508"/>
                <a:gd name="connsiteX6" fmla="*/ 1338970 w 1354569"/>
                <a:gd name="connsiteY6" fmla="*/ 2690191 h 2968508"/>
                <a:gd name="connsiteX7" fmla="*/ 1338970 w 1354569"/>
                <a:gd name="connsiteY7" fmla="*/ 2199860 h 2968508"/>
                <a:gd name="connsiteX8" fmla="*/ 1299213 w 1354569"/>
                <a:gd name="connsiteY8" fmla="*/ 2014330 h 2968508"/>
                <a:gd name="connsiteX9" fmla="*/ 1285961 w 1354569"/>
                <a:gd name="connsiteY9" fmla="*/ 1974573 h 2968508"/>
                <a:gd name="connsiteX10" fmla="*/ 1246205 w 1354569"/>
                <a:gd name="connsiteY10" fmla="*/ 1948069 h 2968508"/>
                <a:gd name="connsiteX11" fmla="*/ 1219700 w 1354569"/>
                <a:gd name="connsiteY11" fmla="*/ 1921565 h 2968508"/>
                <a:gd name="connsiteX12" fmla="*/ 1073926 w 1354569"/>
                <a:gd name="connsiteY12" fmla="*/ 1881808 h 2968508"/>
                <a:gd name="connsiteX13" fmla="*/ 1034170 w 1354569"/>
                <a:gd name="connsiteY13" fmla="*/ 1868556 h 2968508"/>
                <a:gd name="connsiteX14" fmla="*/ 1007665 w 1354569"/>
                <a:gd name="connsiteY14" fmla="*/ 1842052 h 2968508"/>
                <a:gd name="connsiteX15" fmla="*/ 795631 w 1354569"/>
                <a:gd name="connsiteY15" fmla="*/ 1842052 h 2968508"/>
                <a:gd name="connsiteX16" fmla="*/ 769126 w 1354569"/>
                <a:gd name="connsiteY16" fmla="*/ 1868556 h 2968508"/>
                <a:gd name="connsiteX17" fmla="*/ 729370 w 1354569"/>
                <a:gd name="connsiteY17" fmla="*/ 1881808 h 2968508"/>
                <a:gd name="connsiteX18" fmla="*/ 676361 w 1354569"/>
                <a:gd name="connsiteY18" fmla="*/ 1934817 h 2968508"/>
                <a:gd name="connsiteX19" fmla="*/ 689613 w 1354569"/>
                <a:gd name="connsiteY19" fmla="*/ 1868556 h 2968508"/>
                <a:gd name="connsiteX20" fmla="*/ 716118 w 1354569"/>
                <a:gd name="connsiteY20" fmla="*/ 1842052 h 2968508"/>
                <a:gd name="connsiteX21" fmla="*/ 755874 w 1354569"/>
                <a:gd name="connsiteY21" fmla="*/ 1709530 h 2968508"/>
                <a:gd name="connsiteX22" fmla="*/ 782378 w 1354569"/>
                <a:gd name="connsiteY22" fmla="*/ 1630017 h 2968508"/>
                <a:gd name="connsiteX23" fmla="*/ 795631 w 1354569"/>
                <a:gd name="connsiteY23" fmla="*/ 1590260 h 2968508"/>
                <a:gd name="connsiteX24" fmla="*/ 769126 w 1354569"/>
                <a:gd name="connsiteY24" fmla="*/ 980660 h 2968508"/>
                <a:gd name="connsiteX25" fmla="*/ 755874 w 1354569"/>
                <a:gd name="connsiteY25" fmla="*/ 940904 h 2968508"/>
                <a:gd name="connsiteX26" fmla="*/ 742622 w 1354569"/>
                <a:gd name="connsiteY26" fmla="*/ 861391 h 2968508"/>
                <a:gd name="connsiteX27" fmla="*/ 702865 w 1354569"/>
                <a:gd name="connsiteY27" fmla="*/ 742121 h 2968508"/>
                <a:gd name="connsiteX28" fmla="*/ 689613 w 1354569"/>
                <a:gd name="connsiteY28" fmla="*/ 702365 h 2968508"/>
                <a:gd name="connsiteX29" fmla="*/ 676361 w 1354569"/>
                <a:gd name="connsiteY29" fmla="*/ 662608 h 2968508"/>
                <a:gd name="connsiteX30" fmla="*/ 623352 w 1354569"/>
                <a:gd name="connsiteY30" fmla="*/ 596347 h 2968508"/>
                <a:gd name="connsiteX31" fmla="*/ 583596 w 1354569"/>
                <a:gd name="connsiteY31" fmla="*/ 516834 h 2968508"/>
                <a:gd name="connsiteX32" fmla="*/ 543839 w 1354569"/>
                <a:gd name="connsiteY32" fmla="*/ 503582 h 2968508"/>
                <a:gd name="connsiteX33" fmla="*/ 530587 w 1354569"/>
                <a:gd name="connsiteY33" fmla="*/ 463826 h 2968508"/>
                <a:gd name="connsiteX34" fmla="*/ 451074 w 1354569"/>
                <a:gd name="connsiteY34" fmla="*/ 437321 h 2968508"/>
                <a:gd name="connsiteX35" fmla="*/ 424570 w 1354569"/>
                <a:gd name="connsiteY35" fmla="*/ 397565 h 2968508"/>
                <a:gd name="connsiteX36" fmla="*/ 384813 w 1354569"/>
                <a:gd name="connsiteY36" fmla="*/ 384313 h 2968508"/>
                <a:gd name="connsiteX37" fmla="*/ 371561 w 1354569"/>
                <a:gd name="connsiteY37" fmla="*/ 344556 h 2968508"/>
                <a:gd name="connsiteX38" fmla="*/ 305300 w 1354569"/>
                <a:gd name="connsiteY38" fmla="*/ 278295 h 2968508"/>
                <a:gd name="connsiteX39" fmla="*/ 278796 w 1354569"/>
                <a:gd name="connsiteY39" fmla="*/ 238539 h 2968508"/>
                <a:gd name="connsiteX40" fmla="*/ 239039 w 1354569"/>
                <a:gd name="connsiteY40" fmla="*/ 225287 h 2968508"/>
                <a:gd name="connsiteX41" fmla="*/ 212535 w 1354569"/>
                <a:gd name="connsiteY41" fmla="*/ 198782 h 2968508"/>
                <a:gd name="connsiteX42" fmla="*/ 146274 w 1354569"/>
                <a:gd name="connsiteY42" fmla="*/ 185530 h 2968508"/>
                <a:gd name="connsiteX43" fmla="*/ 106518 w 1354569"/>
                <a:gd name="connsiteY43" fmla="*/ 172278 h 2968508"/>
                <a:gd name="connsiteX44" fmla="*/ 53509 w 1354569"/>
                <a:gd name="connsiteY44" fmla="*/ 92765 h 2968508"/>
                <a:gd name="connsiteX45" fmla="*/ 500 w 1354569"/>
                <a:gd name="connsiteY45" fmla="*/ 0 h 296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54569" h="2968508">
                  <a:moveTo>
                    <a:pt x="1126935" y="2888973"/>
                  </a:moveTo>
                  <a:cubicBezTo>
                    <a:pt x="1140187" y="2911060"/>
                    <a:pt x="1148479" y="2937020"/>
                    <a:pt x="1166692" y="2955234"/>
                  </a:cubicBezTo>
                  <a:cubicBezTo>
                    <a:pt x="1193860" y="2982402"/>
                    <a:pt x="1247504" y="2960275"/>
                    <a:pt x="1272709" y="2955234"/>
                  </a:cubicBezTo>
                  <a:cubicBezTo>
                    <a:pt x="1285340" y="2917341"/>
                    <a:pt x="1290893" y="2904071"/>
                    <a:pt x="1299213" y="2862469"/>
                  </a:cubicBezTo>
                  <a:cubicBezTo>
                    <a:pt x="1304483" y="2836121"/>
                    <a:pt x="1306636" y="2809186"/>
                    <a:pt x="1312465" y="2782956"/>
                  </a:cubicBezTo>
                  <a:cubicBezTo>
                    <a:pt x="1315495" y="2769320"/>
                    <a:pt x="1321880" y="2756631"/>
                    <a:pt x="1325718" y="2743200"/>
                  </a:cubicBezTo>
                  <a:cubicBezTo>
                    <a:pt x="1330722" y="2725687"/>
                    <a:pt x="1334553" y="2707861"/>
                    <a:pt x="1338970" y="2690191"/>
                  </a:cubicBezTo>
                  <a:cubicBezTo>
                    <a:pt x="1360564" y="2452657"/>
                    <a:pt x="1358960" y="2539686"/>
                    <a:pt x="1338970" y="2199860"/>
                  </a:cubicBezTo>
                  <a:cubicBezTo>
                    <a:pt x="1332999" y="2098358"/>
                    <a:pt x="1328550" y="2102340"/>
                    <a:pt x="1299213" y="2014330"/>
                  </a:cubicBezTo>
                  <a:cubicBezTo>
                    <a:pt x="1294796" y="2001078"/>
                    <a:pt x="1297584" y="1982322"/>
                    <a:pt x="1285961" y="1974573"/>
                  </a:cubicBezTo>
                  <a:cubicBezTo>
                    <a:pt x="1272709" y="1965738"/>
                    <a:pt x="1258642" y="1958018"/>
                    <a:pt x="1246205" y="1948069"/>
                  </a:cubicBezTo>
                  <a:cubicBezTo>
                    <a:pt x="1236449" y="1940264"/>
                    <a:pt x="1230875" y="1927153"/>
                    <a:pt x="1219700" y="1921565"/>
                  </a:cubicBezTo>
                  <a:cubicBezTo>
                    <a:pt x="1162835" y="1893133"/>
                    <a:pt x="1132095" y="1896350"/>
                    <a:pt x="1073926" y="1881808"/>
                  </a:cubicBezTo>
                  <a:cubicBezTo>
                    <a:pt x="1060374" y="1878420"/>
                    <a:pt x="1047422" y="1872973"/>
                    <a:pt x="1034170" y="1868556"/>
                  </a:cubicBezTo>
                  <a:cubicBezTo>
                    <a:pt x="1025335" y="1859721"/>
                    <a:pt x="1018379" y="1848480"/>
                    <a:pt x="1007665" y="1842052"/>
                  </a:cubicBezTo>
                  <a:cubicBezTo>
                    <a:pt x="950455" y="1807726"/>
                    <a:pt x="828515" y="1839523"/>
                    <a:pt x="795631" y="1842052"/>
                  </a:cubicBezTo>
                  <a:cubicBezTo>
                    <a:pt x="786796" y="1850887"/>
                    <a:pt x="779840" y="1862128"/>
                    <a:pt x="769126" y="1868556"/>
                  </a:cubicBezTo>
                  <a:cubicBezTo>
                    <a:pt x="757148" y="1875743"/>
                    <a:pt x="739247" y="1871930"/>
                    <a:pt x="729370" y="1881808"/>
                  </a:cubicBezTo>
                  <a:cubicBezTo>
                    <a:pt x="658693" y="1952486"/>
                    <a:pt x="782378" y="1899479"/>
                    <a:pt x="676361" y="1934817"/>
                  </a:cubicBezTo>
                  <a:cubicBezTo>
                    <a:pt x="680778" y="1912730"/>
                    <a:pt x="680740" y="1889259"/>
                    <a:pt x="689613" y="1868556"/>
                  </a:cubicBezTo>
                  <a:cubicBezTo>
                    <a:pt x="694535" y="1857072"/>
                    <a:pt x="710530" y="1853227"/>
                    <a:pt x="716118" y="1842052"/>
                  </a:cubicBezTo>
                  <a:cubicBezTo>
                    <a:pt x="739544" y="1795200"/>
                    <a:pt x="741608" y="1757086"/>
                    <a:pt x="755874" y="1709530"/>
                  </a:cubicBezTo>
                  <a:cubicBezTo>
                    <a:pt x="763902" y="1682770"/>
                    <a:pt x="773543" y="1656521"/>
                    <a:pt x="782378" y="1630017"/>
                  </a:cubicBezTo>
                  <a:lnTo>
                    <a:pt x="795631" y="1590260"/>
                  </a:lnTo>
                  <a:cubicBezTo>
                    <a:pt x="793467" y="1503713"/>
                    <a:pt x="809647" y="1163008"/>
                    <a:pt x="769126" y="980660"/>
                  </a:cubicBezTo>
                  <a:cubicBezTo>
                    <a:pt x="766096" y="967024"/>
                    <a:pt x="760291" y="954156"/>
                    <a:pt x="755874" y="940904"/>
                  </a:cubicBezTo>
                  <a:cubicBezTo>
                    <a:pt x="751457" y="914400"/>
                    <a:pt x="749139" y="887459"/>
                    <a:pt x="742622" y="861391"/>
                  </a:cubicBezTo>
                  <a:cubicBezTo>
                    <a:pt x="742615" y="861364"/>
                    <a:pt x="709496" y="762012"/>
                    <a:pt x="702865" y="742121"/>
                  </a:cubicBezTo>
                  <a:lnTo>
                    <a:pt x="689613" y="702365"/>
                  </a:lnTo>
                  <a:cubicBezTo>
                    <a:pt x="685196" y="689113"/>
                    <a:pt x="684110" y="674231"/>
                    <a:pt x="676361" y="662608"/>
                  </a:cubicBezTo>
                  <a:cubicBezTo>
                    <a:pt x="642926" y="612456"/>
                    <a:pt x="661119" y="634114"/>
                    <a:pt x="623352" y="596347"/>
                  </a:cubicBezTo>
                  <a:cubicBezTo>
                    <a:pt x="614622" y="570158"/>
                    <a:pt x="606949" y="535517"/>
                    <a:pt x="583596" y="516834"/>
                  </a:cubicBezTo>
                  <a:cubicBezTo>
                    <a:pt x="572688" y="508108"/>
                    <a:pt x="557091" y="507999"/>
                    <a:pt x="543839" y="503582"/>
                  </a:cubicBezTo>
                  <a:cubicBezTo>
                    <a:pt x="539422" y="490330"/>
                    <a:pt x="541954" y="471945"/>
                    <a:pt x="530587" y="463826"/>
                  </a:cubicBezTo>
                  <a:cubicBezTo>
                    <a:pt x="507853" y="447587"/>
                    <a:pt x="451074" y="437321"/>
                    <a:pt x="451074" y="437321"/>
                  </a:cubicBezTo>
                  <a:cubicBezTo>
                    <a:pt x="442239" y="424069"/>
                    <a:pt x="437007" y="407514"/>
                    <a:pt x="424570" y="397565"/>
                  </a:cubicBezTo>
                  <a:cubicBezTo>
                    <a:pt x="413662" y="388839"/>
                    <a:pt x="394691" y="394191"/>
                    <a:pt x="384813" y="384313"/>
                  </a:cubicBezTo>
                  <a:cubicBezTo>
                    <a:pt x="374935" y="374435"/>
                    <a:pt x="379942" y="355731"/>
                    <a:pt x="371561" y="344556"/>
                  </a:cubicBezTo>
                  <a:cubicBezTo>
                    <a:pt x="352820" y="319567"/>
                    <a:pt x="322626" y="304285"/>
                    <a:pt x="305300" y="278295"/>
                  </a:cubicBezTo>
                  <a:cubicBezTo>
                    <a:pt x="296465" y="265043"/>
                    <a:pt x="291233" y="248488"/>
                    <a:pt x="278796" y="238539"/>
                  </a:cubicBezTo>
                  <a:cubicBezTo>
                    <a:pt x="267888" y="229813"/>
                    <a:pt x="252291" y="229704"/>
                    <a:pt x="239039" y="225287"/>
                  </a:cubicBezTo>
                  <a:cubicBezTo>
                    <a:pt x="230204" y="216452"/>
                    <a:pt x="224019" y="203704"/>
                    <a:pt x="212535" y="198782"/>
                  </a:cubicBezTo>
                  <a:cubicBezTo>
                    <a:pt x="191832" y="189909"/>
                    <a:pt x="168126" y="190993"/>
                    <a:pt x="146274" y="185530"/>
                  </a:cubicBezTo>
                  <a:cubicBezTo>
                    <a:pt x="132722" y="182142"/>
                    <a:pt x="119770" y="176695"/>
                    <a:pt x="106518" y="172278"/>
                  </a:cubicBezTo>
                  <a:cubicBezTo>
                    <a:pt x="88848" y="145774"/>
                    <a:pt x="76033" y="115289"/>
                    <a:pt x="53509" y="92765"/>
                  </a:cubicBezTo>
                  <a:cubicBezTo>
                    <a:pt x="-8871" y="30385"/>
                    <a:pt x="500" y="64745"/>
                    <a:pt x="500" y="0"/>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AFDE2500-A9EA-4AEC-83F4-4D8151F6CAD9}"/>
                </a:ext>
              </a:extLst>
            </p:cNvPr>
            <p:cNvSpPr txBox="1"/>
            <p:nvPr/>
          </p:nvSpPr>
          <p:spPr>
            <a:xfrm>
              <a:off x="6717675" y="4852046"/>
              <a:ext cx="1113184" cy="369332"/>
            </a:xfrm>
            <a:prstGeom prst="rect">
              <a:avLst/>
            </a:prstGeom>
            <a:solidFill>
              <a:schemeClr val="bg1"/>
            </a:solidFill>
            <a:ln>
              <a:solidFill>
                <a:schemeClr val="tx1"/>
              </a:solidFill>
            </a:ln>
          </p:spPr>
          <p:txBody>
            <a:bodyPr wrap="square" rtlCol="0">
              <a:spAutoFit/>
            </a:bodyPr>
            <a:lstStyle/>
            <a:p>
              <a:r>
                <a:rPr lang="en-GB" dirty="0" err="1"/>
                <a:t>Trepassey</a:t>
              </a:r>
              <a:endParaRPr lang="en-GB" dirty="0"/>
            </a:p>
          </p:txBody>
        </p:sp>
        <p:sp>
          <p:nvSpPr>
            <p:cNvPr id="10" name="TextBox 9">
              <a:extLst>
                <a:ext uri="{FF2B5EF4-FFF2-40B4-BE49-F238E27FC236}">
                  <a16:creationId xmlns:a16="http://schemas.microsoft.com/office/drawing/2014/main" id="{89DDC042-C387-4B69-8212-A5116486D679}"/>
                </a:ext>
              </a:extLst>
            </p:cNvPr>
            <p:cNvSpPr txBox="1"/>
            <p:nvPr/>
          </p:nvSpPr>
          <p:spPr>
            <a:xfrm>
              <a:off x="6162261" y="3891263"/>
              <a:ext cx="1231954" cy="369332"/>
            </a:xfrm>
            <a:prstGeom prst="rect">
              <a:avLst/>
            </a:prstGeom>
            <a:solidFill>
              <a:schemeClr val="bg1"/>
            </a:solidFill>
            <a:ln>
              <a:solidFill>
                <a:schemeClr val="tx1"/>
              </a:solidFill>
            </a:ln>
          </p:spPr>
          <p:txBody>
            <a:bodyPr wrap="square" rtlCol="0">
              <a:spAutoFit/>
            </a:bodyPr>
            <a:lstStyle/>
            <a:p>
              <a:r>
                <a:rPr lang="en-GB" dirty="0" err="1"/>
                <a:t>Twillingate</a:t>
              </a:r>
              <a:endParaRPr lang="en-GB" dirty="0"/>
            </a:p>
          </p:txBody>
        </p:sp>
        <p:cxnSp>
          <p:nvCxnSpPr>
            <p:cNvPr id="12" name="Straight Arrow Connector 11">
              <a:extLst>
                <a:ext uri="{FF2B5EF4-FFF2-40B4-BE49-F238E27FC236}">
                  <a16:creationId xmlns:a16="http://schemas.microsoft.com/office/drawing/2014/main" id="{1208D3D8-1731-431B-80FC-7F731DD820F8}"/>
                </a:ext>
              </a:extLst>
            </p:cNvPr>
            <p:cNvCxnSpPr/>
            <p:nvPr/>
          </p:nvCxnSpPr>
          <p:spPr>
            <a:xfrm flipH="1">
              <a:off x="5976730" y="5367130"/>
              <a:ext cx="821135" cy="834887"/>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BCACD6F-675A-4190-AD17-6E247F410564}"/>
                </a:ext>
              </a:extLst>
            </p:cNvPr>
            <p:cNvCxnSpPr/>
            <p:nvPr/>
          </p:nvCxnSpPr>
          <p:spPr>
            <a:xfrm flipV="1">
              <a:off x="7050157" y="5367130"/>
              <a:ext cx="198782" cy="834887"/>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06AD004-DB9C-4DA9-B2FC-126070DBC013}"/>
                </a:ext>
              </a:extLst>
            </p:cNvPr>
            <p:cNvSpPr txBox="1"/>
            <p:nvPr/>
          </p:nvSpPr>
          <p:spPr>
            <a:xfrm>
              <a:off x="7248939" y="5685183"/>
              <a:ext cx="1431235" cy="646331"/>
            </a:xfrm>
            <a:prstGeom prst="rect">
              <a:avLst/>
            </a:prstGeom>
            <a:solidFill>
              <a:schemeClr val="bg1"/>
            </a:solidFill>
            <a:ln>
              <a:solidFill>
                <a:schemeClr val="tx1"/>
              </a:solidFill>
            </a:ln>
          </p:spPr>
          <p:txBody>
            <a:bodyPr wrap="square" rtlCol="0">
              <a:spAutoFit/>
            </a:bodyPr>
            <a:lstStyle/>
            <a:p>
              <a:r>
                <a:rPr lang="en-GB" dirty="0"/>
                <a:t>Barge from New Orleans</a:t>
              </a:r>
            </a:p>
          </p:txBody>
        </p:sp>
        <p:sp>
          <p:nvSpPr>
            <p:cNvPr id="16" name="TextBox 15">
              <a:extLst>
                <a:ext uri="{FF2B5EF4-FFF2-40B4-BE49-F238E27FC236}">
                  <a16:creationId xmlns:a16="http://schemas.microsoft.com/office/drawing/2014/main" id="{3211E587-C4BA-4F77-9AD3-E7DF9E6179EC}"/>
                </a:ext>
              </a:extLst>
            </p:cNvPr>
            <p:cNvSpPr txBox="1"/>
            <p:nvPr/>
          </p:nvSpPr>
          <p:spPr>
            <a:xfrm>
              <a:off x="4807433" y="5075156"/>
              <a:ext cx="1578936" cy="646331"/>
            </a:xfrm>
            <a:prstGeom prst="rect">
              <a:avLst/>
            </a:prstGeom>
            <a:solidFill>
              <a:schemeClr val="bg1"/>
            </a:solidFill>
            <a:ln>
              <a:solidFill>
                <a:schemeClr val="tx1"/>
              </a:solidFill>
            </a:ln>
          </p:spPr>
          <p:txBody>
            <a:bodyPr wrap="square" rtlCol="0">
              <a:spAutoFit/>
            </a:bodyPr>
            <a:lstStyle/>
            <a:p>
              <a:r>
                <a:rPr lang="en-GB" dirty="0"/>
                <a:t>Water exported to US</a:t>
              </a:r>
            </a:p>
          </p:txBody>
        </p:sp>
      </p:grpSp>
      <p:pic>
        <p:nvPicPr>
          <p:cNvPr id="18" name="Picture 17">
            <a:extLst>
              <a:ext uri="{FF2B5EF4-FFF2-40B4-BE49-F238E27FC236}">
                <a16:creationId xmlns:a16="http://schemas.microsoft.com/office/drawing/2014/main" id="{3BA34E0A-EE7D-4FC9-8457-3CFBC3D98B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3528" y="4290132"/>
            <a:ext cx="3053732" cy="2290299"/>
          </a:xfrm>
          <a:prstGeom prst="rect">
            <a:avLst/>
          </a:prstGeom>
        </p:spPr>
      </p:pic>
    </p:spTree>
    <p:extLst>
      <p:ext uri="{BB962C8B-B14F-4D97-AF65-F5344CB8AC3E}">
        <p14:creationId xmlns:p14="http://schemas.microsoft.com/office/powerpoint/2010/main" val="2756925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7B262DC-7916-47CD-8CD4-A327C88C2DD3}"/>
              </a:ext>
            </a:extLst>
          </p:cNvPr>
          <p:cNvGrpSpPr/>
          <p:nvPr/>
        </p:nvGrpSpPr>
        <p:grpSpPr>
          <a:xfrm>
            <a:off x="15702" y="0"/>
            <a:ext cx="9128298" cy="6858000"/>
            <a:chOff x="15702" y="0"/>
            <a:chExt cx="9128298" cy="6858000"/>
          </a:xfrm>
        </p:grpSpPr>
        <p:pic>
          <p:nvPicPr>
            <p:cNvPr id="3" name="Picture 2">
              <a:extLst>
                <a:ext uri="{FF2B5EF4-FFF2-40B4-BE49-F238E27FC236}">
                  <a16:creationId xmlns:a16="http://schemas.microsoft.com/office/drawing/2014/main" id="{1623B094-5428-42E2-AF03-8B30D88003A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4093" t="16425" b="19034"/>
            <a:stretch/>
          </p:blipFill>
          <p:spPr>
            <a:xfrm>
              <a:off x="15702" y="0"/>
              <a:ext cx="9128298" cy="6858000"/>
            </a:xfrm>
            <a:prstGeom prst="rect">
              <a:avLst/>
            </a:prstGeom>
          </p:spPr>
        </p:pic>
        <p:sp>
          <p:nvSpPr>
            <p:cNvPr id="4" name="TextBox 3">
              <a:extLst>
                <a:ext uri="{FF2B5EF4-FFF2-40B4-BE49-F238E27FC236}">
                  <a16:creationId xmlns:a16="http://schemas.microsoft.com/office/drawing/2014/main" id="{3562E04D-F89A-4516-BE2A-81D2DC73816F}"/>
                </a:ext>
              </a:extLst>
            </p:cNvPr>
            <p:cNvSpPr txBox="1"/>
            <p:nvPr/>
          </p:nvSpPr>
          <p:spPr>
            <a:xfrm>
              <a:off x="225287" y="225287"/>
              <a:ext cx="3445565" cy="1877437"/>
            </a:xfrm>
            <a:prstGeom prst="rect">
              <a:avLst/>
            </a:prstGeom>
            <a:noFill/>
          </p:spPr>
          <p:txBody>
            <a:bodyPr wrap="square" rtlCol="0">
              <a:spAutoFit/>
            </a:bodyPr>
            <a:lstStyle/>
            <a:p>
              <a:r>
                <a:rPr lang="en-GB" sz="4400" b="1" dirty="0" err="1"/>
                <a:t>Glamox</a:t>
              </a:r>
              <a:endParaRPr lang="en-GB" sz="4400" b="1" dirty="0"/>
            </a:p>
            <a:p>
              <a:r>
                <a:rPr lang="en-GB" dirty="0"/>
                <a:t>Norwegian company</a:t>
              </a:r>
            </a:p>
            <a:p>
              <a:r>
                <a:rPr lang="en-GB" dirty="0"/>
                <a:t>Manufacturing maritime lighting for oil rigs, cruise ships and naval ships</a:t>
              </a:r>
            </a:p>
          </p:txBody>
        </p:sp>
        <p:pic>
          <p:nvPicPr>
            <p:cNvPr id="6" name="Picture 5">
              <a:extLst>
                <a:ext uri="{FF2B5EF4-FFF2-40B4-BE49-F238E27FC236}">
                  <a16:creationId xmlns:a16="http://schemas.microsoft.com/office/drawing/2014/main" id="{A0C060BE-4C4F-48E9-A6FE-A87E00880E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9851" y="225287"/>
              <a:ext cx="1494183" cy="1583834"/>
            </a:xfrm>
            <a:prstGeom prst="rect">
              <a:avLst/>
            </a:prstGeom>
          </p:spPr>
        </p:pic>
        <p:pic>
          <p:nvPicPr>
            <p:cNvPr id="8" name="Picture 7">
              <a:extLst>
                <a:ext uri="{FF2B5EF4-FFF2-40B4-BE49-F238E27FC236}">
                  <a16:creationId xmlns:a16="http://schemas.microsoft.com/office/drawing/2014/main" id="{DEFCF675-9080-4190-92B8-D0D3B0A450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22573" y="225287"/>
              <a:ext cx="2375752" cy="1583834"/>
            </a:xfrm>
            <a:prstGeom prst="rect">
              <a:avLst/>
            </a:prstGeom>
          </p:spPr>
        </p:pic>
      </p:grpSp>
    </p:spTree>
    <p:extLst>
      <p:ext uri="{BB962C8B-B14F-4D97-AF65-F5344CB8AC3E}">
        <p14:creationId xmlns:p14="http://schemas.microsoft.com/office/powerpoint/2010/main" val="24529342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24FC4195-371A-40C7-93AF-58C855D7FA46}"/>
              </a:ext>
            </a:extLst>
          </p:cNvPr>
          <p:cNvGrpSpPr/>
          <p:nvPr/>
        </p:nvGrpSpPr>
        <p:grpSpPr>
          <a:xfrm>
            <a:off x="0" y="541421"/>
            <a:ext cx="9144000" cy="5905592"/>
            <a:chOff x="0" y="541421"/>
            <a:chExt cx="9144000" cy="5905592"/>
          </a:xfrm>
        </p:grpSpPr>
        <p:pic>
          <p:nvPicPr>
            <p:cNvPr id="9" name="Picture 8">
              <a:extLst>
                <a:ext uri="{FF2B5EF4-FFF2-40B4-BE49-F238E27FC236}">
                  <a16:creationId xmlns:a16="http://schemas.microsoft.com/office/drawing/2014/main" id="{1C59279B-83C5-4C39-BB1E-D2C94B05AE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41421"/>
              <a:ext cx="9144000" cy="5775158"/>
            </a:xfrm>
            <a:prstGeom prst="rect">
              <a:avLst/>
            </a:prstGeom>
          </p:spPr>
        </p:pic>
        <p:cxnSp>
          <p:nvCxnSpPr>
            <p:cNvPr id="11" name="Straight Arrow Connector 10">
              <a:extLst>
                <a:ext uri="{FF2B5EF4-FFF2-40B4-BE49-F238E27FC236}">
                  <a16:creationId xmlns:a16="http://schemas.microsoft.com/office/drawing/2014/main" id="{C3A2064D-B345-48E6-A1BD-D8B19BE039B5}"/>
                </a:ext>
              </a:extLst>
            </p:cNvPr>
            <p:cNvCxnSpPr/>
            <p:nvPr/>
          </p:nvCxnSpPr>
          <p:spPr>
            <a:xfrm flipH="1">
              <a:off x="2822713" y="1868557"/>
              <a:ext cx="1630017" cy="5963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048400B-8896-4DA0-A32B-4835450FF36B}"/>
                </a:ext>
              </a:extLst>
            </p:cNvPr>
            <p:cNvCxnSpPr/>
            <p:nvPr/>
          </p:nvCxnSpPr>
          <p:spPr>
            <a:xfrm flipV="1">
              <a:off x="2809461" y="2438400"/>
              <a:ext cx="0" cy="10601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34FFD3E-FA7D-4BAE-B585-5B524E3DDEDF}"/>
                </a:ext>
              </a:extLst>
            </p:cNvPr>
            <p:cNvCxnSpPr/>
            <p:nvPr/>
          </p:nvCxnSpPr>
          <p:spPr>
            <a:xfrm flipH="1">
              <a:off x="927652" y="2544417"/>
              <a:ext cx="1881809" cy="397566"/>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9134D18-544D-4654-8DB2-DAD3394C4600}"/>
                </a:ext>
              </a:extLst>
            </p:cNvPr>
            <p:cNvCxnSpPr>
              <a:cxnSpLocks/>
            </p:cNvCxnSpPr>
            <p:nvPr/>
          </p:nvCxnSpPr>
          <p:spPr>
            <a:xfrm flipH="1">
              <a:off x="1842052" y="2544417"/>
              <a:ext cx="980661" cy="768626"/>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68341A4-F1D7-4D35-9088-554192B3AB2C}"/>
                </a:ext>
              </a:extLst>
            </p:cNvPr>
            <p:cNvCxnSpPr>
              <a:cxnSpLocks/>
            </p:cNvCxnSpPr>
            <p:nvPr/>
          </p:nvCxnSpPr>
          <p:spPr>
            <a:xfrm>
              <a:off x="2822713" y="2544417"/>
              <a:ext cx="2902226" cy="768626"/>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EBB9195-99F4-46A2-9D16-75312DB4048D}"/>
                </a:ext>
              </a:extLst>
            </p:cNvPr>
            <p:cNvCxnSpPr>
              <a:cxnSpLocks/>
            </p:cNvCxnSpPr>
            <p:nvPr/>
          </p:nvCxnSpPr>
          <p:spPr>
            <a:xfrm>
              <a:off x="2822713" y="2544417"/>
              <a:ext cx="4240696" cy="1577009"/>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ACC17BA-718A-4EB8-BFDA-F205B0AAF010}"/>
                </a:ext>
              </a:extLst>
            </p:cNvPr>
            <p:cNvSpPr txBox="1"/>
            <p:nvPr/>
          </p:nvSpPr>
          <p:spPr>
            <a:xfrm>
              <a:off x="4479235" y="1276747"/>
              <a:ext cx="1749287" cy="646331"/>
            </a:xfrm>
            <a:prstGeom prst="rect">
              <a:avLst/>
            </a:prstGeom>
            <a:noFill/>
          </p:spPr>
          <p:txBody>
            <a:bodyPr wrap="square" rtlCol="0">
              <a:spAutoFit/>
            </a:bodyPr>
            <a:lstStyle/>
            <a:p>
              <a:r>
                <a:rPr lang="en-GB" b="1" dirty="0" err="1">
                  <a:solidFill>
                    <a:srgbClr val="0070C0"/>
                  </a:solidFill>
                </a:rPr>
                <a:t>Glamox</a:t>
              </a:r>
              <a:r>
                <a:rPr lang="en-GB" b="1" dirty="0">
                  <a:solidFill>
                    <a:srgbClr val="0070C0"/>
                  </a:solidFill>
                </a:rPr>
                <a:t> HQ</a:t>
              </a:r>
            </a:p>
            <a:p>
              <a:r>
                <a:rPr lang="en-GB" dirty="0" err="1">
                  <a:solidFill>
                    <a:srgbClr val="0070C0"/>
                  </a:solidFill>
                </a:rPr>
                <a:t>Molde</a:t>
              </a:r>
              <a:r>
                <a:rPr lang="en-GB" dirty="0">
                  <a:solidFill>
                    <a:srgbClr val="0070C0"/>
                  </a:solidFill>
                </a:rPr>
                <a:t>, Norway</a:t>
              </a:r>
            </a:p>
          </p:txBody>
        </p:sp>
        <p:sp>
          <p:nvSpPr>
            <p:cNvPr id="26" name="TextBox 25">
              <a:extLst>
                <a:ext uri="{FF2B5EF4-FFF2-40B4-BE49-F238E27FC236}">
                  <a16:creationId xmlns:a16="http://schemas.microsoft.com/office/drawing/2014/main" id="{927D7110-5964-4FC8-A66E-D382BBA39920}"/>
                </a:ext>
              </a:extLst>
            </p:cNvPr>
            <p:cNvSpPr txBox="1"/>
            <p:nvPr/>
          </p:nvSpPr>
          <p:spPr>
            <a:xfrm>
              <a:off x="1928191" y="2178470"/>
              <a:ext cx="1139687" cy="369332"/>
            </a:xfrm>
            <a:prstGeom prst="rect">
              <a:avLst/>
            </a:prstGeom>
            <a:noFill/>
          </p:spPr>
          <p:txBody>
            <a:bodyPr wrap="square" rtlCol="0">
              <a:spAutoFit/>
            </a:bodyPr>
            <a:lstStyle/>
            <a:p>
              <a:r>
                <a:rPr lang="en-GB" dirty="0"/>
                <a:t>St John’s</a:t>
              </a:r>
            </a:p>
          </p:txBody>
        </p:sp>
        <p:sp>
          <p:nvSpPr>
            <p:cNvPr id="27" name="TextBox 26">
              <a:extLst>
                <a:ext uri="{FF2B5EF4-FFF2-40B4-BE49-F238E27FC236}">
                  <a16:creationId xmlns:a16="http://schemas.microsoft.com/office/drawing/2014/main" id="{8021C4EC-E87C-4FCD-8076-D3BCAD0A22B4}"/>
                </a:ext>
              </a:extLst>
            </p:cNvPr>
            <p:cNvSpPr txBox="1"/>
            <p:nvPr/>
          </p:nvSpPr>
          <p:spPr>
            <a:xfrm>
              <a:off x="2908852" y="2320860"/>
              <a:ext cx="1205948" cy="369332"/>
            </a:xfrm>
            <a:prstGeom prst="rect">
              <a:avLst/>
            </a:prstGeom>
            <a:noFill/>
          </p:spPr>
          <p:txBody>
            <a:bodyPr wrap="square" rtlCol="0">
              <a:spAutoFit/>
            </a:bodyPr>
            <a:lstStyle/>
            <a:p>
              <a:r>
                <a:rPr lang="en-GB" b="1" dirty="0" err="1"/>
                <a:t>Trepassey</a:t>
              </a:r>
              <a:endParaRPr lang="en-GB" b="1" dirty="0"/>
            </a:p>
          </p:txBody>
        </p:sp>
        <p:sp>
          <p:nvSpPr>
            <p:cNvPr id="28" name="TextBox 27">
              <a:extLst>
                <a:ext uri="{FF2B5EF4-FFF2-40B4-BE49-F238E27FC236}">
                  <a16:creationId xmlns:a16="http://schemas.microsoft.com/office/drawing/2014/main" id="{E32DBA5E-102F-42A4-A859-37861FABDEAB}"/>
                </a:ext>
              </a:extLst>
            </p:cNvPr>
            <p:cNvSpPr txBox="1"/>
            <p:nvPr/>
          </p:nvSpPr>
          <p:spPr>
            <a:xfrm>
              <a:off x="2498034" y="3222463"/>
              <a:ext cx="2140226" cy="646331"/>
            </a:xfrm>
            <a:prstGeom prst="rect">
              <a:avLst/>
            </a:prstGeom>
            <a:noFill/>
          </p:spPr>
          <p:txBody>
            <a:bodyPr wrap="square" rtlCol="0">
              <a:spAutoFit/>
            </a:bodyPr>
            <a:lstStyle/>
            <a:p>
              <a:r>
                <a:rPr lang="en-GB" dirty="0">
                  <a:solidFill>
                    <a:schemeClr val="accent6">
                      <a:lumMod val="50000"/>
                    </a:schemeClr>
                  </a:solidFill>
                </a:rPr>
                <a:t>EXPORTS FROM TREPASSEY FACTORY</a:t>
              </a:r>
            </a:p>
          </p:txBody>
        </p:sp>
        <p:sp>
          <p:nvSpPr>
            <p:cNvPr id="29" name="TextBox 28">
              <a:extLst>
                <a:ext uri="{FF2B5EF4-FFF2-40B4-BE49-F238E27FC236}">
                  <a16:creationId xmlns:a16="http://schemas.microsoft.com/office/drawing/2014/main" id="{6F95F350-8488-40E0-90B1-B3EF1DBF804A}"/>
                </a:ext>
              </a:extLst>
            </p:cNvPr>
            <p:cNvSpPr txBox="1"/>
            <p:nvPr/>
          </p:nvSpPr>
          <p:spPr>
            <a:xfrm>
              <a:off x="132522" y="2963589"/>
              <a:ext cx="1219200" cy="369332"/>
            </a:xfrm>
            <a:prstGeom prst="rect">
              <a:avLst/>
            </a:prstGeom>
            <a:noFill/>
          </p:spPr>
          <p:txBody>
            <a:bodyPr wrap="square" rtlCol="0">
              <a:spAutoFit/>
            </a:bodyPr>
            <a:lstStyle/>
            <a:p>
              <a:r>
                <a:rPr lang="en-GB" dirty="0">
                  <a:solidFill>
                    <a:schemeClr val="accent6">
                      <a:lumMod val="50000"/>
                    </a:schemeClr>
                  </a:solidFill>
                </a:rPr>
                <a:t>California</a:t>
              </a:r>
            </a:p>
          </p:txBody>
        </p:sp>
        <p:sp>
          <p:nvSpPr>
            <p:cNvPr id="30" name="TextBox 29">
              <a:extLst>
                <a:ext uri="{FF2B5EF4-FFF2-40B4-BE49-F238E27FC236}">
                  <a16:creationId xmlns:a16="http://schemas.microsoft.com/office/drawing/2014/main" id="{7279C929-6DC4-44C1-B1EB-2F212C0C66DA}"/>
                </a:ext>
              </a:extLst>
            </p:cNvPr>
            <p:cNvSpPr txBox="1"/>
            <p:nvPr/>
          </p:nvSpPr>
          <p:spPr>
            <a:xfrm>
              <a:off x="1126434" y="3328672"/>
              <a:ext cx="1219200" cy="646331"/>
            </a:xfrm>
            <a:prstGeom prst="rect">
              <a:avLst/>
            </a:prstGeom>
            <a:noFill/>
          </p:spPr>
          <p:txBody>
            <a:bodyPr wrap="square" rtlCol="0">
              <a:spAutoFit/>
            </a:bodyPr>
            <a:lstStyle/>
            <a:p>
              <a:r>
                <a:rPr lang="en-GB" dirty="0">
                  <a:solidFill>
                    <a:schemeClr val="accent6">
                      <a:lumMod val="50000"/>
                    </a:schemeClr>
                  </a:solidFill>
                </a:rPr>
                <a:t>Gulf of Mexico</a:t>
              </a:r>
            </a:p>
          </p:txBody>
        </p:sp>
        <p:sp>
          <p:nvSpPr>
            <p:cNvPr id="31" name="TextBox 30">
              <a:extLst>
                <a:ext uri="{FF2B5EF4-FFF2-40B4-BE49-F238E27FC236}">
                  <a16:creationId xmlns:a16="http://schemas.microsoft.com/office/drawing/2014/main" id="{8EF40C69-ACD7-4A83-B064-D317495DB8BB}"/>
                </a:ext>
              </a:extLst>
            </p:cNvPr>
            <p:cNvSpPr txBox="1"/>
            <p:nvPr/>
          </p:nvSpPr>
          <p:spPr>
            <a:xfrm>
              <a:off x="5738190" y="3037340"/>
              <a:ext cx="1219200" cy="646331"/>
            </a:xfrm>
            <a:prstGeom prst="rect">
              <a:avLst/>
            </a:prstGeom>
            <a:noFill/>
          </p:spPr>
          <p:txBody>
            <a:bodyPr wrap="square" rtlCol="0">
              <a:spAutoFit/>
            </a:bodyPr>
            <a:lstStyle/>
            <a:p>
              <a:r>
                <a:rPr lang="en-GB" dirty="0">
                  <a:solidFill>
                    <a:schemeClr val="accent6">
                      <a:lumMod val="50000"/>
                    </a:schemeClr>
                  </a:solidFill>
                </a:rPr>
                <a:t>Persian Gulf</a:t>
              </a:r>
            </a:p>
          </p:txBody>
        </p:sp>
        <p:sp>
          <p:nvSpPr>
            <p:cNvPr id="32" name="TextBox 31">
              <a:extLst>
                <a:ext uri="{FF2B5EF4-FFF2-40B4-BE49-F238E27FC236}">
                  <a16:creationId xmlns:a16="http://schemas.microsoft.com/office/drawing/2014/main" id="{E8EA7F8D-4898-47AD-9023-62587282A423}"/>
                </a:ext>
              </a:extLst>
            </p:cNvPr>
            <p:cNvSpPr txBox="1"/>
            <p:nvPr/>
          </p:nvSpPr>
          <p:spPr>
            <a:xfrm>
              <a:off x="7076660" y="3936760"/>
              <a:ext cx="1219200" cy="369332"/>
            </a:xfrm>
            <a:prstGeom prst="rect">
              <a:avLst/>
            </a:prstGeom>
            <a:noFill/>
          </p:spPr>
          <p:txBody>
            <a:bodyPr wrap="square" rtlCol="0">
              <a:spAutoFit/>
            </a:bodyPr>
            <a:lstStyle/>
            <a:p>
              <a:r>
                <a:rPr lang="en-GB" dirty="0">
                  <a:solidFill>
                    <a:schemeClr val="accent6">
                      <a:lumMod val="50000"/>
                    </a:schemeClr>
                  </a:solidFill>
                </a:rPr>
                <a:t>Singapore</a:t>
              </a:r>
            </a:p>
          </p:txBody>
        </p:sp>
        <p:sp>
          <p:nvSpPr>
            <p:cNvPr id="34" name="Isosceles Triangle 33">
              <a:extLst>
                <a:ext uri="{FF2B5EF4-FFF2-40B4-BE49-F238E27FC236}">
                  <a16:creationId xmlns:a16="http://schemas.microsoft.com/office/drawing/2014/main" id="{413FE24E-4CF2-4501-A874-F0053D6A9E46}"/>
                </a:ext>
              </a:extLst>
            </p:cNvPr>
            <p:cNvSpPr/>
            <p:nvPr/>
          </p:nvSpPr>
          <p:spPr>
            <a:xfrm>
              <a:off x="2729947" y="2357983"/>
              <a:ext cx="185530" cy="23853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Isosceles Triangle 34">
              <a:extLst>
                <a:ext uri="{FF2B5EF4-FFF2-40B4-BE49-F238E27FC236}">
                  <a16:creationId xmlns:a16="http://schemas.microsoft.com/office/drawing/2014/main" id="{2F8E51AC-7016-49CC-9B3E-75A1F20049D8}"/>
                </a:ext>
              </a:extLst>
            </p:cNvPr>
            <p:cNvSpPr/>
            <p:nvPr/>
          </p:nvSpPr>
          <p:spPr>
            <a:xfrm>
              <a:off x="4386470" y="1709531"/>
              <a:ext cx="185530" cy="23853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Isosceles Triangle 35">
              <a:extLst>
                <a:ext uri="{FF2B5EF4-FFF2-40B4-BE49-F238E27FC236}">
                  <a16:creationId xmlns:a16="http://schemas.microsoft.com/office/drawing/2014/main" id="{599A3C3D-0FFE-4C31-ABB9-496F62CAC6A5}"/>
                </a:ext>
              </a:extLst>
            </p:cNvPr>
            <p:cNvSpPr/>
            <p:nvPr/>
          </p:nvSpPr>
          <p:spPr>
            <a:xfrm>
              <a:off x="4552121" y="1920473"/>
              <a:ext cx="185530" cy="23853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Isosceles Triangle 36">
              <a:extLst>
                <a:ext uri="{FF2B5EF4-FFF2-40B4-BE49-F238E27FC236}">
                  <a16:creationId xmlns:a16="http://schemas.microsoft.com/office/drawing/2014/main" id="{88B12A93-9473-4659-AFF5-29115D432611}"/>
                </a:ext>
              </a:extLst>
            </p:cNvPr>
            <p:cNvSpPr/>
            <p:nvPr/>
          </p:nvSpPr>
          <p:spPr>
            <a:xfrm>
              <a:off x="4843667" y="1939931"/>
              <a:ext cx="185530" cy="23853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Isosceles Triangle 37">
              <a:extLst>
                <a:ext uri="{FF2B5EF4-FFF2-40B4-BE49-F238E27FC236}">
                  <a16:creationId xmlns:a16="http://schemas.microsoft.com/office/drawing/2014/main" id="{0D2B957F-F7A7-43D3-A8F5-2CBDD4B21CCE}"/>
                </a:ext>
              </a:extLst>
            </p:cNvPr>
            <p:cNvSpPr/>
            <p:nvPr/>
          </p:nvSpPr>
          <p:spPr>
            <a:xfrm>
              <a:off x="4439477" y="2252869"/>
              <a:ext cx="185530" cy="23853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Isosceles Triangle 39">
              <a:extLst>
                <a:ext uri="{FF2B5EF4-FFF2-40B4-BE49-F238E27FC236}">
                  <a16:creationId xmlns:a16="http://schemas.microsoft.com/office/drawing/2014/main" id="{B3B3EC12-84FF-4808-B464-11B2986C9309}"/>
                </a:ext>
              </a:extLst>
            </p:cNvPr>
            <p:cNvSpPr/>
            <p:nvPr/>
          </p:nvSpPr>
          <p:spPr>
            <a:xfrm>
              <a:off x="7202555" y="2941983"/>
              <a:ext cx="185530" cy="23853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Isosceles Triangle 40">
              <a:extLst>
                <a:ext uri="{FF2B5EF4-FFF2-40B4-BE49-F238E27FC236}">
                  <a16:creationId xmlns:a16="http://schemas.microsoft.com/office/drawing/2014/main" id="{43D6F504-8CDE-40A9-BDB5-4917A53B5F63}"/>
                </a:ext>
              </a:extLst>
            </p:cNvPr>
            <p:cNvSpPr/>
            <p:nvPr/>
          </p:nvSpPr>
          <p:spPr>
            <a:xfrm>
              <a:off x="3094382" y="5637896"/>
              <a:ext cx="185530" cy="23853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4755FFEE-7056-489D-A062-02F3AAA82839}"/>
                </a:ext>
              </a:extLst>
            </p:cNvPr>
            <p:cNvSpPr txBox="1"/>
            <p:nvPr/>
          </p:nvSpPr>
          <p:spPr>
            <a:xfrm>
              <a:off x="3279912" y="5572499"/>
              <a:ext cx="2345635" cy="369332"/>
            </a:xfrm>
            <a:prstGeom prst="rect">
              <a:avLst/>
            </a:prstGeom>
            <a:noFill/>
          </p:spPr>
          <p:txBody>
            <a:bodyPr wrap="square" rtlCol="0">
              <a:spAutoFit/>
            </a:bodyPr>
            <a:lstStyle/>
            <a:p>
              <a:r>
                <a:rPr lang="en-GB" dirty="0" err="1"/>
                <a:t>Glamox</a:t>
              </a:r>
              <a:r>
                <a:rPr lang="en-GB" dirty="0"/>
                <a:t> factories</a:t>
              </a:r>
            </a:p>
          </p:txBody>
        </p:sp>
        <p:pic>
          <p:nvPicPr>
            <p:cNvPr id="44" name="Picture 43">
              <a:extLst>
                <a:ext uri="{FF2B5EF4-FFF2-40B4-BE49-F238E27FC236}">
                  <a16:creationId xmlns:a16="http://schemas.microsoft.com/office/drawing/2014/main" id="{E6E8EA20-6C57-4733-9FD8-956C92F91FD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44815" y="5951644"/>
              <a:ext cx="2114845" cy="495369"/>
            </a:xfrm>
            <a:prstGeom prst="rect">
              <a:avLst/>
            </a:prstGeom>
          </p:spPr>
        </p:pic>
        <p:pic>
          <p:nvPicPr>
            <p:cNvPr id="46" name="Picture 45">
              <a:extLst>
                <a:ext uri="{FF2B5EF4-FFF2-40B4-BE49-F238E27FC236}">
                  <a16:creationId xmlns:a16="http://schemas.microsoft.com/office/drawing/2014/main" id="{286B9B0B-F60C-42F0-91B4-4D74F9229D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7790" y="583644"/>
              <a:ext cx="1721126" cy="1721126"/>
            </a:xfrm>
            <a:prstGeom prst="rect">
              <a:avLst/>
            </a:prstGeom>
          </p:spPr>
        </p:pic>
      </p:grpSp>
    </p:spTree>
    <p:extLst>
      <p:ext uri="{BB962C8B-B14F-4D97-AF65-F5344CB8AC3E}">
        <p14:creationId xmlns:p14="http://schemas.microsoft.com/office/powerpoint/2010/main" val="8584257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3608799-E6E1-4624-9BB2-28794E2065D4}"/>
              </a:ext>
            </a:extLst>
          </p:cNvPr>
          <p:cNvGrpSpPr/>
          <p:nvPr/>
        </p:nvGrpSpPr>
        <p:grpSpPr>
          <a:xfrm>
            <a:off x="0" y="0"/>
            <a:ext cx="9144000" cy="6858000"/>
            <a:chOff x="0" y="0"/>
            <a:chExt cx="9144000" cy="6858000"/>
          </a:xfrm>
        </p:grpSpPr>
        <p:pic>
          <p:nvPicPr>
            <p:cNvPr id="3" name="Picture 2">
              <a:extLst>
                <a:ext uri="{FF2B5EF4-FFF2-40B4-BE49-F238E27FC236}">
                  <a16:creationId xmlns:a16="http://schemas.microsoft.com/office/drawing/2014/main" id="{FEA3FEBE-5F24-4C23-9468-5D833669C2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EFAB3E84-233C-446F-AD99-64D2D7AB871F}"/>
                </a:ext>
              </a:extLst>
            </p:cNvPr>
            <p:cNvSpPr txBox="1"/>
            <p:nvPr/>
          </p:nvSpPr>
          <p:spPr>
            <a:xfrm>
              <a:off x="159026" y="238539"/>
              <a:ext cx="5671931" cy="646331"/>
            </a:xfrm>
            <a:prstGeom prst="rect">
              <a:avLst/>
            </a:prstGeom>
            <a:noFill/>
          </p:spPr>
          <p:txBody>
            <a:bodyPr wrap="square" rtlCol="0">
              <a:spAutoFit/>
            </a:bodyPr>
            <a:lstStyle/>
            <a:p>
              <a:r>
                <a:rPr lang="en-GB" sz="3600" b="1" dirty="0"/>
                <a:t>Demographic homogeneity</a:t>
              </a:r>
            </a:p>
          </p:txBody>
        </p:sp>
        <p:sp>
          <p:nvSpPr>
            <p:cNvPr id="5" name="TextBox 4">
              <a:extLst>
                <a:ext uri="{FF2B5EF4-FFF2-40B4-BE49-F238E27FC236}">
                  <a16:creationId xmlns:a16="http://schemas.microsoft.com/office/drawing/2014/main" id="{682120A2-48D8-46A0-8D0C-E5EF97158FA2}"/>
                </a:ext>
              </a:extLst>
            </p:cNvPr>
            <p:cNvSpPr txBox="1"/>
            <p:nvPr/>
          </p:nvSpPr>
          <p:spPr>
            <a:xfrm>
              <a:off x="251791" y="884870"/>
              <a:ext cx="7566992" cy="707886"/>
            </a:xfrm>
            <a:prstGeom prst="rect">
              <a:avLst/>
            </a:prstGeom>
            <a:noFill/>
          </p:spPr>
          <p:txBody>
            <a:bodyPr wrap="square" rtlCol="0">
              <a:spAutoFit/>
            </a:bodyPr>
            <a:lstStyle/>
            <a:p>
              <a:r>
                <a:rPr lang="en-GB" sz="2000" dirty="0" err="1"/>
                <a:t>Reterritorialisation</a:t>
              </a:r>
              <a:r>
                <a:rPr lang="en-GB" sz="2000" dirty="0"/>
                <a:t> as a retirement community</a:t>
              </a:r>
            </a:p>
            <a:p>
              <a:r>
                <a:rPr lang="en-GB" sz="2000" dirty="0"/>
                <a:t>Retirement migration from mainland Canada and USA</a:t>
              </a:r>
            </a:p>
          </p:txBody>
        </p:sp>
        <mc:AlternateContent xmlns:mc="http://schemas.openxmlformats.org/markup-compatibility/2006">
          <mc:Choice xmlns:cx2="http://schemas.microsoft.com/office/drawing/2015/10/21/chartex" Requires="cx2">
            <p:graphicFrame>
              <p:nvGraphicFramePr>
                <p:cNvPr id="6" name="Chart 5">
                  <a:extLst>
                    <a:ext uri="{FF2B5EF4-FFF2-40B4-BE49-F238E27FC236}">
                      <a16:creationId xmlns:a16="http://schemas.microsoft.com/office/drawing/2014/main" id="{0F548F48-6949-46DE-A18E-0B87552D449B}"/>
                    </a:ext>
                  </a:extLst>
                </p:cNvPr>
                <p:cNvGraphicFramePr/>
                <p:nvPr>
                  <p:extLst>
                    <p:ext uri="{D42A27DB-BD31-4B8C-83A1-F6EECF244321}">
                      <p14:modId xmlns:p14="http://schemas.microsoft.com/office/powerpoint/2010/main" val="2807950750"/>
                    </p:ext>
                  </p:extLst>
                </p:nvPr>
              </p:nvGraphicFramePr>
              <p:xfrm>
                <a:off x="344556" y="4094921"/>
                <a:ext cx="4320209" cy="2557048"/>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6" name="Chart 5">
                  <a:extLst>
                    <a:ext uri="{FF2B5EF4-FFF2-40B4-BE49-F238E27FC236}">
                      <a16:creationId xmlns:a16="http://schemas.microsoft.com/office/drawing/2014/main" id="{0F548F48-6949-46DE-A18E-0B87552D449B}"/>
                    </a:ext>
                  </a:extLst>
                </p:cNvPr>
                <p:cNvPicPr>
                  <a:picLocks noGrp="1" noRot="1" noChangeAspect="1" noMove="1" noResize="1" noEditPoints="1" noAdjustHandles="1" noChangeArrowheads="1" noChangeShapeType="1"/>
                </p:cNvPicPr>
                <p:nvPr/>
              </p:nvPicPr>
              <p:blipFill>
                <a:blip r:embed="rId4"/>
                <a:stretch>
                  <a:fillRect/>
                </a:stretch>
              </p:blipFill>
              <p:spPr>
                <a:xfrm>
                  <a:off x="344556" y="4094921"/>
                  <a:ext cx="4320209" cy="2557048"/>
                </a:xfrm>
                <a:prstGeom prst="rect">
                  <a:avLst/>
                </a:prstGeom>
              </p:spPr>
            </p:pic>
          </mc:Fallback>
        </mc:AlternateContent>
        <p:pic>
          <p:nvPicPr>
            <p:cNvPr id="9" name="Picture 8">
              <a:extLst>
                <a:ext uri="{FF2B5EF4-FFF2-40B4-BE49-F238E27FC236}">
                  <a16:creationId xmlns:a16="http://schemas.microsoft.com/office/drawing/2014/main" id="{F1D6C50D-DEB0-47E7-A094-D25543BCDC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600000">
              <a:off x="7041382" y="3522676"/>
              <a:ext cx="1347243" cy="3066979"/>
            </a:xfrm>
            <a:prstGeom prst="rect">
              <a:avLst/>
            </a:prstGeom>
          </p:spPr>
        </p:pic>
      </p:grpSp>
    </p:spTree>
    <p:extLst>
      <p:ext uri="{BB962C8B-B14F-4D97-AF65-F5344CB8AC3E}">
        <p14:creationId xmlns:p14="http://schemas.microsoft.com/office/powerpoint/2010/main" val="1531985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BE000-21E4-49DF-807F-2ED8B61D1D7C}"/>
              </a:ext>
            </a:extLst>
          </p:cNvPr>
          <p:cNvSpPr>
            <a:spLocks noGrp="1"/>
          </p:cNvSpPr>
          <p:nvPr>
            <p:ph type="title"/>
          </p:nvPr>
        </p:nvSpPr>
        <p:spPr>
          <a:xfrm>
            <a:off x="628650" y="365127"/>
            <a:ext cx="7886700" cy="721552"/>
          </a:xfrm>
          <a:solidFill>
            <a:schemeClr val="accent5">
              <a:lumMod val="40000"/>
              <a:lumOff val="60000"/>
            </a:schemeClr>
          </a:solidFill>
        </p:spPr>
        <p:txBody>
          <a:bodyPr/>
          <a:lstStyle/>
          <a:p>
            <a:r>
              <a:rPr lang="en-GB" b="1" dirty="0">
                <a:solidFill>
                  <a:srgbClr val="0070C0"/>
                </a:solidFill>
              </a:rPr>
              <a:t>Summary</a:t>
            </a:r>
          </a:p>
        </p:txBody>
      </p:sp>
      <p:sp>
        <p:nvSpPr>
          <p:cNvPr id="3" name="Content Placeholder 2">
            <a:extLst>
              <a:ext uri="{FF2B5EF4-FFF2-40B4-BE49-F238E27FC236}">
                <a16:creationId xmlns:a16="http://schemas.microsoft.com/office/drawing/2014/main" id="{027D2475-9356-4042-A08D-54DE48C8C0FC}"/>
              </a:ext>
            </a:extLst>
          </p:cNvPr>
          <p:cNvSpPr>
            <a:spLocks noGrp="1"/>
          </p:cNvSpPr>
          <p:nvPr>
            <p:ph idx="1"/>
          </p:nvPr>
        </p:nvSpPr>
        <p:spPr>
          <a:xfrm>
            <a:off x="628650" y="1311965"/>
            <a:ext cx="7886700" cy="4864998"/>
          </a:xfrm>
        </p:spPr>
        <p:txBody>
          <a:bodyPr>
            <a:normAutofit lnSpcReduction="10000"/>
          </a:bodyPr>
          <a:lstStyle/>
          <a:p>
            <a:pPr marL="0" indent="0">
              <a:buNone/>
            </a:pPr>
            <a:r>
              <a:rPr lang="en-GB" dirty="0"/>
              <a:t>An assemblage approach can develop analysis of ‘place-making’ by emphasising:</a:t>
            </a:r>
          </a:p>
          <a:p>
            <a:r>
              <a:rPr lang="en-GB" dirty="0"/>
              <a:t>The heterogenous components of a place and distributed agency</a:t>
            </a:r>
          </a:p>
          <a:p>
            <a:r>
              <a:rPr lang="en-GB" dirty="0"/>
              <a:t>The shifting social and spatial territorialisation of a place</a:t>
            </a:r>
          </a:p>
          <a:p>
            <a:r>
              <a:rPr lang="en-GB" dirty="0"/>
              <a:t>Interactions with other assemblages that impact on a place, including global connections</a:t>
            </a:r>
          </a:p>
          <a:p>
            <a:r>
              <a:rPr lang="en-GB" dirty="0"/>
              <a:t>The dynamic, emergent qualities of places</a:t>
            </a:r>
          </a:p>
          <a:p>
            <a:r>
              <a:rPr lang="en-GB" dirty="0"/>
              <a:t>The possibility spaces that capture the multiple future trajectories of a place</a:t>
            </a:r>
          </a:p>
        </p:txBody>
      </p:sp>
    </p:spTree>
    <p:extLst>
      <p:ext uri="{BB962C8B-B14F-4D97-AF65-F5344CB8AC3E}">
        <p14:creationId xmlns:p14="http://schemas.microsoft.com/office/powerpoint/2010/main" val="12891954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774698A-3AC9-46DB-A3CA-D7D67B4A5BA6}"/>
              </a:ext>
            </a:extLst>
          </p:cNvPr>
          <p:cNvPicPr>
            <a:picLocks noGrp="1" noChangeAspect="1"/>
          </p:cNvPicPr>
          <p:nvPr>
            <p:ph idx="4294967295"/>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9142331" cy="6858000"/>
          </a:xfrm>
        </p:spPr>
      </p:pic>
      <p:sp>
        <p:nvSpPr>
          <p:cNvPr id="7" name="TextBox 6">
            <a:extLst>
              <a:ext uri="{FF2B5EF4-FFF2-40B4-BE49-F238E27FC236}">
                <a16:creationId xmlns:a16="http://schemas.microsoft.com/office/drawing/2014/main" id="{9AE2A20A-4D09-4B0E-9DEC-41763ECD1024}"/>
              </a:ext>
            </a:extLst>
          </p:cNvPr>
          <p:cNvSpPr txBox="1"/>
          <p:nvPr/>
        </p:nvSpPr>
        <p:spPr>
          <a:xfrm>
            <a:off x="344556" y="159026"/>
            <a:ext cx="4373217" cy="6217087"/>
          </a:xfrm>
          <a:prstGeom prst="rect">
            <a:avLst/>
          </a:prstGeom>
          <a:noFill/>
        </p:spPr>
        <p:txBody>
          <a:bodyPr wrap="square" rtlCol="0">
            <a:spAutoFit/>
          </a:bodyPr>
          <a:lstStyle/>
          <a:p>
            <a:r>
              <a:rPr lang="en-GB" sz="2000" b="1" u="sng" dirty="0">
                <a:solidFill>
                  <a:schemeClr val="bg1"/>
                </a:solidFill>
              </a:rPr>
              <a:t>Sources:</a:t>
            </a:r>
          </a:p>
          <a:p>
            <a:r>
              <a:rPr lang="en-GB" dirty="0">
                <a:solidFill>
                  <a:schemeClr val="bg1"/>
                </a:solidFill>
              </a:rPr>
              <a:t>Interviews and field observation in </a:t>
            </a:r>
            <a:r>
              <a:rPr lang="en-GB" dirty="0" err="1">
                <a:solidFill>
                  <a:schemeClr val="bg1"/>
                </a:solidFill>
              </a:rPr>
              <a:t>Trepassey</a:t>
            </a:r>
            <a:r>
              <a:rPr lang="en-GB" dirty="0">
                <a:solidFill>
                  <a:schemeClr val="bg1"/>
                </a:solidFill>
              </a:rPr>
              <a:t>, August 2016</a:t>
            </a:r>
          </a:p>
          <a:p>
            <a:r>
              <a:rPr lang="en-GB" dirty="0">
                <a:solidFill>
                  <a:schemeClr val="bg1"/>
                </a:solidFill>
              </a:rPr>
              <a:t>Press cuttings, articles, photographs, maps and other documents held by Centre for Newfoundland Studies, Memorial University Newfoundland; MUN Map Library; Newfoundland Provincial Archives</a:t>
            </a:r>
          </a:p>
          <a:p>
            <a:r>
              <a:rPr lang="en-GB" dirty="0">
                <a:solidFill>
                  <a:schemeClr val="bg1"/>
                </a:solidFill>
              </a:rPr>
              <a:t>Private archive of Mr Wilf Sutton</a:t>
            </a:r>
          </a:p>
          <a:p>
            <a:r>
              <a:rPr lang="en-GB" dirty="0">
                <a:solidFill>
                  <a:schemeClr val="bg1"/>
                </a:solidFill>
              </a:rPr>
              <a:t>Canadian census data online</a:t>
            </a:r>
          </a:p>
          <a:p>
            <a:r>
              <a:rPr lang="en-GB" dirty="0" err="1">
                <a:solidFill>
                  <a:schemeClr val="bg1"/>
                </a:solidFill>
              </a:rPr>
              <a:t>Encyclopedia</a:t>
            </a:r>
            <a:r>
              <a:rPr lang="en-GB" dirty="0">
                <a:solidFill>
                  <a:schemeClr val="bg1"/>
                </a:solidFill>
              </a:rPr>
              <a:t> of Newfoundland and Labrador</a:t>
            </a:r>
          </a:p>
          <a:p>
            <a:r>
              <a:rPr lang="en-GB" dirty="0">
                <a:solidFill>
                  <a:schemeClr val="bg1"/>
                </a:solidFill>
              </a:rPr>
              <a:t>J </a:t>
            </a:r>
            <a:r>
              <a:rPr lang="en-GB" dirty="0" err="1">
                <a:solidFill>
                  <a:schemeClr val="bg1"/>
                </a:solidFill>
              </a:rPr>
              <a:t>Andrieux</a:t>
            </a:r>
            <a:r>
              <a:rPr lang="en-GB" dirty="0">
                <a:solidFill>
                  <a:schemeClr val="bg1"/>
                </a:solidFill>
              </a:rPr>
              <a:t> (2011) </a:t>
            </a:r>
            <a:r>
              <a:rPr lang="en-GB" i="1" dirty="0">
                <a:solidFill>
                  <a:schemeClr val="bg1"/>
                </a:solidFill>
              </a:rPr>
              <a:t>The Grand Banks: A </a:t>
            </a:r>
            <a:r>
              <a:rPr lang="en-GB" i="1" dirty="0" err="1">
                <a:solidFill>
                  <a:schemeClr val="bg1"/>
                </a:solidFill>
              </a:rPr>
              <a:t>Pictoral</a:t>
            </a:r>
            <a:r>
              <a:rPr lang="en-GB" i="1" dirty="0">
                <a:solidFill>
                  <a:schemeClr val="bg1"/>
                </a:solidFill>
              </a:rPr>
              <a:t> History</a:t>
            </a:r>
          </a:p>
          <a:p>
            <a:r>
              <a:rPr lang="en-GB" dirty="0">
                <a:solidFill>
                  <a:schemeClr val="bg1"/>
                </a:solidFill>
              </a:rPr>
              <a:t>T </a:t>
            </a:r>
            <a:r>
              <a:rPr lang="en-GB" dirty="0" err="1">
                <a:solidFill>
                  <a:schemeClr val="bg1"/>
                </a:solidFill>
              </a:rPr>
              <a:t>Nemec</a:t>
            </a:r>
            <a:r>
              <a:rPr lang="en-GB" dirty="0">
                <a:solidFill>
                  <a:schemeClr val="bg1"/>
                </a:solidFill>
              </a:rPr>
              <a:t> (1972) </a:t>
            </a:r>
            <a:r>
              <a:rPr lang="en-GB" i="1" dirty="0">
                <a:solidFill>
                  <a:schemeClr val="bg1"/>
                </a:solidFill>
              </a:rPr>
              <a:t>The Origins and Development of Local Organization in Newfoundland </a:t>
            </a:r>
            <a:r>
              <a:rPr lang="en-GB" i="1" dirty="0" err="1">
                <a:solidFill>
                  <a:schemeClr val="bg1"/>
                </a:solidFill>
              </a:rPr>
              <a:t>Outport</a:t>
            </a:r>
            <a:r>
              <a:rPr lang="en-GB" i="1" dirty="0">
                <a:solidFill>
                  <a:schemeClr val="bg1"/>
                </a:solidFill>
              </a:rPr>
              <a:t> Communities: A Comparative Analysis of St </a:t>
            </a:r>
            <a:r>
              <a:rPr lang="en-GB" i="1" dirty="0" err="1">
                <a:solidFill>
                  <a:schemeClr val="bg1"/>
                </a:solidFill>
              </a:rPr>
              <a:t>Shotts</a:t>
            </a:r>
            <a:r>
              <a:rPr lang="en-GB" i="1" dirty="0">
                <a:solidFill>
                  <a:schemeClr val="bg1"/>
                </a:solidFill>
              </a:rPr>
              <a:t> and </a:t>
            </a:r>
            <a:r>
              <a:rPr lang="en-GB" i="1" dirty="0" err="1">
                <a:solidFill>
                  <a:schemeClr val="bg1"/>
                </a:solidFill>
              </a:rPr>
              <a:t>Trepassey</a:t>
            </a:r>
            <a:endParaRPr lang="en-GB" i="1" dirty="0">
              <a:solidFill>
                <a:schemeClr val="bg1"/>
              </a:solidFill>
            </a:endParaRPr>
          </a:p>
          <a:p>
            <a:r>
              <a:rPr lang="en-GB" dirty="0">
                <a:solidFill>
                  <a:schemeClr val="bg1"/>
                </a:solidFill>
              </a:rPr>
              <a:t>G Rose (2007) </a:t>
            </a:r>
            <a:r>
              <a:rPr lang="en-GB" i="1" dirty="0">
                <a:solidFill>
                  <a:schemeClr val="bg1"/>
                </a:solidFill>
              </a:rPr>
              <a:t>Cod: The Ecological History of the North Atlantic Fisheries</a:t>
            </a:r>
          </a:p>
          <a:p>
            <a:endParaRPr lang="en-GB" dirty="0"/>
          </a:p>
          <a:p>
            <a:endParaRPr lang="en-GB" dirty="0"/>
          </a:p>
        </p:txBody>
      </p:sp>
      <p:sp>
        <p:nvSpPr>
          <p:cNvPr id="8" name="TextBox 7">
            <a:extLst>
              <a:ext uri="{FF2B5EF4-FFF2-40B4-BE49-F238E27FC236}">
                <a16:creationId xmlns:a16="http://schemas.microsoft.com/office/drawing/2014/main" id="{F4C62568-AE78-4450-9C9E-FBE8AE0B28DB}"/>
              </a:ext>
            </a:extLst>
          </p:cNvPr>
          <p:cNvSpPr txBox="1"/>
          <p:nvPr/>
        </p:nvSpPr>
        <p:spPr>
          <a:xfrm>
            <a:off x="0" y="6376113"/>
            <a:ext cx="9144000" cy="461665"/>
          </a:xfrm>
          <a:prstGeom prst="rect">
            <a:avLst/>
          </a:prstGeom>
          <a:solidFill>
            <a:schemeClr val="accent6">
              <a:lumMod val="50000"/>
            </a:schemeClr>
          </a:solidFill>
        </p:spPr>
        <p:txBody>
          <a:bodyPr wrap="square" rtlCol="0">
            <a:spAutoFit/>
          </a:bodyPr>
          <a:lstStyle/>
          <a:p>
            <a:pPr algn="ctr"/>
            <a:r>
              <a:rPr lang="en-GB" sz="2400" b="1" dirty="0">
                <a:solidFill>
                  <a:schemeClr val="bg1"/>
                </a:solidFill>
              </a:rPr>
              <a:t>Presentation slides available at www.global-rural.org</a:t>
            </a:r>
          </a:p>
        </p:txBody>
      </p:sp>
      <p:pic>
        <p:nvPicPr>
          <p:cNvPr id="9" name="Picture 8">
            <a:extLst>
              <a:ext uri="{FF2B5EF4-FFF2-40B4-BE49-F238E27FC236}">
                <a16:creationId xmlns:a16="http://schemas.microsoft.com/office/drawing/2014/main" id="{8FDF512D-9418-4D8D-80B8-946EC63852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64678" y="159026"/>
            <a:ext cx="2420868" cy="1060174"/>
          </a:xfrm>
          <a:prstGeom prst="rect">
            <a:avLst/>
          </a:prstGeom>
        </p:spPr>
      </p:pic>
      <p:sp>
        <p:nvSpPr>
          <p:cNvPr id="10" name="TextBox 9">
            <a:extLst>
              <a:ext uri="{FF2B5EF4-FFF2-40B4-BE49-F238E27FC236}">
                <a16:creationId xmlns:a16="http://schemas.microsoft.com/office/drawing/2014/main" id="{031BEA48-AF04-4A4C-9F1C-F90C37B46990}"/>
              </a:ext>
            </a:extLst>
          </p:cNvPr>
          <p:cNvSpPr txBox="1"/>
          <p:nvPr/>
        </p:nvSpPr>
        <p:spPr>
          <a:xfrm>
            <a:off x="6572053" y="1219200"/>
            <a:ext cx="2262487" cy="461665"/>
          </a:xfrm>
          <a:prstGeom prst="rect">
            <a:avLst/>
          </a:prstGeom>
          <a:noFill/>
        </p:spPr>
        <p:txBody>
          <a:bodyPr wrap="square" rtlCol="0">
            <a:spAutoFit/>
          </a:bodyPr>
          <a:lstStyle/>
          <a:p>
            <a:r>
              <a:rPr lang="en-GB" sz="2400" dirty="0">
                <a:solidFill>
                  <a:schemeClr val="bg1"/>
                </a:solidFill>
              </a:rPr>
              <a:t>@</a:t>
            </a:r>
            <a:r>
              <a:rPr lang="en-GB" sz="2400" dirty="0" err="1">
                <a:solidFill>
                  <a:schemeClr val="bg1"/>
                </a:solidFill>
              </a:rPr>
              <a:t>globalrural</a:t>
            </a:r>
            <a:endParaRPr lang="en-GB" sz="2400" dirty="0">
              <a:solidFill>
                <a:schemeClr val="bg1"/>
              </a:solidFill>
            </a:endParaRPr>
          </a:p>
        </p:txBody>
      </p:sp>
    </p:spTree>
    <p:extLst>
      <p:ext uri="{BB962C8B-B14F-4D97-AF65-F5344CB8AC3E}">
        <p14:creationId xmlns:p14="http://schemas.microsoft.com/office/powerpoint/2010/main" val="1991424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B1EE8-8807-465C-A0F2-FA6B020A4B6F}"/>
              </a:ext>
            </a:extLst>
          </p:cNvPr>
          <p:cNvSpPr>
            <a:spLocks noGrp="1"/>
          </p:cNvSpPr>
          <p:nvPr>
            <p:ph type="title"/>
          </p:nvPr>
        </p:nvSpPr>
        <p:spPr>
          <a:xfrm>
            <a:off x="628650" y="365127"/>
            <a:ext cx="7886700" cy="721552"/>
          </a:xfrm>
          <a:solidFill>
            <a:schemeClr val="accent5">
              <a:lumMod val="20000"/>
              <a:lumOff val="80000"/>
            </a:schemeClr>
          </a:solidFill>
        </p:spPr>
        <p:txBody>
          <a:bodyPr/>
          <a:lstStyle/>
          <a:p>
            <a:r>
              <a:rPr lang="en-GB" b="1" dirty="0">
                <a:solidFill>
                  <a:srgbClr val="0070C0"/>
                </a:solidFill>
              </a:rPr>
              <a:t>Features of Place-Assemblages</a:t>
            </a:r>
          </a:p>
        </p:txBody>
      </p:sp>
      <p:sp>
        <p:nvSpPr>
          <p:cNvPr id="3" name="Content Placeholder 2">
            <a:extLst>
              <a:ext uri="{FF2B5EF4-FFF2-40B4-BE49-F238E27FC236}">
                <a16:creationId xmlns:a16="http://schemas.microsoft.com/office/drawing/2014/main" id="{4328495B-5784-42FD-B226-982A99BC1A4A}"/>
              </a:ext>
            </a:extLst>
          </p:cNvPr>
          <p:cNvSpPr>
            <a:spLocks noGrp="1"/>
          </p:cNvSpPr>
          <p:nvPr>
            <p:ph idx="1"/>
          </p:nvPr>
        </p:nvSpPr>
        <p:spPr>
          <a:xfrm>
            <a:off x="628650" y="1391478"/>
            <a:ext cx="7886700" cy="4785485"/>
          </a:xfrm>
        </p:spPr>
        <p:txBody>
          <a:bodyPr>
            <a:normAutofit lnSpcReduction="10000"/>
          </a:bodyPr>
          <a:lstStyle/>
          <a:p>
            <a:r>
              <a:rPr lang="en-GB" dirty="0"/>
              <a:t>Place-assemblages interact with other assemblages, exchanging and sharing components</a:t>
            </a:r>
          </a:p>
          <a:p>
            <a:r>
              <a:rPr lang="en-GB" dirty="0"/>
              <a:t>Place-assemblages are dynamic, losing and gaining components, shifting territorialisation, always in a  condition of becoming</a:t>
            </a:r>
          </a:p>
          <a:p>
            <a:r>
              <a:rPr lang="en-GB" dirty="0"/>
              <a:t>The potential forms that a place-assemblage could take constitute its ‘possibility spaces’. Place as a multiplicity encompasses all knowable possibility spaces.</a:t>
            </a:r>
          </a:p>
          <a:p>
            <a:endParaRPr lang="en-GB" dirty="0"/>
          </a:p>
          <a:p>
            <a:pPr marL="0" indent="0">
              <a:buNone/>
            </a:pPr>
            <a:r>
              <a:rPr lang="en-GB" i="1" dirty="0"/>
              <a:t>Place as multiple, heterogenous, dynamic, emergent</a:t>
            </a:r>
          </a:p>
          <a:p>
            <a:endParaRPr lang="en-GB" dirty="0"/>
          </a:p>
        </p:txBody>
      </p:sp>
    </p:spTree>
    <p:extLst>
      <p:ext uri="{BB962C8B-B14F-4D97-AF65-F5344CB8AC3E}">
        <p14:creationId xmlns:p14="http://schemas.microsoft.com/office/powerpoint/2010/main" val="2866301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582641-7E4B-457A-999D-5C682F0C027E}"/>
              </a:ext>
            </a:extLst>
          </p:cNvPr>
          <p:cNvGrpSpPr/>
          <p:nvPr/>
        </p:nvGrpSpPr>
        <p:grpSpPr>
          <a:xfrm>
            <a:off x="0" y="0"/>
            <a:ext cx="9144000" cy="6858000"/>
            <a:chOff x="0" y="0"/>
            <a:chExt cx="9144000" cy="6858000"/>
          </a:xfrm>
        </p:grpSpPr>
        <p:pic>
          <p:nvPicPr>
            <p:cNvPr id="3" name="Picture 2">
              <a:extLst>
                <a:ext uri="{FF2B5EF4-FFF2-40B4-BE49-F238E27FC236}">
                  <a16:creationId xmlns:a16="http://schemas.microsoft.com/office/drawing/2014/main" id="{5A85D6AC-BE90-4487-B343-FB268F146D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63E81872-7E03-4DA3-8271-DF00895DDD8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9517" b="23478"/>
            <a:stretch/>
          </p:blipFill>
          <p:spPr>
            <a:xfrm>
              <a:off x="5791200" y="291548"/>
              <a:ext cx="3124200" cy="1780945"/>
            </a:xfrm>
            <a:prstGeom prst="rect">
              <a:avLst/>
            </a:prstGeom>
          </p:spPr>
        </p:pic>
        <p:sp>
          <p:nvSpPr>
            <p:cNvPr id="6" name="TextBox 5">
              <a:extLst>
                <a:ext uri="{FF2B5EF4-FFF2-40B4-BE49-F238E27FC236}">
                  <a16:creationId xmlns:a16="http://schemas.microsoft.com/office/drawing/2014/main" id="{8EF20484-2078-46E5-AF19-CD54089A6B82}"/>
                </a:ext>
              </a:extLst>
            </p:cNvPr>
            <p:cNvSpPr txBox="1"/>
            <p:nvPr/>
          </p:nvSpPr>
          <p:spPr>
            <a:xfrm>
              <a:off x="238539" y="291548"/>
              <a:ext cx="5009322" cy="1292662"/>
            </a:xfrm>
            <a:prstGeom prst="rect">
              <a:avLst/>
            </a:prstGeom>
            <a:noFill/>
          </p:spPr>
          <p:txBody>
            <a:bodyPr wrap="square" rtlCol="0">
              <a:spAutoFit/>
            </a:bodyPr>
            <a:lstStyle/>
            <a:p>
              <a:r>
                <a:rPr lang="en-GB" sz="5400" b="1" dirty="0" err="1"/>
                <a:t>Trepassey</a:t>
              </a:r>
              <a:endParaRPr lang="en-GB" sz="5400" b="1" dirty="0"/>
            </a:p>
            <a:p>
              <a:r>
                <a:rPr lang="en-GB" sz="2400" dirty="0"/>
                <a:t>Newfoundland, Canada</a:t>
              </a:r>
            </a:p>
          </p:txBody>
        </p:sp>
      </p:grpSp>
    </p:spTree>
    <p:extLst>
      <p:ext uri="{BB962C8B-B14F-4D97-AF65-F5344CB8AC3E}">
        <p14:creationId xmlns:p14="http://schemas.microsoft.com/office/powerpoint/2010/main" val="1098628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F5D5D-0CEE-4364-9B4B-60D4B3DB9C00}"/>
              </a:ext>
            </a:extLst>
          </p:cNvPr>
          <p:cNvSpPr>
            <a:spLocks noGrp="1"/>
          </p:cNvSpPr>
          <p:nvPr>
            <p:ph type="title"/>
          </p:nvPr>
        </p:nvSpPr>
        <p:spPr>
          <a:xfrm>
            <a:off x="628650" y="365127"/>
            <a:ext cx="7886700" cy="72196"/>
          </a:xfrm>
        </p:spPr>
        <p:txBody>
          <a:bodyPr>
            <a:normAutofit fontScale="90000"/>
          </a:bodyPr>
          <a:lstStyle/>
          <a:p>
            <a:endParaRPr lang="en-GB" dirty="0"/>
          </a:p>
        </p:txBody>
      </p:sp>
      <p:sp>
        <p:nvSpPr>
          <p:cNvPr id="3" name="Content Placeholder 2">
            <a:extLst>
              <a:ext uri="{FF2B5EF4-FFF2-40B4-BE49-F238E27FC236}">
                <a16:creationId xmlns:a16="http://schemas.microsoft.com/office/drawing/2014/main" id="{E326167E-9450-4A96-9663-B3D47A13FD70}"/>
              </a:ext>
            </a:extLst>
          </p:cNvPr>
          <p:cNvSpPr>
            <a:spLocks noGrp="1"/>
          </p:cNvSpPr>
          <p:nvPr>
            <p:ph idx="1"/>
          </p:nvPr>
        </p:nvSpPr>
        <p:spPr>
          <a:xfrm>
            <a:off x="628650" y="675862"/>
            <a:ext cx="2763908" cy="5739640"/>
          </a:xfrm>
        </p:spPr>
        <p:txBody>
          <a:bodyPr>
            <a:normAutofit fontScale="92500" lnSpcReduction="10000"/>
          </a:bodyPr>
          <a:lstStyle/>
          <a:p>
            <a:r>
              <a:rPr lang="en-GB" sz="2400" dirty="0"/>
              <a:t>People</a:t>
            </a:r>
          </a:p>
          <a:p>
            <a:r>
              <a:rPr lang="en-GB" sz="2400" dirty="0"/>
              <a:t>Landscape</a:t>
            </a:r>
          </a:p>
          <a:p>
            <a:r>
              <a:rPr lang="en-GB" sz="2400" dirty="0"/>
              <a:t>Sea</a:t>
            </a:r>
          </a:p>
          <a:p>
            <a:r>
              <a:rPr lang="en-GB" sz="2400" dirty="0"/>
              <a:t>Buildings</a:t>
            </a:r>
          </a:p>
          <a:p>
            <a:r>
              <a:rPr lang="en-GB" sz="2400" dirty="0"/>
              <a:t>Boats</a:t>
            </a:r>
          </a:p>
          <a:p>
            <a:r>
              <a:rPr lang="en-GB" sz="2400" dirty="0"/>
              <a:t>Wharf</a:t>
            </a:r>
          </a:p>
          <a:p>
            <a:r>
              <a:rPr lang="en-GB" sz="2400" dirty="0"/>
              <a:t>Wildlife</a:t>
            </a:r>
          </a:p>
          <a:p>
            <a:r>
              <a:rPr lang="en-GB" sz="2400" dirty="0"/>
              <a:t>Fog</a:t>
            </a:r>
          </a:p>
          <a:p>
            <a:r>
              <a:rPr lang="en-GB" sz="2400" dirty="0"/>
              <a:t>Equipment</a:t>
            </a:r>
          </a:p>
          <a:p>
            <a:r>
              <a:rPr lang="en-GB" sz="2400" dirty="0"/>
              <a:t>Household items</a:t>
            </a:r>
          </a:p>
          <a:p>
            <a:r>
              <a:rPr lang="en-GB" sz="2400" dirty="0"/>
              <a:t>Community events</a:t>
            </a:r>
          </a:p>
          <a:p>
            <a:r>
              <a:rPr lang="en-GB" sz="2400" dirty="0"/>
              <a:t>Religious services</a:t>
            </a:r>
          </a:p>
          <a:p>
            <a:r>
              <a:rPr lang="en-GB" sz="2400" dirty="0"/>
              <a:t>Fish</a:t>
            </a:r>
          </a:p>
          <a:p>
            <a:r>
              <a:rPr lang="en-GB" sz="2400" dirty="0"/>
              <a:t>And more</a:t>
            </a:r>
          </a:p>
          <a:p>
            <a:endParaRPr lang="en-GB" sz="2400" dirty="0"/>
          </a:p>
          <a:p>
            <a:endParaRPr lang="en-GB" sz="2400" dirty="0"/>
          </a:p>
        </p:txBody>
      </p:sp>
      <p:grpSp>
        <p:nvGrpSpPr>
          <p:cNvPr id="4" name="Group 3">
            <a:extLst>
              <a:ext uri="{FF2B5EF4-FFF2-40B4-BE49-F238E27FC236}">
                <a16:creationId xmlns:a16="http://schemas.microsoft.com/office/drawing/2014/main" id="{E2321492-6BEF-4B2E-BAF0-FF84036EC4DE}"/>
              </a:ext>
            </a:extLst>
          </p:cNvPr>
          <p:cNvGrpSpPr/>
          <p:nvPr/>
        </p:nvGrpSpPr>
        <p:grpSpPr>
          <a:xfrm>
            <a:off x="4479229" y="0"/>
            <a:ext cx="4664771" cy="6868662"/>
            <a:chOff x="4479229" y="0"/>
            <a:chExt cx="4664771" cy="6868662"/>
          </a:xfrm>
        </p:grpSpPr>
        <p:pic>
          <p:nvPicPr>
            <p:cNvPr id="5" name="Picture 4">
              <a:extLst>
                <a:ext uri="{FF2B5EF4-FFF2-40B4-BE49-F238E27FC236}">
                  <a16:creationId xmlns:a16="http://schemas.microsoft.com/office/drawing/2014/main" id="{887F1FEB-16EA-4FC8-8843-24050A6A20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11616" y="0"/>
              <a:ext cx="2332383" cy="1749287"/>
            </a:xfrm>
            <a:prstGeom prst="rect">
              <a:avLst/>
            </a:prstGeom>
          </p:spPr>
        </p:pic>
        <p:pic>
          <p:nvPicPr>
            <p:cNvPr id="7" name="Picture 6">
              <a:extLst>
                <a:ext uri="{FF2B5EF4-FFF2-40B4-BE49-F238E27FC236}">
                  <a16:creationId xmlns:a16="http://schemas.microsoft.com/office/drawing/2014/main" id="{A57F4C3C-1993-4F36-9D7A-E4001438E7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79229" y="5108713"/>
              <a:ext cx="2332383" cy="1749287"/>
            </a:xfrm>
            <a:prstGeom prst="rect">
              <a:avLst/>
            </a:prstGeom>
          </p:spPr>
        </p:pic>
        <p:pic>
          <p:nvPicPr>
            <p:cNvPr id="11" name="Picture 10">
              <a:extLst>
                <a:ext uri="{FF2B5EF4-FFF2-40B4-BE49-F238E27FC236}">
                  <a16:creationId xmlns:a16="http://schemas.microsoft.com/office/drawing/2014/main" id="{47C6A59C-285E-40E3-8191-0CC6E4A59D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79233" y="0"/>
              <a:ext cx="2332383" cy="1749287"/>
            </a:xfrm>
            <a:prstGeom prst="rect">
              <a:avLst/>
            </a:prstGeom>
          </p:spPr>
        </p:pic>
        <p:pic>
          <p:nvPicPr>
            <p:cNvPr id="13" name="Picture 12">
              <a:extLst>
                <a:ext uri="{FF2B5EF4-FFF2-40B4-BE49-F238E27FC236}">
                  <a16:creationId xmlns:a16="http://schemas.microsoft.com/office/drawing/2014/main" id="{1D57A384-083B-4BB6-88EE-B661D090FC5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79233" y="1749287"/>
              <a:ext cx="2332384" cy="1749288"/>
            </a:xfrm>
            <a:prstGeom prst="rect">
              <a:avLst/>
            </a:prstGeom>
          </p:spPr>
        </p:pic>
        <p:pic>
          <p:nvPicPr>
            <p:cNvPr id="15" name="Picture 14">
              <a:extLst>
                <a:ext uri="{FF2B5EF4-FFF2-40B4-BE49-F238E27FC236}">
                  <a16:creationId xmlns:a16="http://schemas.microsoft.com/office/drawing/2014/main" id="{2588188C-5960-4833-A613-33898F03D1F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6422883" y="2138018"/>
              <a:ext cx="3109845" cy="2332384"/>
            </a:xfrm>
            <a:prstGeom prst="rect">
              <a:avLst/>
            </a:prstGeom>
          </p:spPr>
        </p:pic>
        <p:pic>
          <p:nvPicPr>
            <p:cNvPr id="17" name="Picture 16">
              <a:extLst>
                <a:ext uri="{FF2B5EF4-FFF2-40B4-BE49-F238E27FC236}">
                  <a16:creationId xmlns:a16="http://schemas.microsoft.com/office/drawing/2014/main" id="{535E003B-90E0-4E28-8ADF-7EC55E19427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48986" t="37874" r="25507" b="37392"/>
            <a:stretch/>
          </p:blipFill>
          <p:spPr>
            <a:xfrm>
              <a:off x="4479232" y="3498574"/>
              <a:ext cx="2332380" cy="1696278"/>
            </a:xfrm>
            <a:prstGeom prst="rect">
              <a:avLst/>
            </a:prstGeom>
          </p:spPr>
        </p:pic>
        <p:pic>
          <p:nvPicPr>
            <p:cNvPr id="19" name="Picture 18">
              <a:extLst>
                <a:ext uri="{FF2B5EF4-FFF2-40B4-BE49-F238E27FC236}">
                  <a16:creationId xmlns:a16="http://schemas.microsoft.com/office/drawing/2014/main" id="{C62613B7-8676-4D43-BD8F-4E625FE4C68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11612" y="4152347"/>
              <a:ext cx="2332388" cy="1749291"/>
            </a:xfrm>
            <a:prstGeom prst="rect">
              <a:avLst/>
            </a:prstGeom>
          </p:spPr>
        </p:pic>
        <p:pic>
          <p:nvPicPr>
            <p:cNvPr id="21" name="Picture 20">
              <a:extLst>
                <a:ext uri="{FF2B5EF4-FFF2-40B4-BE49-F238E27FC236}">
                  <a16:creationId xmlns:a16="http://schemas.microsoft.com/office/drawing/2014/main" id="{CBBB20C0-F011-4FD4-A03B-FE5861BACF1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b="25296"/>
            <a:stretch/>
          </p:blipFill>
          <p:spPr>
            <a:xfrm>
              <a:off x="6811610" y="5561868"/>
              <a:ext cx="2332389" cy="1306794"/>
            </a:xfrm>
            <a:prstGeom prst="rect">
              <a:avLst/>
            </a:prstGeom>
          </p:spPr>
        </p:pic>
      </p:grpSp>
    </p:spTree>
    <p:extLst>
      <p:ext uri="{BB962C8B-B14F-4D97-AF65-F5344CB8AC3E}">
        <p14:creationId xmlns:p14="http://schemas.microsoft.com/office/powerpoint/2010/main" val="1247148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633EA7-7394-4338-9A5A-CEDAB326586B}"/>
              </a:ext>
            </a:extLst>
          </p:cNvPr>
          <p:cNvGrpSpPr/>
          <p:nvPr/>
        </p:nvGrpSpPr>
        <p:grpSpPr>
          <a:xfrm>
            <a:off x="0" y="0"/>
            <a:ext cx="9144000" cy="6858000"/>
            <a:chOff x="0" y="0"/>
            <a:chExt cx="9144000" cy="6858000"/>
          </a:xfrm>
        </p:grpSpPr>
        <p:pic>
          <p:nvPicPr>
            <p:cNvPr id="5" name="Picture 4">
              <a:extLst>
                <a:ext uri="{FF2B5EF4-FFF2-40B4-BE49-F238E27FC236}">
                  <a16:creationId xmlns:a16="http://schemas.microsoft.com/office/drawing/2014/main" id="{B845FDC9-C19E-4C00-8B5F-74C20D594E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cxnSp>
          <p:nvCxnSpPr>
            <p:cNvPr id="7" name="Straight Arrow Connector 6">
              <a:extLst>
                <a:ext uri="{FF2B5EF4-FFF2-40B4-BE49-F238E27FC236}">
                  <a16:creationId xmlns:a16="http://schemas.microsoft.com/office/drawing/2014/main" id="{844D6CEC-B661-4C28-B919-C38073585FB3}"/>
                </a:ext>
              </a:extLst>
            </p:cNvPr>
            <p:cNvCxnSpPr/>
            <p:nvPr/>
          </p:nvCxnSpPr>
          <p:spPr>
            <a:xfrm flipH="1">
              <a:off x="3167270" y="3578087"/>
              <a:ext cx="4837043" cy="58309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D2647E9-57E8-4290-8A59-8B5A932D9115}"/>
                </a:ext>
              </a:extLst>
            </p:cNvPr>
            <p:cNvCxnSpPr>
              <a:cxnSpLocks/>
            </p:cNvCxnSpPr>
            <p:nvPr/>
          </p:nvCxnSpPr>
          <p:spPr>
            <a:xfrm flipH="1">
              <a:off x="3167270" y="3286539"/>
              <a:ext cx="4439478" cy="874644"/>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8075DA1-789F-41BD-9B24-947BD62B4A73}"/>
                </a:ext>
              </a:extLst>
            </p:cNvPr>
            <p:cNvCxnSpPr/>
            <p:nvPr/>
          </p:nvCxnSpPr>
          <p:spPr>
            <a:xfrm flipH="1" flipV="1">
              <a:off x="3260035" y="4412974"/>
              <a:ext cx="4346713" cy="821635"/>
            </a:xfrm>
            <a:prstGeom prst="straightConnector1">
              <a:avLst/>
            </a:prstGeom>
            <a:ln w="57150">
              <a:solidFill>
                <a:srgbClr val="FFFF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FA7BB3A-15E3-4554-8736-0B6ADBBB7FB0}"/>
                </a:ext>
              </a:extLst>
            </p:cNvPr>
            <p:cNvCxnSpPr>
              <a:cxnSpLocks/>
            </p:cNvCxnSpPr>
            <p:nvPr/>
          </p:nvCxnSpPr>
          <p:spPr>
            <a:xfrm flipH="1">
              <a:off x="3392558" y="3975652"/>
              <a:ext cx="4744277" cy="288236"/>
            </a:xfrm>
            <a:prstGeom prst="straightConnector1">
              <a:avLst/>
            </a:prstGeom>
            <a:ln w="57150">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585702B-0CAC-43F7-92B6-D9E8448C49AE}"/>
                </a:ext>
              </a:extLst>
            </p:cNvPr>
            <p:cNvSpPr txBox="1"/>
            <p:nvPr/>
          </p:nvSpPr>
          <p:spPr>
            <a:xfrm>
              <a:off x="437322" y="6069496"/>
              <a:ext cx="6467061" cy="523220"/>
            </a:xfrm>
            <a:prstGeom prst="rect">
              <a:avLst/>
            </a:prstGeom>
            <a:noFill/>
          </p:spPr>
          <p:txBody>
            <a:bodyPr wrap="square" rtlCol="0">
              <a:spAutoFit/>
            </a:bodyPr>
            <a:lstStyle/>
            <a:p>
              <a:r>
                <a:rPr lang="en-GB" sz="2800" b="1" dirty="0">
                  <a:solidFill>
                    <a:schemeClr val="bg1"/>
                  </a:solidFill>
                </a:rPr>
                <a:t>The colonisers of </a:t>
              </a:r>
              <a:r>
                <a:rPr lang="en-GB" sz="2800" b="1" dirty="0" err="1">
                  <a:solidFill>
                    <a:schemeClr val="bg1"/>
                  </a:solidFill>
                </a:rPr>
                <a:t>Trepassey</a:t>
              </a:r>
              <a:r>
                <a:rPr lang="en-GB" sz="2800" b="1" dirty="0">
                  <a:solidFill>
                    <a:schemeClr val="bg1"/>
                  </a:solidFill>
                </a:rPr>
                <a:t>, C18th-C19</a:t>
              </a:r>
            </a:p>
          </p:txBody>
        </p:sp>
        <p:sp>
          <p:nvSpPr>
            <p:cNvPr id="18" name="TextBox 17">
              <a:extLst>
                <a:ext uri="{FF2B5EF4-FFF2-40B4-BE49-F238E27FC236}">
                  <a16:creationId xmlns:a16="http://schemas.microsoft.com/office/drawing/2014/main" id="{9C761496-2C95-4FFF-990F-EA03C46A6958}"/>
                </a:ext>
              </a:extLst>
            </p:cNvPr>
            <p:cNvSpPr txBox="1"/>
            <p:nvPr/>
          </p:nvSpPr>
          <p:spPr>
            <a:xfrm>
              <a:off x="3975652" y="2451652"/>
              <a:ext cx="2478157" cy="923330"/>
            </a:xfrm>
            <a:prstGeom prst="rect">
              <a:avLst/>
            </a:prstGeom>
            <a:solidFill>
              <a:schemeClr val="bg1"/>
            </a:solidFill>
          </p:spPr>
          <p:txBody>
            <a:bodyPr wrap="square" rtlCol="0">
              <a:spAutoFit/>
            </a:bodyPr>
            <a:lstStyle/>
            <a:p>
              <a:r>
                <a:rPr lang="en-GB" dirty="0"/>
                <a:t>Permanent settlers from </a:t>
              </a:r>
              <a:r>
                <a:rPr lang="en-GB" dirty="0">
                  <a:solidFill>
                    <a:srgbClr val="FF0000"/>
                  </a:solidFill>
                </a:rPr>
                <a:t>western England </a:t>
              </a:r>
              <a:r>
                <a:rPr lang="en-GB" dirty="0"/>
                <a:t>&amp; </a:t>
              </a:r>
              <a:r>
                <a:rPr lang="en-GB" dirty="0">
                  <a:solidFill>
                    <a:srgbClr val="00B050"/>
                  </a:solidFill>
                </a:rPr>
                <a:t>Ireland</a:t>
              </a:r>
            </a:p>
          </p:txBody>
        </p:sp>
        <p:sp>
          <p:nvSpPr>
            <p:cNvPr id="19" name="TextBox 18">
              <a:extLst>
                <a:ext uri="{FF2B5EF4-FFF2-40B4-BE49-F238E27FC236}">
                  <a16:creationId xmlns:a16="http://schemas.microsoft.com/office/drawing/2014/main" id="{22926E69-EDDC-41AC-9F01-47626D5C07B3}"/>
                </a:ext>
              </a:extLst>
            </p:cNvPr>
            <p:cNvSpPr txBox="1"/>
            <p:nvPr/>
          </p:nvSpPr>
          <p:spPr>
            <a:xfrm>
              <a:off x="2736573" y="4922030"/>
              <a:ext cx="2478157" cy="923330"/>
            </a:xfrm>
            <a:prstGeom prst="rect">
              <a:avLst/>
            </a:prstGeom>
            <a:solidFill>
              <a:schemeClr val="bg1"/>
            </a:solidFill>
          </p:spPr>
          <p:txBody>
            <a:bodyPr wrap="square" rtlCol="0">
              <a:spAutoFit/>
            </a:bodyPr>
            <a:lstStyle/>
            <a:p>
              <a:r>
                <a:rPr lang="en-GB" dirty="0"/>
                <a:t>Itinerant fishermen from </a:t>
              </a:r>
              <a:r>
                <a:rPr lang="en-GB" dirty="0">
                  <a:highlight>
                    <a:srgbClr val="FFFF00"/>
                  </a:highlight>
                </a:rPr>
                <a:t>Portugal</a:t>
              </a:r>
              <a:r>
                <a:rPr lang="en-GB" dirty="0"/>
                <a:t> and </a:t>
              </a:r>
              <a:r>
                <a:rPr lang="en-GB" dirty="0">
                  <a:solidFill>
                    <a:srgbClr val="FFC000"/>
                  </a:solidFill>
                </a:rPr>
                <a:t>Brittany</a:t>
              </a:r>
            </a:p>
          </p:txBody>
        </p:sp>
      </p:grpSp>
    </p:spTree>
    <p:extLst>
      <p:ext uri="{BB962C8B-B14F-4D97-AF65-F5344CB8AC3E}">
        <p14:creationId xmlns:p14="http://schemas.microsoft.com/office/powerpoint/2010/main" val="3203622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C329058-FCD3-4196-ABB0-A53577E998BD}"/>
              </a:ext>
            </a:extLst>
          </p:cNvPr>
          <p:cNvGrpSpPr/>
          <p:nvPr/>
        </p:nvGrpSpPr>
        <p:grpSpPr>
          <a:xfrm>
            <a:off x="0" y="0"/>
            <a:ext cx="9144000" cy="6858000"/>
            <a:chOff x="0" y="0"/>
            <a:chExt cx="9144000" cy="6858000"/>
          </a:xfrm>
        </p:grpSpPr>
        <p:pic>
          <p:nvPicPr>
            <p:cNvPr id="5" name="Picture 4">
              <a:extLst>
                <a:ext uri="{FF2B5EF4-FFF2-40B4-BE49-F238E27FC236}">
                  <a16:creationId xmlns:a16="http://schemas.microsoft.com/office/drawing/2014/main" id="{B845FDC9-C19E-4C00-8B5F-74C20D594E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cxnSp>
          <p:nvCxnSpPr>
            <p:cNvPr id="7" name="Straight Arrow Connector 6">
              <a:extLst>
                <a:ext uri="{FF2B5EF4-FFF2-40B4-BE49-F238E27FC236}">
                  <a16:creationId xmlns:a16="http://schemas.microsoft.com/office/drawing/2014/main" id="{844D6CEC-B661-4C28-B919-C38073585FB3}"/>
                </a:ext>
              </a:extLst>
            </p:cNvPr>
            <p:cNvCxnSpPr/>
            <p:nvPr/>
          </p:nvCxnSpPr>
          <p:spPr>
            <a:xfrm flipH="1">
              <a:off x="3167270" y="3578087"/>
              <a:ext cx="4837043" cy="58309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D2647E9-57E8-4290-8A59-8B5A932D9115}"/>
                </a:ext>
              </a:extLst>
            </p:cNvPr>
            <p:cNvCxnSpPr>
              <a:cxnSpLocks/>
            </p:cNvCxnSpPr>
            <p:nvPr/>
          </p:nvCxnSpPr>
          <p:spPr>
            <a:xfrm flipH="1">
              <a:off x="3167270" y="3286539"/>
              <a:ext cx="4439478" cy="874644"/>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8075DA1-789F-41BD-9B24-947BD62B4A73}"/>
                </a:ext>
              </a:extLst>
            </p:cNvPr>
            <p:cNvCxnSpPr/>
            <p:nvPr/>
          </p:nvCxnSpPr>
          <p:spPr>
            <a:xfrm flipH="1" flipV="1">
              <a:off x="3260035" y="4412974"/>
              <a:ext cx="4346713" cy="821635"/>
            </a:xfrm>
            <a:prstGeom prst="straightConnector1">
              <a:avLst/>
            </a:prstGeom>
            <a:ln w="57150">
              <a:solidFill>
                <a:srgbClr val="FFFF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FA7BB3A-15E3-4554-8736-0B6ADBBB7FB0}"/>
                </a:ext>
              </a:extLst>
            </p:cNvPr>
            <p:cNvCxnSpPr>
              <a:cxnSpLocks/>
            </p:cNvCxnSpPr>
            <p:nvPr/>
          </p:nvCxnSpPr>
          <p:spPr>
            <a:xfrm flipH="1">
              <a:off x="3392558" y="3975652"/>
              <a:ext cx="4744277" cy="288236"/>
            </a:xfrm>
            <a:prstGeom prst="straightConnector1">
              <a:avLst/>
            </a:prstGeom>
            <a:ln w="57150">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585702B-0CAC-43F7-92B6-D9E8448C49AE}"/>
                </a:ext>
              </a:extLst>
            </p:cNvPr>
            <p:cNvSpPr txBox="1"/>
            <p:nvPr/>
          </p:nvSpPr>
          <p:spPr>
            <a:xfrm>
              <a:off x="437322" y="6069496"/>
              <a:ext cx="6467061" cy="523220"/>
            </a:xfrm>
            <a:prstGeom prst="rect">
              <a:avLst/>
            </a:prstGeom>
            <a:noFill/>
          </p:spPr>
          <p:txBody>
            <a:bodyPr wrap="square" rtlCol="0">
              <a:spAutoFit/>
            </a:bodyPr>
            <a:lstStyle/>
            <a:p>
              <a:r>
                <a:rPr lang="en-GB" sz="2800" b="1" dirty="0">
                  <a:solidFill>
                    <a:schemeClr val="bg1"/>
                  </a:solidFill>
                </a:rPr>
                <a:t>The colonisers of </a:t>
              </a:r>
              <a:r>
                <a:rPr lang="en-GB" sz="2800" b="1" dirty="0" err="1">
                  <a:solidFill>
                    <a:schemeClr val="bg1"/>
                  </a:solidFill>
                </a:rPr>
                <a:t>Trepassey</a:t>
              </a:r>
              <a:r>
                <a:rPr lang="en-GB" sz="2800" b="1" dirty="0">
                  <a:solidFill>
                    <a:schemeClr val="bg1"/>
                  </a:solidFill>
                </a:rPr>
                <a:t>, C18th-C19</a:t>
              </a:r>
            </a:p>
          </p:txBody>
        </p:sp>
        <p:sp>
          <p:nvSpPr>
            <p:cNvPr id="18" name="TextBox 17">
              <a:extLst>
                <a:ext uri="{FF2B5EF4-FFF2-40B4-BE49-F238E27FC236}">
                  <a16:creationId xmlns:a16="http://schemas.microsoft.com/office/drawing/2014/main" id="{9C761496-2C95-4FFF-990F-EA03C46A6958}"/>
                </a:ext>
              </a:extLst>
            </p:cNvPr>
            <p:cNvSpPr txBox="1"/>
            <p:nvPr/>
          </p:nvSpPr>
          <p:spPr>
            <a:xfrm>
              <a:off x="3975652" y="2451652"/>
              <a:ext cx="2478157" cy="923330"/>
            </a:xfrm>
            <a:prstGeom prst="rect">
              <a:avLst/>
            </a:prstGeom>
            <a:solidFill>
              <a:schemeClr val="bg1"/>
            </a:solidFill>
          </p:spPr>
          <p:txBody>
            <a:bodyPr wrap="square" rtlCol="0">
              <a:spAutoFit/>
            </a:bodyPr>
            <a:lstStyle/>
            <a:p>
              <a:r>
                <a:rPr lang="en-GB" dirty="0"/>
                <a:t>Permanent settlers from </a:t>
              </a:r>
              <a:r>
                <a:rPr lang="en-GB" dirty="0">
                  <a:solidFill>
                    <a:srgbClr val="FF0000"/>
                  </a:solidFill>
                </a:rPr>
                <a:t>western England </a:t>
              </a:r>
              <a:r>
                <a:rPr lang="en-GB" dirty="0"/>
                <a:t>&amp; </a:t>
              </a:r>
              <a:r>
                <a:rPr lang="en-GB" dirty="0">
                  <a:solidFill>
                    <a:srgbClr val="00B050"/>
                  </a:solidFill>
                </a:rPr>
                <a:t>Ireland</a:t>
              </a:r>
            </a:p>
          </p:txBody>
        </p:sp>
        <p:sp>
          <p:nvSpPr>
            <p:cNvPr id="19" name="TextBox 18">
              <a:extLst>
                <a:ext uri="{FF2B5EF4-FFF2-40B4-BE49-F238E27FC236}">
                  <a16:creationId xmlns:a16="http://schemas.microsoft.com/office/drawing/2014/main" id="{22926E69-EDDC-41AC-9F01-47626D5C07B3}"/>
                </a:ext>
              </a:extLst>
            </p:cNvPr>
            <p:cNvSpPr txBox="1"/>
            <p:nvPr/>
          </p:nvSpPr>
          <p:spPr>
            <a:xfrm>
              <a:off x="2736573" y="4922030"/>
              <a:ext cx="2478157" cy="923330"/>
            </a:xfrm>
            <a:prstGeom prst="rect">
              <a:avLst/>
            </a:prstGeom>
            <a:solidFill>
              <a:schemeClr val="bg1"/>
            </a:solidFill>
          </p:spPr>
          <p:txBody>
            <a:bodyPr wrap="square" rtlCol="0">
              <a:spAutoFit/>
            </a:bodyPr>
            <a:lstStyle/>
            <a:p>
              <a:r>
                <a:rPr lang="en-GB" dirty="0"/>
                <a:t>Itinerant fishermen from </a:t>
              </a:r>
              <a:r>
                <a:rPr lang="en-GB" dirty="0">
                  <a:highlight>
                    <a:srgbClr val="FFFF00"/>
                  </a:highlight>
                </a:rPr>
                <a:t>Portugal</a:t>
              </a:r>
              <a:r>
                <a:rPr lang="en-GB" dirty="0"/>
                <a:t> and </a:t>
              </a:r>
              <a:r>
                <a:rPr lang="en-GB" dirty="0">
                  <a:solidFill>
                    <a:srgbClr val="FFC000"/>
                  </a:solidFill>
                </a:rPr>
                <a:t>Brittany</a:t>
              </a:r>
            </a:p>
          </p:txBody>
        </p:sp>
        <p:pic>
          <p:nvPicPr>
            <p:cNvPr id="10" name="Picture 9">
              <a:extLst>
                <a:ext uri="{FF2B5EF4-FFF2-40B4-BE49-F238E27FC236}">
                  <a16:creationId xmlns:a16="http://schemas.microsoft.com/office/drawing/2014/main" id="{3EC846D8-C4D6-4E68-9604-35DFD893C5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0100" y="309695"/>
              <a:ext cx="3535452" cy="2651589"/>
            </a:xfrm>
            <a:prstGeom prst="rect">
              <a:avLst/>
            </a:prstGeom>
          </p:spPr>
        </p:pic>
      </p:grpSp>
    </p:spTree>
    <p:extLst>
      <p:ext uri="{BB962C8B-B14F-4D97-AF65-F5344CB8AC3E}">
        <p14:creationId xmlns:p14="http://schemas.microsoft.com/office/powerpoint/2010/main" val="428691890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506</TotalTime>
  <Words>1344</Words>
  <Application>Microsoft Office PowerPoint</Application>
  <PresentationFormat>On-screen Show (4:3)</PresentationFormat>
  <Paragraphs>221</Paragraphs>
  <Slides>47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Bookman Old Style</vt:lpstr>
      <vt:lpstr>Calibri</vt:lpstr>
      <vt:lpstr>Calibri Light</vt:lpstr>
      <vt:lpstr>Office Theme</vt:lpstr>
      <vt:lpstr>Fish, Fog and Fluorescent Bulbs Negotiating the More-than-Human, More-than-Terrestrial Place-Assemblage of a Canadian Coastal Community</vt:lpstr>
      <vt:lpstr>Place-making</vt:lpstr>
      <vt:lpstr>Place-making and Assemblage</vt:lpstr>
      <vt:lpstr>Features of Place-Assemblages</vt:lpstr>
      <vt:lpstr>Features of Place-Assemblages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Reterritorialisation?</vt:lpstr>
      <vt:lpstr>Structural Reterritorialisation</vt:lpstr>
      <vt:lpstr>PowerPoint Presentation</vt:lpstr>
      <vt:lpstr>PowerPoint Presentation</vt:lpstr>
      <vt:lpstr>Iceberg Industries</vt:lpstr>
      <vt:lpstr>PowerPoint Presentation</vt:lpstr>
      <vt:lpstr>PowerPoint Presentation</vt:lpstr>
      <vt:lpstr>PowerPoint Presentation</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Fish, Fog and Fluorescent Bulbs Negotiating the More-than-Human, More-than-Terrestrial Place-Assemblage of a Canadian Coastal Community</dc:title>
  <dc:creator>Michael Woods</dc:creator>
  <cp:lastModifiedBy>Michael Woods</cp:lastModifiedBy>
  <cp:revision>46</cp:revision>
  <dcterms:created xsi:type="dcterms:W3CDTF">2017-08-27T13:34:01Z</dcterms:created>
  <dcterms:modified xsi:type="dcterms:W3CDTF">2017-08-27T23:13:50Z</dcterms:modified>
</cp:coreProperties>
</file>