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  <p:sldId id="274" r:id="rId21"/>
    <p:sldId id="278" r:id="rId22"/>
    <p:sldId id="275" r:id="rId23"/>
    <p:sldId id="279" r:id="rId24"/>
    <p:sldId id="276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30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A029-3BA0-4F32-AEA7-F7837DE81B80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C329E-915F-4E61-AA7C-D686244EE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39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A029-3BA0-4F32-AEA7-F7837DE81B80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C329E-915F-4E61-AA7C-D686244EE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317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A029-3BA0-4F32-AEA7-F7837DE81B80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C329E-915F-4E61-AA7C-D686244EE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018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A029-3BA0-4F32-AEA7-F7837DE81B80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C329E-915F-4E61-AA7C-D686244EE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73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A029-3BA0-4F32-AEA7-F7837DE81B80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C329E-915F-4E61-AA7C-D686244EE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848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A029-3BA0-4F32-AEA7-F7837DE81B80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C329E-915F-4E61-AA7C-D686244EE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106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A029-3BA0-4F32-AEA7-F7837DE81B80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C329E-915F-4E61-AA7C-D686244EE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982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A029-3BA0-4F32-AEA7-F7837DE81B80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C329E-915F-4E61-AA7C-D686244EE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796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A029-3BA0-4F32-AEA7-F7837DE81B80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C329E-915F-4E61-AA7C-D686244EE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67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A029-3BA0-4F32-AEA7-F7837DE81B80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C329E-915F-4E61-AA7C-D686244EE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34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A029-3BA0-4F32-AEA7-F7837DE81B80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C329E-915F-4E61-AA7C-D686244EE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968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7A029-3BA0-4F32-AEA7-F7837DE81B80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C329E-915F-4E61-AA7C-D686244EE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22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er.ac.uk/images/id-2007/emf/aber-uni-logo.em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0761947612">
            <a:extLst>
              <a:ext uri="{FF2B5EF4-FFF2-40B4-BE49-F238E27FC236}">
                <a16:creationId xmlns:a16="http://schemas.microsoft.com/office/drawing/2014/main" id="{5E3E2369-D5D5-4263-A90C-2C045A066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81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F869E6-5DCB-4991-BF10-AAFCD5F78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658" y="1885122"/>
            <a:ext cx="8712683" cy="2387600"/>
          </a:xfrm>
        </p:spPr>
        <p:txBody>
          <a:bodyPr>
            <a:normAutofit/>
          </a:bodyPr>
          <a:lstStyle/>
          <a:p>
            <a:pPr algn="l"/>
            <a:r>
              <a:rPr lang="en-GB" sz="4400" b="1" dirty="0">
                <a:solidFill>
                  <a:schemeClr val="bg1"/>
                </a:solidFill>
                <a:latin typeface="Cambria" panose="02040503050406030204" pitchFamily="18" charset="0"/>
              </a:rPr>
              <a:t>'Stop the world, I want to get off?’ </a:t>
            </a:r>
            <a:br>
              <a:rPr lang="en-GB" sz="44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GB" sz="3600" dirty="0">
                <a:solidFill>
                  <a:schemeClr val="bg1"/>
                </a:solidFill>
                <a:latin typeface="Cambria" panose="02040503050406030204" pitchFamily="18" charset="0"/>
              </a:rPr>
              <a:t>How rural communities respond to globalization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DDCF1-E9B6-4BF0-95EE-2C4997DC1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658" y="5205344"/>
            <a:ext cx="6858000" cy="152676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GB" sz="2600" b="1" dirty="0">
                <a:solidFill>
                  <a:schemeClr val="bg1"/>
                </a:solidFill>
              </a:rPr>
              <a:t>Professor Michael Woods</a:t>
            </a:r>
          </a:p>
          <a:p>
            <a:pPr algn="l"/>
            <a:r>
              <a:rPr lang="en-GB" dirty="0">
                <a:solidFill>
                  <a:schemeClr val="bg1"/>
                </a:solidFill>
              </a:rPr>
              <a:t>Aberystwyth University</a:t>
            </a:r>
          </a:p>
          <a:p>
            <a:pPr algn="l"/>
            <a:r>
              <a:rPr lang="en-GB" dirty="0">
                <a:solidFill>
                  <a:srgbClr val="FFFF00"/>
                </a:solidFill>
              </a:rPr>
              <a:t>m.woods@aber.ac.uk    </a:t>
            </a:r>
          </a:p>
          <a:p>
            <a:pPr algn="l"/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@</a:t>
            </a:r>
            <a:r>
              <a:rPr lang="en-GB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globalrural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3F6221-6ED5-4EC0-BA28-FD9C7F959B25}"/>
              </a:ext>
            </a:extLst>
          </p:cNvPr>
          <p:cNvSpPr txBox="1"/>
          <p:nvPr/>
        </p:nvSpPr>
        <p:spPr>
          <a:xfrm>
            <a:off x="215658" y="159026"/>
            <a:ext cx="871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solidFill>
                  <a:schemeClr val="bg1"/>
                </a:solidFill>
              </a:rPr>
              <a:t>Devon Communities Together Rural Futures Conference 2017 – Changing Worlds</a:t>
            </a:r>
          </a:p>
        </p:txBody>
      </p:sp>
      <p:pic>
        <p:nvPicPr>
          <p:cNvPr id="7" name="Picture 6" descr="Photo of Aberystwyth University Logo.">
            <a:hlinkClick r:id="rId3"/>
            <a:extLst>
              <a:ext uri="{FF2B5EF4-FFF2-40B4-BE49-F238E27FC236}">
                <a16:creationId xmlns:a16="http://schemas.microsoft.com/office/drawing/2014/main" id="{746B240C-DBE2-419B-9B09-A4264B0BC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933" y="6409007"/>
            <a:ext cx="1872208" cy="38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DE56DC-4870-483F-B466-D3363A7BA4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409" y="6147353"/>
            <a:ext cx="1478997" cy="647699"/>
          </a:xfrm>
          <a:prstGeom prst="rect">
            <a:avLst/>
          </a:prstGeom>
        </p:spPr>
      </p:pic>
      <p:pic>
        <p:nvPicPr>
          <p:cNvPr id="9" name="Picture 14" descr="https://encrypted-tbn1.gstatic.com/images?q=tbn:ANd9GcQKao9gPMQm9W707LzESir-WHdZIVFxYRu9P7P49dzQH52SQmwV">
            <a:extLst>
              <a:ext uri="{FF2B5EF4-FFF2-40B4-BE49-F238E27FC236}">
                <a16:creationId xmlns:a16="http://schemas.microsoft.com/office/drawing/2014/main" id="{901B422F-62BF-47FE-88AD-AD30AF296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9668" y="6053003"/>
            <a:ext cx="845717" cy="74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823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27839F-B443-4C9A-98F6-8759750F6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09C1A2-72EC-4CFE-9C82-03467F962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9784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Globalization of agriculture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FF9FE-484F-451D-A6F0-74BDCE96D63B}"/>
              </a:ext>
            </a:extLst>
          </p:cNvPr>
          <p:cNvSpPr txBox="1"/>
          <p:nvPr/>
        </p:nvSpPr>
        <p:spPr>
          <a:xfrm>
            <a:off x="5026301" y="1597924"/>
            <a:ext cx="38033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Concentration of agricultural production in cheapest/most favourable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Increased competition for domestic farmers from imports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Farmgate prices influenced by world market prices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Increased power of agribusiness and transnational agri-food corporations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Internationalisation of farm labour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Financial speculation in food futures and ‘land-grabbing’</a:t>
            </a:r>
          </a:p>
        </p:txBody>
      </p:sp>
    </p:spTree>
    <p:extLst>
      <p:ext uri="{BB962C8B-B14F-4D97-AF65-F5344CB8AC3E}">
        <p14:creationId xmlns:p14="http://schemas.microsoft.com/office/powerpoint/2010/main" val="58345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CFDDECB-4E2F-436D-ABE6-262F26689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387381"/>
            <a:ext cx="9144001" cy="743574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09C1A2-72EC-4CFE-9C82-03467F962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46" y="-387381"/>
            <a:ext cx="7886700" cy="1325563"/>
          </a:xfrm>
        </p:spPr>
        <p:txBody>
          <a:bodyPr/>
          <a:lstStyle/>
          <a:p>
            <a:r>
              <a:rPr lang="en-GB" dirty="0">
                <a:latin typeface="Cambria" panose="02040503050406030204" pitchFamily="18" charset="0"/>
              </a:rPr>
              <a:t>Not only agriculture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FF9FE-484F-451D-A6F0-74BDCE96D63B}"/>
              </a:ext>
            </a:extLst>
          </p:cNvPr>
          <p:cNvSpPr txBox="1"/>
          <p:nvPr/>
        </p:nvSpPr>
        <p:spPr>
          <a:xfrm>
            <a:off x="1033670" y="4582530"/>
            <a:ext cx="3803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Manufacturing industry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Textiles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Food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Mining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Forestry</a:t>
            </a:r>
          </a:p>
        </p:txBody>
      </p:sp>
    </p:spTree>
    <p:extLst>
      <p:ext uri="{BB962C8B-B14F-4D97-AF65-F5344CB8AC3E}">
        <p14:creationId xmlns:p14="http://schemas.microsoft.com/office/powerpoint/2010/main" val="851979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F10B-F1E9-4176-90DD-A2F6356B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Acceleration and intensification of global mobility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C630C3-2816-46B4-B6AD-94C838ED4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71702"/>
            <a:ext cx="9158287" cy="45862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568ED4-7A2E-43CE-B2EC-7135935E2642}"/>
              </a:ext>
            </a:extLst>
          </p:cNvPr>
          <p:cNvSpPr txBox="1"/>
          <p:nvPr/>
        </p:nvSpPr>
        <p:spPr>
          <a:xfrm>
            <a:off x="185530" y="5910470"/>
            <a:ext cx="225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World airline routes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7BF46B-9AF1-4D62-A3EE-263CCFF7F5C2}"/>
              </a:ext>
            </a:extLst>
          </p:cNvPr>
          <p:cNvSpPr txBox="1"/>
          <p:nvPr/>
        </p:nvSpPr>
        <p:spPr>
          <a:xfrm>
            <a:off x="6228523" y="6448911"/>
            <a:ext cx="3154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Source: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669953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112D97-3D98-49DB-AD4C-03DF983C0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Cambria" panose="02040503050406030204" pitchFamily="18" charset="0"/>
              </a:rPr>
              <a:t>Increased flows of migration to, from and through the global countryside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A97A92-C86E-4E41-B5D2-532083CFA3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36393" y="2250395"/>
            <a:ext cx="5266065" cy="3949149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AB96EF-345F-43A8-87BA-647E53C73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1961322"/>
            <a:ext cx="4433680" cy="455840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Rural areas of exporters of migrant labour</a:t>
            </a:r>
          </a:p>
          <a:p>
            <a:r>
              <a:rPr lang="en-GB" dirty="0"/>
              <a:t>Rural areas as importers of migrant labour (for agriculture, food processing, hospitality etc)</a:t>
            </a:r>
          </a:p>
          <a:p>
            <a:endParaRPr lang="en-GB" dirty="0"/>
          </a:p>
          <a:p>
            <a:r>
              <a:rPr lang="en-GB" dirty="0"/>
              <a:t>International lifestyle migration to global hot-spots</a:t>
            </a:r>
          </a:p>
          <a:p>
            <a:endParaRPr lang="en-GB" dirty="0"/>
          </a:p>
          <a:p>
            <a:r>
              <a:rPr lang="en-GB" dirty="0"/>
              <a:t>Retirement and return migration bringing into rural communities people who have lived and worked abroad</a:t>
            </a:r>
          </a:p>
        </p:txBody>
      </p:sp>
    </p:spTree>
    <p:extLst>
      <p:ext uri="{BB962C8B-B14F-4D97-AF65-F5344CB8AC3E}">
        <p14:creationId xmlns:p14="http://schemas.microsoft.com/office/powerpoint/2010/main" val="2848519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A143D4-CDFA-4837-9E92-CC2EAF7B20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6BC03-D295-4A1E-9CB4-DAE5A05CA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32437"/>
            <a:ext cx="7886700" cy="1325563"/>
          </a:xfrm>
        </p:spPr>
        <p:txBody>
          <a:bodyPr/>
          <a:lstStyle/>
          <a:p>
            <a:r>
              <a:rPr lang="en-GB" b="1" dirty="0">
                <a:latin typeface="Cambria" panose="02040503050406030204" pitchFamily="18" charset="0"/>
              </a:rPr>
              <a:t>Cultural diversity of rural communities and small towns</a:t>
            </a:r>
          </a:p>
        </p:txBody>
      </p:sp>
    </p:spTree>
    <p:extLst>
      <p:ext uri="{BB962C8B-B14F-4D97-AF65-F5344CB8AC3E}">
        <p14:creationId xmlns:p14="http://schemas.microsoft.com/office/powerpoint/2010/main" val="3735470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safari.com/wp-content/uploads/2010/11/jeep_safari1.jpg">
            <a:extLst>
              <a:ext uri="{FF2B5EF4-FFF2-40B4-BE49-F238E27FC236}">
                <a16:creationId xmlns:a16="http://schemas.microsoft.com/office/drawing/2014/main" id="{A023A6C2-5836-43A3-9250-CE8E9F423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37F9D-D1AB-4AA1-9FC8-95AFFF10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93" y="139839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Global rural tourism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35667-57FE-44BF-B52C-F4EB1A0E7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8" y="2812571"/>
            <a:ext cx="3896139" cy="4253948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People travelling further for tourism</a:t>
            </a:r>
          </a:p>
          <a:p>
            <a:r>
              <a:rPr lang="en-GB" dirty="0">
                <a:solidFill>
                  <a:schemeClr val="bg1"/>
                </a:solidFill>
              </a:rPr>
              <a:t>Over-crowding of globally-renowned rural tourist sites</a:t>
            </a:r>
          </a:p>
          <a:p>
            <a:r>
              <a:rPr lang="en-GB" dirty="0">
                <a:solidFill>
                  <a:schemeClr val="bg1"/>
                </a:solidFill>
              </a:rPr>
              <a:t>New tourism frontiers in rural regions</a:t>
            </a:r>
          </a:p>
          <a:p>
            <a:r>
              <a:rPr lang="en-GB" dirty="0">
                <a:solidFill>
                  <a:schemeClr val="bg1"/>
                </a:solidFill>
              </a:rPr>
              <a:t>Impacts on traditional domestic holiday destinations</a:t>
            </a:r>
          </a:p>
        </p:txBody>
      </p:sp>
    </p:spTree>
    <p:extLst>
      <p:ext uri="{BB962C8B-B14F-4D97-AF65-F5344CB8AC3E}">
        <p14:creationId xmlns:p14="http://schemas.microsoft.com/office/powerpoint/2010/main" val="3955451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8BDA95-E8DD-4640-B5F3-AE3C04D1D5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37F9D-D1AB-4AA1-9FC8-95AFFF10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8" y="139839"/>
            <a:ext cx="7879245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Everyday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35667-57FE-44BF-B52C-F4EB1A0E7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8" y="1465401"/>
            <a:ext cx="4174435" cy="4696859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chemeClr val="bg1"/>
                </a:solidFill>
              </a:rPr>
              <a:t>Food that we eat</a:t>
            </a:r>
          </a:p>
          <a:p>
            <a:r>
              <a:rPr lang="en-GB" dirty="0">
                <a:solidFill>
                  <a:schemeClr val="bg1"/>
                </a:solidFill>
              </a:rPr>
              <a:t>Clothes we wear</a:t>
            </a:r>
          </a:p>
          <a:p>
            <a:r>
              <a:rPr lang="en-GB" dirty="0">
                <a:solidFill>
                  <a:schemeClr val="bg1"/>
                </a:solidFill>
              </a:rPr>
              <a:t>Where we shop</a:t>
            </a:r>
          </a:p>
          <a:p>
            <a:r>
              <a:rPr lang="en-GB" dirty="0">
                <a:solidFill>
                  <a:schemeClr val="bg1"/>
                </a:solidFill>
              </a:rPr>
              <a:t>Music, film, TV we consume</a:t>
            </a:r>
          </a:p>
          <a:p>
            <a:r>
              <a:rPr lang="en-GB" dirty="0">
                <a:solidFill>
                  <a:schemeClr val="bg1"/>
                </a:solidFill>
              </a:rPr>
              <a:t>Sports we follow</a:t>
            </a:r>
          </a:p>
          <a:p>
            <a:r>
              <a:rPr lang="en-GB" dirty="0">
                <a:solidFill>
                  <a:schemeClr val="bg1"/>
                </a:solidFill>
              </a:rPr>
              <a:t>Internet &amp; social media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Challenge to traditional rural cultures?</a:t>
            </a:r>
          </a:p>
          <a:p>
            <a:r>
              <a:rPr lang="en-GB" b="1" dirty="0">
                <a:solidFill>
                  <a:schemeClr val="bg1"/>
                </a:solidFill>
              </a:rPr>
              <a:t>Impact for rural services &amp; market towns?</a:t>
            </a:r>
          </a:p>
        </p:txBody>
      </p:sp>
    </p:spTree>
    <p:extLst>
      <p:ext uri="{BB962C8B-B14F-4D97-AF65-F5344CB8AC3E}">
        <p14:creationId xmlns:p14="http://schemas.microsoft.com/office/powerpoint/2010/main" val="3471396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F562D-23DD-48F9-9D80-872494EEE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A model of globalization impacts and responses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9B35C4-5C73-4151-AEB5-1DDA911DE7DD}"/>
              </a:ext>
            </a:extLst>
          </p:cNvPr>
          <p:cNvGrpSpPr/>
          <p:nvPr/>
        </p:nvGrpSpPr>
        <p:grpSpPr>
          <a:xfrm>
            <a:off x="628650" y="1690689"/>
            <a:ext cx="7920041" cy="4652960"/>
            <a:chOff x="628650" y="1690689"/>
            <a:chExt cx="7920041" cy="4652960"/>
          </a:xfrm>
        </p:grpSpPr>
        <p:sp>
          <p:nvSpPr>
            <p:cNvPr id="4" name="AutoShape 13">
              <a:extLst>
                <a:ext uri="{FF2B5EF4-FFF2-40B4-BE49-F238E27FC236}">
                  <a16:creationId xmlns:a16="http://schemas.microsoft.com/office/drawing/2014/main" id="{A088ADAC-88BE-4591-B84A-3ECF69F8341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8650" y="1690689"/>
              <a:ext cx="7920041" cy="4652960"/>
            </a:xfrm>
            <a:prstGeom prst="rect">
              <a:avLst/>
            </a:prstGeom>
            <a:solidFill>
              <a:srgbClr val="C2D69B"/>
            </a:solidFill>
            <a:ln w="76200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9774FE34-BCB8-4008-BAFB-F46DB5F48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920" y="1885017"/>
              <a:ext cx="2050172" cy="583132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Global Processes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A19AFCCB-C633-4413-88CE-3C55BA05F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125" y="4560609"/>
              <a:ext cx="1965966" cy="846073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Regional Contexts and Capacities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Up-Down Arrow 10">
              <a:extLst>
                <a:ext uri="{FF2B5EF4-FFF2-40B4-BE49-F238E27FC236}">
                  <a16:creationId xmlns:a16="http://schemas.microsoft.com/office/drawing/2014/main" id="{9FDEF6C0-0121-415A-92BC-02FE2128E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052" y="2468150"/>
              <a:ext cx="795786" cy="2092460"/>
            </a:xfrm>
            <a:prstGeom prst="upDownArrow">
              <a:avLst>
                <a:gd name="adj1" fmla="val 50000"/>
                <a:gd name="adj2" fmla="val 49995"/>
              </a:avLst>
            </a:prstGeom>
            <a:solidFill>
              <a:srgbClr val="FFFF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8" name="Explosion 1 11">
              <a:extLst>
                <a:ext uri="{FF2B5EF4-FFF2-40B4-BE49-F238E27FC236}">
                  <a16:creationId xmlns:a16="http://schemas.microsoft.com/office/drawing/2014/main" id="{A7070C43-D16A-4512-8049-6DDD4C2C9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125" y="2856954"/>
              <a:ext cx="2087744" cy="1154756"/>
            </a:xfrm>
            <a:prstGeom prst="irregularSeal1">
              <a:avLst/>
            </a:prstGeom>
            <a:solidFill>
              <a:srgbClr val="FFC0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Catalysts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Striped Right Arrow 12">
              <a:extLst>
                <a:ext uri="{FF2B5EF4-FFF2-40B4-BE49-F238E27FC236}">
                  <a16:creationId xmlns:a16="http://schemas.microsoft.com/office/drawing/2014/main" id="{E47A92D8-2754-44AB-B3AF-B08998793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3527" y="3176998"/>
              <a:ext cx="861265" cy="571771"/>
            </a:xfrm>
            <a:custGeom>
              <a:avLst/>
              <a:gdLst>
                <a:gd name="T0" fmla="*/ 5192 w 21600"/>
                <a:gd name="T1" fmla="*/ 0 h 21600"/>
                <a:gd name="T2" fmla="*/ 0 w 21600"/>
                <a:gd name="T3" fmla="*/ 1938 h 21600"/>
                <a:gd name="T4" fmla="*/ 5192 w 21600"/>
                <a:gd name="T5" fmla="*/ 3875 h 21600"/>
                <a:gd name="T6" fmla="*/ 7129 w 21600"/>
                <a:gd name="T7" fmla="*/ 193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1 h 21600"/>
                <a:gd name="T14" fmla="*/ 18664 w 21600"/>
                <a:gd name="T15" fmla="*/ 161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730" y="0"/>
                  </a:moveTo>
                  <a:lnTo>
                    <a:pt x="1573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5730" y="16200"/>
                  </a:lnTo>
                  <a:lnTo>
                    <a:pt x="15730" y="21600"/>
                  </a:lnTo>
                  <a:lnTo>
                    <a:pt x="21600" y="10800"/>
                  </a:lnTo>
                  <a:lnTo>
                    <a:pt x="1573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25ECCE6B-E4E4-4772-A3A6-3B4E80DDD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272" y="3097024"/>
              <a:ext cx="1282656" cy="846073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Globalization impacts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Striped Right Arrow 17">
              <a:extLst>
                <a:ext uri="{FF2B5EF4-FFF2-40B4-BE49-F238E27FC236}">
                  <a16:creationId xmlns:a16="http://schemas.microsoft.com/office/drawing/2014/main" id="{5BADF6A5-8E86-4DB6-B94F-BFAC70F51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008" y="3176998"/>
              <a:ext cx="1413616" cy="606003"/>
            </a:xfrm>
            <a:custGeom>
              <a:avLst/>
              <a:gdLst>
                <a:gd name="T0" fmla="*/ 9647 w 21600"/>
                <a:gd name="T1" fmla="*/ 0 h 21600"/>
                <a:gd name="T2" fmla="*/ 0 w 21600"/>
                <a:gd name="T3" fmla="*/ 2054 h 21600"/>
                <a:gd name="T4" fmla="*/ 9647 w 21600"/>
                <a:gd name="T5" fmla="*/ 4107 h 21600"/>
                <a:gd name="T6" fmla="*/ 11701 w 21600"/>
                <a:gd name="T7" fmla="*/ 205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4 w 21600"/>
                <a:gd name="T13" fmla="*/ 5401 h 21600"/>
                <a:gd name="T14" fmla="*/ 19704 w 21600"/>
                <a:gd name="T15" fmla="*/ 161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809" y="0"/>
                  </a:moveTo>
                  <a:lnTo>
                    <a:pt x="17809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7809" y="16200"/>
                  </a:lnTo>
                  <a:lnTo>
                    <a:pt x="17809" y="21600"/>
                  </a:lnTo>
                  <a:lnTo>
                    <a:pt x="21600" y="10800"/>
                  </a:lnTo>
                  <a:lnTo>
                    <a:pt x="17809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2" name="Rectangle 18">
              <a:extLst>
                <a:ext uri="{FF2B5EF4-FFF2-40B4-BE49-F238E27FC236}">
                  <a16:creationId xmlns:a16="http://schemas.microsoft.com/office/drawing/2014/main" id="{10E5FEBF-8C00-420C-9A43-0D228CE09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4460" y="1885017"/>
              <a:ext cx="402786" cy="3556045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vert="vert270" anchor="ctr"/>
            <a:lstStyle/>
            <a:p>
              <a:pPr algn="ctr">
                <a:defRPr/>
              </a:pPr>
              <a:r>
                <a:rPr lang="en-US" sz="1200" b="1" dirty="0">
                  <a:latin typeface="Arial" pitchFamily="34" charset="0"/>
                  <a:ea typeface="Calibri" pitchFamily="34" charset="0"/>
                  <a:cs typeface="Times New Roman" pitchFamily="18" charset="0"/>
                </a:rPr>
                <a:t>Policies and Grassroots Initiatives</a:t>
              </a:r>
              <a:endParaRPr lang="en-US" dirty="0">
                <a:latin typeface="Arial" pitchFamily="34" charset="0"/>
              </a:endParaRPr>
            </a:p>
          </p:txBody>
        </p:sp>
        <p:sp>
          <p:nvSpPr>
            <p:cNvPr id="13" name="Rectangle 19">
              <a:extLst>
                <a:ext uri="{FF2B5EF4-FFF2-40B4-BE49-F238E27FC236}">
                  <a16:creationId xmlns:a16="http://schemas.microsoft.com/office/drawing/2014/main" id="{B4AD8F6B-FC03-492B-A546-84F2AC71E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1253" y="2856954"/>
              <a:ext cx="1160878" cy="130349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Regional Responses and Outcomes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D0396D8E-1CA0-467D-A1F6-69DD016C5C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25" y="5692642"/>
              <a:ext cx="6656232" cy="491649"/>
            </a:xfrm>
            <a:prstGeom prst="rect">
              <a:avLst/>
            </a:prstGeom>
            <a:solidFill>
              <a:srgbClr val="C2D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>
                <a:latin typeface="Arial" panose="020B0604020202020204" pitchFamily="34" charset="0"/>
              </a:endParaRP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4DAAA9C8-C0E6-4C16-A2FB-F5049D074B3D}"/>
                </a:ext>
              </a:extLst>
            </p:cNvPr>
            <p:cNvSpPr/>
            <p:nvPr/>
          </p:nvSpPr>
          <p:spPr>
            <a:xfrm>
              <a:off x="3126288" y="4872119"/>
              <a:ext cx="2988171" cy="236445"/>
            </a:xfrm>
            <a:prstGeom prst="rightArrow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6" descr="derreg">
              <a:extLst>
                <a:ext uri="{FF2B5EF4-FFF2-40B4-BE49-F238E27FC236}">
                  <a16:creationId xmlns:a16="http://schemas.microsoft.com/office/drawing/2014/main" id="{1ADE127F-6196-481A-BAB2-50491F046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927" y="5216762"/>
              <a:ext cx="805962" cy="95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 descr="EmblemeEuropeenFP7">
              <a:extLst>
                <a:ext uri="{FF2B5EF4-FFF2-40B4-BE49-F238E27FC236}">
                  <a16:creationId xmlns:a16="http://schemas.microsoft.com/office/drawing/2014/main" id="{C25B4A84-0E34-489C-816B-1879A26EA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714" y="5783458"/>
              <a:ext cx="868696" cy="38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62760D-88B8-4DAF-8E3A-E5B5880C8736}"/>
                </a:ext>
              </a:extLst>
            </p:cNvPr>
            <p:cNvSpPr txBox="1"/>
            <p:nvPr/>
          </p:nvSpPr>
          <p:spPr>
            <a:xfrm>
              <a:off x="1049920" y="5783458"/>
              <a:ext cx="4503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From www.derreg.eu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2047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F562D-23DD-48F9-9D80-872494EEE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A model of globalization impacts and responses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9B35C4-5C73-4151-AEB5-1DDA911DE7DD}"/>
              </a:ext>
            </a:extLst>
          </p:cNvPr>
          <p:cNvGrpSpPr/>
          <p:nvPr/>
        </p:nvGrpSpPr>
        <p:grpSpPr>
          <a:xfrm>
            <a:off x="628650" y="1690689"/>
            <a:ext cx="7920041" cy="4652960"/>
            <a:chOff x="628650" y="1690689"/>
            <a:chExt cx="7920041" cy="4652960"/>
          </a:xfrm>
        </p:grpSpPr>
        <p:sp>
          <p:nvSpPr>
            <p:cNvPr id="4" name="AutoShape 13">
              <a:extLst>
                <a:ext uri="{FF2B5EF4-FFF2-40B4-BE49-F238E27FC236}">
                  <a16:creationId xmlns:a16="http://schemas.microsoft.com/office/drawing/2014/main" id="{A088ADAC-88BE-4591-B84A-3ECF69F8341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8650" y="1690689"/>
              <a:ext cx="7920041" cy="4652960"/>
            </a:xfrm>
            <a:prstGeom prst="rect">
              <a:avLst/>
            </a:prstGeom>
            <a:solidFill>
              <a:srgbClr val="C2D69B"/>
            </a:solidFill>
            <a:ln w="76200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9774FE34-BCB8-4008-BAFB-F46DB5F48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920" y="1885017"/>
              <a:ext cx="2050172" cy="583132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Global Processes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A19AFCCB-C633-4413-88CE-3C55BA05F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125" y="4560609"/>
              <a:ext cx="1965966" cy="846073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Regional Contexts and Capacities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Up-Down Arrow 10">
              <a:extLst>
                <a:ext uri="{FF2B5EF4-FFF2-40B4-BE49-F238E27FC236}">
                  <a16:creationId xmlns:a16="http://schemas.microsoft.com/office/drawing/2014/main" id="{9FDEF6C0-0121-415A-92BC-02FE2128E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052" y="2468150"/>
              <a:ext cx="795786" cy="2092460"/>
            </a:xfrm>
            <a:prstGeom prst="upDownArrow">
              <a:avLst>
                <a:gd name="adj1" fmla="val 50000"/>
                <a:gd name="adj2" fmla="val 49995"/>
              </a:avLst>
            </a:prstGeom>
            <a:solidFill>
              <a:srgbClr val="FFFF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8" name="Explosion 1 11">
              <a:extLst>
                <a:ext uri="{FF2B5EF4-FFF2-40B4-BE49-F238E27FC236}">
                  <a16:creationId xmlns:a16="http://schemas.microsoft.com/office/drawing/2014/main" id="{A7070C43-D16A-4512-8049-6DDD4C2C9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125" y="2856954"/>
              <a:ext cx="2087744" cy="1154756"/>
            </a:xfrm>
            <a:prstGeom prst="irregularSeal1">
              <a:avLst/>
            </a:prstGeom>
            <a:solidFill>
              <a:srgbClr val="FFC0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Catalysts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Striped Right Arrow 12">
              <a:extLst>
                <a:ext uri="{FF2B5EF4-FFF2-40B4-BE49-F238E27FC236}">
                  <a16:creationId xmlns:a16="http://schemas.microsoft.com/office/drawing/2014/main" id="{E47A92D8-2754-44AB-B3AF-B08998793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3527" y="3176998"/>
              <a:ext cx="861265" cy="571771"/>
            </a:xfrm>
            <a:custGeom>
              <a:avLst/>
              <a:gdLst>
                <a:gd name="T0" fmla="*/ 5192 w 21600"/>
                <a:gd name="T1" fmla="*/ 0 h 21600"/>
                <a:gd name="T2" fmla="*/ 0 w 21600"/>
                <a:gd name="T3" fmla="*/ 1938 h 21600"/>
                <a:gd name="T4" fmla="*/ 5192 w 21600"/>
                <a:gd name="T5" fmla="*/ 3875 h 21600"/>
                <a:gd name="T6" fmla="*/ 7129 w 21600"/>
                <a:gd name="T7" fmla="*/ 193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1 h 21600"/>
                <a:gd name="T14" fmla="*/ 18664 w 21600"/>
                <a:gd name="T15" fmla="*/ 161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730" y="0"/>
                  </a:moveTo>
                  <a:lnTo>
                    <a:pt x="1573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5730" y="16200"/>
                  </a:lnTo>
                  <a:lnTo>
                    <a:pt x="15730" y="21600"/>
                  </a:lnTo>
                  <a:lnTo>
                    <a:pt x="21600" y="10800"/>
                  </a:lnTo>
                  <a:lnTo>
                    <a:pt x="1573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25ECCE6B-E4E4-4772-A3A6-3B4E80DDD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272" y="3097024"/>
              <a:ext cx="1282656" cy="846073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Globalization impacts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Striped Right Arrow 17">
              <a:extLst>
                <a:ext uri="{FF2B5EF4-FFF2-40B4-BE49-F238E27FC236}">
                  <a16:creationId xmlns:a16="http://schemas.microsoft.com/office/drawing/2014/main" id="{5BADF6A5-8E86-4DB6-B94F-BFAC70F51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008" y="3176998"/>
              <a:ext cx="1413616" cy="606003"/>
            </a:xfrm>
            <a:custGeom>
              <a:avLst/>
              <a:gdLst>
                <a:gd name="T0" fmla="*/ 9647 w 21600"/>
                <a:gd name="T1" fmla="*/ 0 h 21600"/>
                <a:gd name="T2" fmla="*/ 0 w 21600"/>
                <a:gd name="T3" fmla="*/ 2054 h 21600"/>
                <a:gd name="T4" fmla="*/ 9647 w 21600"/>
                <a:gd name="T5" fmla="*/ 4107 h 21600"/>
                <a:gd name="T6" fmla="*/ 11701 w 21600"/>
                <a:gd name="T7" fmla="*/ 205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4 w 21600"/>
                <a:gd name="T13" fmla="*/ 5401 h 21600"/>
                <a:gd name="T14" fmla="*/ 19704 w 21600"/>
                <a:gd name="T15" fmla="*/ 161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809" y="0"/>
                  </a:moveTo>
                  <a:lnTo>
                    <a:pt x="17809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7809" y="16200"/>
                  </a:lnTo>
                  <a:lnTo>
                    <a:pt x="17809" y="21600"/>
                  </a:lnTo>
                  <a:lnTo>
                    <a:pt x="21600" y="10800"/>
                  </a:lnTo>
                  <a:lnTo>
                    <a:pt x="17809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2" name="Rectangle 18">
              <a:extLst>
                <a:ext uri="{FF2B5EF4-FFF2-40B4-BE49-F238E27FC236}">
                  <a16:creationId xmlns:a16="http://schemas.microsoft.com/office/drawing/2014/main" id="{10E5FEBF-8C00-420C-9A43-0D228CE09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4460" y="1885017"/>
              <a:ext cx="402786" cy="3556045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vert="vert270" anchor="ctr"/>
            <a:lstStyle/>
            <a:p>
              <a:pPr algn="ctr">
                <a:defRPr/>
              </a:pPr>
              <a:r>
                <a:rPr lang="en-US" sz="1200" b="1" dirty="0">
                  <a:latin typeface="Arial" pitchFamily="34" charset="0"/>
                  <a:ea typeface="Calibri" pitchFamily="34" charset="0"/>
                  <a:cs typeface="Times New Roman" pitchFamily="18" charset="0"/>
                </a:rPr>
                <a:t>Policies and Grassroots Initiatives</a:t>
              </a:r>
              <a:endParaRPr lang="en-US" dirty="0">
                <a:latin typeface="Arial" pitchFamily="34" charset="0"/>
              </a:endParaRPr>
            </a:p>
          </p:txBody>
        </p:sp>
        <p:sp>
          <p:nvSpPr>
            <p:cNvPr id="13" name="Rectangle 19">
              <a:extLst>
                <a:ext uri="{FF2B5EF4-FFF2-40B4-BE49-F238E27FC236}">
                  <a16:creationId xmlns:a16="http://schemas.microsoft.com/office/drawing/2014/main" id="{B4AD8F6B-FC03-492B-A546-84F2AC71E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1253" y="2856954"/>
              <a:ext cx="1160878" cy="130349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Regional Responses and Outcomes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D0396D8E-1CA0-467D-A1F6-69DD016C5C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25" y="5692642"/>
              <a:ext cx="6656232" cy="491649"/>
            </a:xfrm>
            <a:prstGeom prst="rect">
              <a:avLst/>
            </a:prstGeom>
            <a:solidFill>
              <a:srgbClr val="C2D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>
                <a:latin typeface="Arial" panose="020B0604020202020204" pitchFamily="34" charset="0"/>
              </a:endParaRP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4DAAA9C8-C0E6-4C16-A2FB-F5049D074B3D}"/>
                </a:ext>
              </a:extLst>
            </p:cNvPr>
            <p:cNvSpPr/>
            <p:nvPr/>
          </p:nvSpPr>
          <p:spPr>
            <a:xfrm>
              <a:off x="3126288" y="4872119"/>
              <a:ext cx="2988171" cy="236445"/>
            </a:xfrm>
            <a:prstGeom prst="rightArrow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6" descr="derreg">
              <a:extLst>
                <a:ext uri="{FF2B5EF4-FFF2-40B4-BE49-F238E27FC236}">
                  <a16:creationId xmlns:a16="http://schemas.microsoft.com/office/drawing/2014/main" id="{1ADE127F-6196-481A-BAB2-50491F046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927" y="5216762"/>
              <a:ext cx="805962" cy="95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 descr="EmblemeEuropeenFP7">
              <a:extLst>
                <a:ext uri="{FF2B5EF4-FFF2-40B4-BE49-F238E27FC236}">
                  <a16:creationId xmlns:a16="http://schemas.microsoft.com/office/drawing/2014/main" id="{C25B4A84-0E34-489C-816B-1879A26EA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714" y="5783458"/>
              <a:ext cx="868696" cy="38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62760D-88B8-4DAF-8E3A-E5B5880C8736}"/>
                </a:ext>
              </a:extLst>
            </p:cNvPr>
            <p:cNvSpPr txBox="1"/>
            <p:nvPr/>
          </p:nvSpPr>
          <p:spPr>
            <a:xfrm>
              <a:off x="1049920" y="5783458"/>
              <a:ext cx="4503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From www.derreg.eu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FCC66C50-21D4-453C-9823-10A99289D64A}"/>
              </a:ext>
            </a:extLst>
          </p:cNvPr>
          <p:cNvSpPr/>
          <p:nvPr/>
        </p:nvSpPr>
        <p:spPr>
          <a:xfrm>
            <a:off x="842211" y="4160444"/>
            <a:ext cx="2707105" cy="1759093"/>
          </a:xfrm>
          <a:prstGeom prst="ellips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208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66AB9F5-FE1F-4950-8D51-812FC7958B5B}"/>
              </a:ext>
            </a:extLst>
          </p:cNvPr>
          <p:cNvSpPr/>
          <p:nvPr/>
        </p:nvSpPr>
        <p:spPr>
          <a:xfrm>
            <a:off x="6061022" y="3918199"/>
            <a:ext cx="2394208" cy="2339348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9F5B2-3DD3-48B0-A5B2-3C63AAC6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Cambria" panose="02040503050406030204" pitchFamily="18" charset="0"/>
              </a:rPr>
              <a:t>Regional contexts and capacities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FC7DC-C1A2-48A9-8FA6-155D3824D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002129" cy="4351338"/>
          </a:xfrm>
        </p:spPr>
        <p:txBody>
          <a:bodyPr/>
          <a:lstStyle/>
          <a:p>
            <a:r>
              <a:rPr lang="en-GB" dirty="0"/>
              <a:t>Geographical location</a:t>
            </a:r>
          </a:p>
          <a:p>
            <a:r>
              <a:rPr lang="en-GB" dirty="0"/>
              <a:t>Climate</a:t>
            </a:r>
          </a:p>
          <a:p>
            <a:r>
              <a:rPr lang="en-GB" dirty="0"/>
              <a:t>Natural resources</a:t>
            </a:r>
          </a:p>
          <a:p>
            <a:r>
              <a:rPr lang="en-GB" dirty="0"/>
              <a:t>Cultural &amp; landscape resources</a:t>
            </a:r>
          </a:p>
          <a:p>
            <a:r>
              <a:rPr lang="en-GB" dirty="0"/>
              <a:t>Transport &amp; ICT infrastructure</a:t>
            </a:r>
          </a:p>
          <a:p>
            <a:r>
              <a:rPr lang="en-GB" dirty="0"/>
              <a:t>Political-economic context</a:t>
            </a:r>
          </a:p>
          <a:p>
            <a:r>
              <a:rPr lang="en-GB" dirty="0"/>
              <a:t>Governance structure</a:t>
            </a:r>
          </a:p>
          <a:p>
            <a:r>
              <a:rPr lang="en-GB" dirty="0"/>
              <a:t>Human capital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A0F22C-30D8-48E8-A882-AB3B2A1F5F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779" y="1825625"/>
            <a:ext cx="3254694" cy="1957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C6A4AC-A2CC-4629-9F67-A8D43505F942}"/>
              </a:ext>
            </a:extLst>
          </p:cNvPr>
          <p:cNvSpPr txBox="1"/>
          <p:nvPr/>
        </p:nvSpPr>
        <p:spPr>
          <a:xfrm>
            <a:off x="6121142" y="4181768"/>
            <a:ext cx="2273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>
                <a:latin typeface="Cambria" panose="02040503050406030204" pitchFamily="18" charset="0"/>
              </a:rPr>
              <a:t>These factors affect exposure to globalization and the community’s capacity to respond</a:t>
            </a:r>
          </a:p>
        </p:txBody>
      </p:sp>
    </p:spTree>
    <p:extLst>
      <p:ext uri="{BB962C8B-B14F-4D97-AF65-F5344CB8AC3E}">
        <p14:creationId xmlns:p14="http://schemas.microsoft.com/office/powerpoint/2010/main" val="245211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79051B-06D6-4125-A19D-6FF058AB98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D7693-CE1D-417E-8978-D06892370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11" y="5135908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Myth 1: The Countryside is a refuge from globalization</a:t>
            </a:r>
          </a:p>
        </p:txBody>
      </p:sp>
    </p:spTree>
    <p:extLst>
      <p:ext uri="{BB962C8B-B14F-4D97-AF65-F5344CB8AC3E}">
        <p14:creationId xmlns:p14="http://schemas.microsoft.com/office/powerpoint/2010/main" val="1903635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F562D-23DD-48F9-9D80-872494EEE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A model of globalization impacts and responses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9B35C4-5C73-4151-AEB5-1DDA911DE7DD}"/>
              </a:ext>
            </a:extLst>
          </p:cNvPr>
          <p:cNvGrpSpPr/>
          <p:nvPr/>
        </p:nvGrpSpPr>
        <p:grpSpPr>
          <a:xfrm>
            <a:off x="628650" y="1690689"/>
            <a:ext cx="7920041" cy="4652960"/>
            <a:chOff x="628650" y="1690689"/>
            <a:chExt cx="7920041" cy="4652960"/>
          </a:xfrm>
        </p:grpSpPr>
        <p:sp>
          <p:nvSpPr>
            <p:cNvPr id="4" name="AutoShape 13">
              <a:extLst>
                <a:ext uri="{FF2B5EF4-FFF2-40B4-BE49-F238E27FC236}">
                  <a16:creationId xmlns:a16="http://schemas.microsoft.com/office/drawing/2014/main" id="{A088ADAC-88BE-4591-B84A-3ECF69F8341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8650" y="1690689"/>
              <a:ext cx="7920041" cy="4652960"/>
            </a:xfrm>
            <a:prstGeom prst="rect">
              <a:avLst/>
            </a:prstGeom>
            <a:solidFill>
              <a:srgbClr val="C2D69B"/>
            </a:solidFill>
            <a:ln w="76200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9774FE34-BCB8-4008-BAFB-F46DB5F48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920" y="1885017"/>
              <a:ext cx="2050172" cy="583132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Global Processes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A19AFCCB-C633-4413-88CE-3C55BA05F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125" y="4560609"/>
              <a:ext cx="1965966" cy="846073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Regional Contexts and Capacities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Up-Down Arrow 10">
              <a:extLst>
                <a:ext uri="{FF2B5EF4-FFF2-40B4-BE49-F238E27FC236}">
                  <a16:creationId xmlns:a16="http://schemas.microsoft.com/office/drawing/2014/main" id="{9FDEF6C0-0121-415A-92BC-02FE2128E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052" y="2468150"/>
              <a:ext cx="795786" cy="2092460"/>
            </a:xfrm>
            <a:prstGeom prst="upDownArrow">
              <a:avLst>
                <a:gd name="adj1" fmla="val 50000"/>
                <a:gd name="adj2" fmla="val 49995"/>
              </a:avLst>
            </a:prstGeom>
            <a:solidFill>
              <a:srgbClr val="FFFF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8" name="Explosion 1 11">
              <a:extLst>
                <a:ext uri="{FF2B5EF4-FFF2-40B4-BE49-F238E27FC236}">
                  <a16:creationId xmlns:a16="http://schemas.microsoft.com/office/drawing/2014/main" id="{A7070C43-D16A-4512-8049-6DDD4C2C9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125" y="2856954"/>
              <a:ext cx="2087744" cy="1154756"/>
            </a:xfrm>
            <a:prstGeom prst="irregularSeal1">
              <a:avLst/>
            </a:prstGeom>
            <a:solidFill>
              <a:srgbClr val="FFC0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Catalysts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Striped Right Arrow 12">
              <a:extLst>
                <a:ext uri="{FF2B5EF4-FFF2-40B4-BE49-F238E27FC236}">
                  <a16:creationId xmlns:a16="http://schemas.microsoft.com/office/drawing/2014/main" id="{E47A92D8-2754-44AB-B3AF-B08998793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3527" y="3176998"/>
              <a:ext cx="861265" cy="571771"/>
            </a:xfrm>
            <a:custGeom>
              <a:avLst/>
              <a:gdLst>
                <a:gd name="T0" fmla="*/ 5192 w 21600"/>
                <a:gd name="T1" fmla="*/ 0 h 21600"/>
                <a:gd name="T2" fmla="*/ 0 w 21600"/>
                <a:gd name="T3" fmla="*/ 1938 h 21600"/>
                <a:gd name="T4" fmla="*/ 5192 w 21600"/>
                <a:gd name="T5" fmla="*/ 3875 h 21600"/>
                <a:gd name="T6" fmla="*/ 7129 w 21600"/>
                <a:gd name="T7" fmla="*/ 193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1 h 21600"/>
                <a:gd name="T14" fmla="*/ 18664 w 21600"/>
                <a:gd name="T15" fmla="*/ 161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730" y="0"/>
                  </a:moveTo>
                  <a:lnTo>
                    <a:pt x="1573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5730" y="16200"/>
                  </a:lnTo>
                  <a:lnTo>
                    <a:pt x="15730" y="21600"/>
                  </a:lnTo>
                  <a:lnTo>
                    <a:pt x="21600" y="10800"/>
                  </a:lnTo>
                  <a:lnTo>
                    <a:pt x="1573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25ECCE6B-E4E4-4772-A3A6-3B4E80DDD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272" y="3097024"/>
              <a:ext cx="1282656" cy="846073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Globalization impacts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Striped Right Arrow 17">
              <a:extLst>
                <a:ext uri="{FF2B5EF4-FFF2-40B4-BE49-F238E27FC236}">
                  <a16:creationId xmlns:a16="http://schemas.microsoft.com/office/drawing/2014/main" id="{5BADF6A5-8E86-4DB6-B94F-BFAC70F51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008" y="3176998"/>
              <a:ext cx="1413616" cy="606003"/>
            </a:xfrm>
            <a:custGeom>
              <a:avLst/>
              <a:gdLst>
                <a:gd name="T0" fmla="*/ 9647 w 21600"/>
                <a:gd name="T1" fmla="*/ 0 h 21600"/>
                <a:gd name="T2" fmla="*/ 0 w 21600"/>
                <a:gd name="T3" fmla="*/ 2054 h 21600"/>
                <a:gd name="T4" fmla="*/ 9647 w 21600"/>
                <a:gd name="T5" fmla="*/ 4107 h 21600"/>
                <a:gd name="T6" fmla="*/ 11701 w 21600"/>
                <a:gd name="T7" fmla="*/ 205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4 w 21600"/>
                <a:gd name="T13" fmla="*/ 5401 h 21600"/>
                <a:gd name="T14" fmla="*/ 19704 w 21600"/>
                <a:gd name="T15" fmla="*/ 161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809" y="0"/>
                  </a:moveTo>
                  <a:lnTo>
                    <a:pt x="17809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7809" y="16200"/>
                  </a:lnTo>
                  <a:lnTo>
                    <a:pt x="17809" y="21600"/>
                  </a:lnTo>
                  <a:lnTo>
                    <a:pt x="21600" y="10800"/>
                  </a:lnTo>
                  <a:lnTo>
                    <a:pt x="17809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2" name="Rectangle 18">
              <a:extLst>
                <a:ext uri="{FF2B5EF4-FFF2-40B4-BE49-F238E27FC236}">
                  <a16:creationId xmlns:a16="http://schemas.microsoft.com/office/drawing/2014/main" id="{10E5FEBF-8C00-420C-9A43-0D228CE09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4460" y="1885017"/>
              <a:ext cx="402786" cy="3556045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vert="vert270" anchor="ctr"/>
            <a:lstStyle/>
            <a:p>
              <a:pPr algn="ctr">
                <a:defRPr/>
              </a:pPr>
              <a:r>
                <a:rPr lang="en-US" sz="1200" b="1" dirty="0">
                  <a:latin typeface="Arial" pitchFamily="34" charset="0"/>
                  <a:ea typeface="Calibri" pitchFamily="34" charset="0"/>
                  <a:cs typeface="Times New Roman" pitchFamily="18" charset="0"/>
                </a:rPr>
                <a:t>Policies and Grassroots Initiatives</a:t>
              </a:r>
              <a:endParaRPr lang="en-US" dirty="0">
                <a:latin typeface="Arial" pitchFamily="34" charset="0"/>
              </a:endParaRPr>
            </a:p>
          </p:txBody>
        </p:sp>
        <p:sp>
          <p:nvSpPr>
            <p:cNvPr id="13" name="Rectangle 19">
              <a:extLst>
                <a:ext uri="{FF2B5EF4-FFF2-40B4-BE49-F238E27FC236}">
                  <a16:creationId xmlns:a16="http://schemas.microsoft.com/office/drawing/2014/main" id="{B4AD8F6B-FC03-492B-A546-84F2AC71E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1253" y="2856954"/>
              <a:ext cx="1160878" cy="130349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Regional Responses and Outcomes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D0396D8E-1CA0-467D-A1F6-69DD016C5C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25" y="5692642"/>
              <a:ext cx="6656232" cy="491649"/>
            </a:xfrm>
            <a:prstGeom prst="rect">
              <a:avLst/>
            </a:prstGeom>
            <a:solidFill>
              <a:srgbClr val="C2D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>
                <a:latin typeface="Arial" panose="020B0604020202020204" pitchFamily="34" charset="0"/>
              </a:endParaRP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4DAAA9C8-C0E6-4C16-A2FB-F5049D074B3D}"/>
                </a:ext>
              </a:extLst>
            </p:cNvPr>
            <p:cNvSpPr/>
            <p:nvPr/>
          </p:nvSpPr>
          <p:spPr>
            <a:xfrm>
              <a:off x="3126288" y="4872119"/>
              <a:ext cx="2988171" cy="236445"/>
            </a:xfrm>
            <a:prstGeom prst="rightArrow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6" descr="derreg">
              <a:extLst>
                <a:ext uri="{FF2B5EF4-FFF2-40B4-BE49-F238E27FC236}">
                  <a16:creationId xmlns:a16="http://schemas.microsoft.com/office/drawing/2014/main" id="{1ADE127F-6196-481A-BAB2-50491F046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927" y="5216762"/>
              <a:ext cx="805962" cy="95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 descr="EmblemeEuropeenFP7">
              <a:extLst>
                <a:ext uri="{FF2B5EF4-FFF2-40B4-BE49-F238E27FC236}">
                  <a16:creationId xmlns:a16="http://schemas.microsoft.com/office/drawing/2014/main" id="{C25B4A84-0E34-489C-816B-1879A26EA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714" y="5783458"/>
              <a:ext cx="868696" cy="38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62760D-88B8-4DAF-8E3A-E5B5880C8736}"/>
                </a:ext>
              </a:extLst>
            </p:cNvPr>
            <p:cNvSpPr txBox="1"/>
            <p:nvPr/>
          </p:nvSpPr>
          <p:spPr>
            <a:xfrm>
              <a:off x="1049920" y="5783458"/>
              <a:ext cx="4503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From www.derreg.eu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C551D24D-CF00-4F84-815A-C15904A66682}"/>
              </a:ext>
            </a:extLst>
          </p:cNvPr>
          <p:cNvSpPr/>
          <p:nvPr/>
        </p:nvSpPr>
        <p:spPr>
          <a:xfrm>
            <a:off x="763555" y="2558965"/>
            <a:ext cx="2707105" cy="1759093"/>
          </a:xfrm>
          <a:prstGeom prst="ellips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094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66AB9F5-FE1F-4950-8D51-812FC7958B5B}"/>
              </a:ext>
            </a:extLst>
          </p:cNvPr>
          <p:cNvSpPr/>
          <p:nvPr/>
        </p:nvSpPr>
        <p:spPr>
          <a:xfrm>
            <a:off x="6061022" y="3918199"/>
            <a:ext cx="2394208" cy="2339348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9F5B2-3DD3-48B0-A5B2-3C63AAC6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Cambria" panose="02040503050406030204" pitchFamily="18" charset="0"/>
              </a:rPr>
              <a:t>Catalysts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FC7DC-C1A2-48A9-8FA6-155D3824D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002129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Turn a potential affect of globalization into an actual impact</a:t>
            </a:r>
          </a:p>
          <a:p>
            <a:endParaRPr lang="en-GB" dirty="0"/>
          </a:p>
          <a:p>
            <a:r>
              <a:rPr lang="en-GB" dirty="0"/>
              <a:t>People (entrepreneurs, corporate executives, estate agents etc)</a:t>
            </a:r>
          </a:p>
          <a:p>
            <a:r>
              <a:rPr lang="en-GB" dirty="0"/>
              <a:t>Policies and programmes</a:t>
            </a:r>
          </a:p>
          <a:p>
            <a:r>
              <a:rPr lang="en-GB" dirty="0"/>
              <a:t>Events (Brexit?)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6A4AC-A2CC-4629-9F67-A8D43505F942}"/>
              </a:ext>
            </a:extLst>
          </p:cNvPr>
          <p:cNvSpPr txBox="1"/>
          <p:nvPr/>
        </p:nvSpPr>
        <p:spPr>
          <a:xfrm>
            <a:off x="6121142" y="4272265"/>
            <a:ext cx="22739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>
                <a:latin typeface="Cambria" panose="02040503050406030204" pitchFamily="18" charset="0"/>
              </a:rPr>
              <a:t>Catalysts determine the timing of globalization impacts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0068AA-A322-431E-8153-B3EE616182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184" y="1543552"/>
            <a:ext cx="3253288" cy="196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6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F562D-23DD-48F9-9D80-872494EEE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A model of globalization impacts and responses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9B35C4-5C73-4151-AEB5-1DDA911DE7DD}"/>
              </a:ext>
            </a:extLst>
          </p:cNvPr>
          <p:cNvGrpSpPr/>
          <p:nvPr/>
        </p:nvGrpSpPr>
        <p:grpSpPr>
          <a:xfrm>
            <a:off x="628650" y="1690689"/>
            <a:ext cx="7920041" cy="4652960"/>
            <a:chOff x="628650" y="1690689"/>
            <a:chExt cx="7920041" cy="4652960"/>
          </a:xfrm>
        </p:grpSpPr>
        <p:sp>
          <p:nvSpPr>
            <p:cNvPr id="4" name="AutoShape 13">
              <a:extLst>
                <a:ext uri="{FF2B5EF4-FFF2-40B4-BE49-F238E27FC236}">
                  <a16:creationId xmlns:a16="http://schemas.microsoft.com/office/drawing/2014/main" id="{A088ADAC-88BE-4591-B84A-3ECF69F8341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8650" y="1690689"/>
              <a:ext cx="7920041" cy="4652960"/>
            </a:xfrm>
            <a:prstGeom prst="rect">
              <a:avLst/>
            </a:prstGeom>
            <a:solidFill>
              <a:srgbClr val="C2D69B"/>
            </a:solidFill>
            <a:ln w="76200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9774FE34-BCB8-4008-BAFB-F46DB5F48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920" y="1885017"/>
              <a:ext cx="2050172" cy="583132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Global Processes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A19AFCCB-C633-4413-88CE-3C55BA05F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125" y="4560609"/>
              <a:ext cx="1965966" cy="846073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Regional Contexts and Capacities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Up-Down Arrow 10">
              <a:extLst>
                <a:ext uri="{FF2B5EF4-FFF2-40B4-BE49-F238E27FC236}">
                  <a16:creationId xmlns:a16="http://schemas.microsoft.com/office/drawing/2014/main" id="{9FDEF6C0-0121-415A-92BC-02FE2128E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052" y="2468150"/>
              <a:ext cx="795786" cy="2092460"/>
            </a:xfrm>
            <a:prstGeom prst="upDownArrow">
              <a:avLst>
                <a:gd name="adj1" fmla="val 50000"/>
                <a:gd name="adj2" fmla="val 49995"/>
              </a:avLst>
            </a:prstGeom>
            <a:solidFill>
              <a:srgbClr val="FFFF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8" name="Explosion 1 11">
              <a:extLst>
                <a:ext uri="{FF2B5EF4-FFF2-40B4-BE49-F238E27FC236}">
                  <a16:creationId xmlns:a16="http://schemas.microsoft.com/office/drawing/2014/main" id="{A7070C43-D16A-4512-8049-6DDD4C2C9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125" y="2856954"/>
              <a:ext cx="2087744" cy="1154756"/>
            </a:xfrm>
            <a:prstGeom prst="irregularSeal1">
              <a:avLst/>
            </a:prstGeom>
            <a:solidFill>
              <a:srgbClr val="FFC0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Catalysts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Striped Right Arrow 12">
              <a:extLst>
                <a:ext uri="{FF2B5EF4-FFF2-40B4-BE49-F238E27FC236}">
                  <a16:creationId xmlns:a16="http://schemas.microsoft.com/office/drawing/2014/main" id="{E47A92D8-2754-44AB-B3AF-B08998793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3527" y="3176998"/>
              <a:ext cx="861265" cy="571771"/>
            </a:xfrm>
            <a:custGeom>
              <a:avLst/>
              <a:gdLst>
                <a:gd name="T0" fmla="*/ 5192 w 21600"/>
                <a:gd name="T1" fmla="*/ 0 h 21600"/>
                <a:gd name="T2" fmla="*/ 0 w 21600"/>
                <a:gd name="T3" fmla="*/ 1938 h 21600"/>
                <a:gd name="T4" fmla="*/ 5192 w 21600"/>
                <a:gd name="T5" fmla="*/ 3875 h 21600"/>
                <a:gd name="T6" fmla="*/ 7129 w 21600"/>
                <a:gd name="T7" fmla="*/ 193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1 h 21600"/>
                <a:gd name="T14" fmla="*/ 18664 w 21600"/>
                <a:gd name="T15" fmla="*/ 161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730" y="0"/>
                  </a:moveTo>
                  <a:lnTo>
                    <a:pt x="1573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5730" y="16200"/>
                  </a:lnTo>
                  <a:lnTo>
                    <a:pt x="15730" y="21600"/>
                  </a:lnTo>
                  <a:lnTo>
                    <a:pt x="21600" y="10800"/>
                  </a:lnTo>
                  <a:lnTo>
                    <a:pt x="1573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25ECCE6B-E4E4-4772-A3A6-3B4E80DDD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272" y="3097024"/>
              <a:ext cx="1282656" cy="846073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Globalization impacts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Striped Right Arrow 17">
              <a:extLst>
                <a:ext uri="{FF2B5EF4-FFF2-40B4-BE49-F238E27FC236}">
                  <a16:creationId xmlns:a16="http://schemas.microsoft.com/office/drawing/2014/main" id="{5BADF6A5-8E86-4DB6-B94F-BFAC70F51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008" y="3176998"/>
              <a:ext cx="1413616" cy="606003"/>
            </a:xfrm>
            <a:custGeom>
              <a:avLst/>
              <a:gdLst>
                <a:gd name="T0" fmla="*/ 9647 w 21600"/>
                <a:gd name="T1" fmla="*/ 0 h 21600"/>
                <a:gd name="T2" fmla="*/ 0 w 21600"/>
                <a:gd name="T3" fmla="*/ 2054 h 21600"/>
                <a:gd name="T4" fmla="*/ 9647 w 21600"/>
                <a:gd name="T5" fmla="*/ 4107 h 21600"/>
                <a:gd name="T6" fmla="*/ 11701 w 21600"/>
                <a:gd name="T7" fmla="*/ 205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4 w 21600"/>
                <a:gd name="T13" fmla="*/ 5401 h 21600"/>
                <a:gd name="T14" fmla="*/ 19704 w 21600"/>
                <a:gd name="T15" fmla="*/ 161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809" y="0"/>
                  </a:moveTo>
                  <a:lnTo>
                    <a:pt x="17809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7809" y="16200"/>
                  </a:lnTo>
                  <a:lnTo>
                    <a:pt x="17809" y="21600"/>
                  </a:lnTo>
                  <a:lnTo>
                    <a:pt x="21600" y="10800"/>
                  </a:lnTo>
                  <a:lnTo>
                    <a:pt x="17809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2" name="Rectangle 18">
              <a:extLst>
                <a:ext uri="{FF2B5EF4-FFF2-40B4-BE49-F238E27FC236}">
                  <a16:creationId xmlns:a16="http://schemas.microsoft.com/office/drawing/2014/main" id="{10E5FEBF-8C00-420C-9A43-0D228CE09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4460" y="1885017"/>
              <a:ext cx="402786" cy="3556045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vert="vert270" anchor="ctr"/>
            <a:lstStyle/>
            <a:p>
              <a:pPr algn="ctr">
                <a:defRPr/>
              </a:pPr>
              <a:r>
                <a:rPr lang="en-US" sz="1200" b="1" dirty="0">
                  <a:latin typeface="Arial" pitchFamily="34" charset="0"/>
                  <a:ea typeface="Calibri" pitchFamily="34" charset="0"/>
                  <a:cs typeface="Times New Roman" pitchFamily="18" charset="0"/>
                </a:rPr>
                <a:t>Policies and Grassroots Initiatives</a:t>
              </a:r>
              <a:endParaRPr lang="en-US" dirty="0">
                <a:latin typeface="Arial" pitchFamily="34" charset="0"/>
              </a:endParaRPr>
            </a:p>
          </p:txBody>
        </p:sp>
        <p:sp>
          <p:nvSpPr>
            <p:cNvPr id="13" name="Rectangle 19">
              <a:extLst>
                <a:ext uri="{FF2B5EF4-FFF2-40B4-BE49-F238E27FC236}">
                  <a16:creationId xmlns:a16="http://schemas.microsoft.com/office/drawing/2014/main" id="{B4AD8F6B-FC03-492B-A546-84F2AC71E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1253" y="2856954"/>
              <a:ext cx="1160878" cy="130349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Regional Responses and Outcomes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D0396D8E-1CA0-467D-A1F6-69DD016C5C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25" y="5692642"/>
              <a:ext cx="6656232" cy="491649"/>
            </a:xfrm>
            <a:prstGeom prst="rect">
              <a:avLst/>
            </a:prstGeom>
            <a:solidFill>
              <a:srgbClr val="C2D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>
                <a:latin typeface="Arial" panose="020B0604020202020204" pitchFamily="34" charset="0"/>
              </a:endParaRP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4DAAA9C8-C0E6-4C16-A2FB-F5049D074B3D}"/>
                </a:ext>
              </a:extLst>
            </p:cNvPr>
            <p:cNvSpPr/>
            <p:nvPr/>
          </p:nvSpPr>
          <p:spPr>
            <a:xfrm>
              <a:off x="3126288" y="4872119"/>
              <a:ext cx="2988171" cy="236445"/>
            </a:xfrm>
            <a:prstGeom prst="rightArrow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6" descr="derreg">
              <a:extLst>
                <a:ext uri="{FF2B5EF4-FFF2-40B4-BE49-F238E27FC236}">
                  <a16:creationId xmlns:a16="http://schemas.microsoft.com/office/drawing/2014/main" id="{1ADE127F-6196-481A-BAB2-50491F046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927" y="5216762"/>
              <a:ext cx="805962" cy="95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 descr="EmblemeEuropeenFP7">
              <a:extLst>
                <a:ext uri="{FF2B5EF4-FFF2-40B4-BE49-F238E27FC236}">
                  <a16:creationId xmlns:a16="http://schemas.microsoft.com/office/drawing/2014/main" id="{C25B4A84-0E34-489C-816B-1879A26EA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714" y="5783458"/>
              <a:ext cx="868696" cy="38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62760D-88B8-4DAF-8E3A-E5B5880C8736}"/>
                </a:ext>
              </a:extLst>
            </p:cNvPr>
            <p:cNvSpPr txBox="1"/>
            <p:nvPr/>
          </p:nvSpPr>
          <p:spPr>
            <a:xfrm>
              <a:off x="1049920" y="5783458"/>
              <a:ext cx="4503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From www.derreg.eu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7A9AEADF-016D-4E64-A749-70130A02ABE2}"/>
              </a:ext>
            </a:extLst>
          </p:cNvPr>
          <p:cNvSpPr/>
          <p:nvPr/>
        </p:nvSpPr>
        <p:spPr>
          <a:xfrm>
            <a:off x="3558047" y="2600452"/>
            <a:ext cx="2707105" cy="1759093"/>
          </a:xfrm>
          <a:prstGeom prst="ellips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602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66AB9F5-FE1F-4950-8D51-812FC7958B5B}"/>
              </a:ext>
            </a:extLst>
          </p:cNvPr>
          <p:cNvSpPr/>
          <p:nvPr/>
        </p:nvSpPr>
        <p:spPr>
          <a:xfrm>
            <a:off x="6061022" y="3918199"/>
            <a:ext cx="2394208" cy="2339348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9F5B2-3DD3-48B0-A5B2-3C63AAC6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Cambria" panose="02040503050406030204" pitchFamily="18" charset="0"/>
              </a:rPr>
              <a:t>Globalization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FC7DC-C1A2-48A9-8FA6-155D3824D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556961" cy="4767680"/>
          </a:xfrm>
        </p:spPr>
        <p:txBody>
          <a:bodyPr>
            <a:normAutofit fontScale="77500" lnSpcReduction="20000"/>
          </a:bodyPr>
          <a:lstStyle/>
          <a:p>
            <a:r>
              <a:rPr lang="en-GB" altLang="en-US" dirty="0"/>
              <a:t>Closure of factories due to relocation or competition</a:t>
            </a:r>
          </a:p>
          <a:p>
            <a:r>
              <a:rPr lang="en-GB" altLang="en-US" dirty="0"/>
              <a:t>Takeover of local firms</a:t>
            </a:r>
          </a:p>
          <a:p>
            <a:r>
              <a:rPr lang="en-GB" altLang="en-US" dirty="0"/>
              <a:t>Loss of local shops and services</a:t>
            </a:r>
          </a:p>
          <a:p>
            <a:r>
              <a:rPr lang="en-GB" altLang="en-US" dirty="0"/>
              <a:t>New factories as FDI</a:t>
            </a:r>
          </a:p>
          <a:p>
            <a:r>
              <a:rPr lang="en-GB" altLang="en-US" dirty="0"/>
              <a:t>Squeezed farmgate prices</a:t>
            </a:r>
          </a:p>
          <a:p>
            <a:r>
              <a:rPr lang="en-GB" altLang="en-US" dirty="0"/>
              <a:t>Increased numbers of international tourists</a:t>
            </a:r>
          </a:p>
          <a:p>
            <a:r>
              <a:rPr lang="en-GB" altLang="en-US" dirty="0"/>
              <a:t>Purchase of properties by foreign buyers, including as second homes</a:t>
            </a:r>
          </a:p>
          <a:p>
            <a:r>
              <a:rPr lang="en-GB" altLang="en-US" dirty="0"/>
              <a:t>Out-migration to work abroad</a:t>
            </a:r>
          </a:p>
          <a:p>
            <a:r>
              <a:rPr lang="en-GB" altLang="en-US" dirty="0"/>
              <a:t>Influx of foreign migrant workers</a:t>
            </a:r>
          </a:p>
          <a:p>
            <a:r>
              <a:rPr lang="en-GB" altLang="en-US" dirty="0"/>
              <a:t>Designation of protected landscapes following international models</a:t>
            </a:r>
          </a:p>
          <a:p>
            <a:endParaRPr lang="en-GB" altLang="en-US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6A4AC-A2CC-4629-9F67-A8D43505F942}"/>
              </a:ext>
            </a:extLst>
          </p:cNvPr>
          <p:cNvSpPr txBox="1"/>
          <p:nvPr/>
        </p:nvSpPr>
        <p:spPr>
          <a:xfrm>
            <a:off x="6121142" y="4580041"/>
            <a:ext cx="2273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>
                <a:latin typeface="Cambria" panose="02040503050406030204" pitchFamily="18" charset="0"/>
              </a:rPr>
              <a:t>But impacts are not the end of the story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6C391C-2373-4695-8C7D-F29D1595BA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389" y="1587863"/>
            <a:ext cx="3300273" cy="19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90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F562D-23DD-48F9-9D80-872494EEE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A model of globalization impacts and responses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9B35C4-5C73-4151-AEB5-1DDA911DE7DD}"/>
              </a:ext>
            </a:extLst>
          </p:cNvPr>
          <p:cNvGrpSpPr/>
          <p:nvPr/>
        </p:nvGrpSpPr>
        <p:grpSpPr>
          <a:xfrm>
            <a:off x="628650" y="1690689"/>
            <a:ext cx="7920041" cy="4652960"/>
            <a:chOff x="628650" y="1690689"/>
            <a:chExt cx="7920041" cy="4652960"/>
          </a:xfrm>
        </p:grpSpPr>
        <p:sp>
          <p:nvSpPr>
            <p:cNvPr id="4" name="AutoShape 13">
              <a:extLst>
                <a:ext uri="{FF2B5EF4-FFF2-40B4-BE49-F238E27FC236}">
                  <a16:creationId xmlns:a16="http://schemas.microsoft.com/office/drawing/2014/main" id="{A088ADAC-88BE-4591-B84A-3ECF69F8341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8650" y="1690689"/>
              <a:ext cx="7920041" cy="4652960"/>
            </a:xfrm>
            <a:prstGeom prst="rect">
              <a:avLst/>
            </a:prstGeom>
            <a:solidFill>
              <a:srgbClr val="C2D69B"/>
            </a:solidFill>
            <a:ln w="76200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9774FE34-BCB8-4008-BAFB-F46DB5F48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920" y="1885017"/>
              <a:ext cx="2050172" cy="583132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Global Processes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A19AFCCB-C633-4413-88CE-3C55BA05F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125" y="4560609"/>
              <a:ext cx="1965966" cy="846073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Regional Contexts and Capacities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Up-Down Arrow 10">
              <a:extLst>
                <a:ext uri="{FF2B5EF4-FFF2-40B4-BE49-F238E27FC236}">
                  <a16:creationId xmlns:a16="http://schemas.microsoft.com/office/drawing/2014/main" id="{9FDEF6C0-0121-415A-92BC-02FE2128E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052" y="2468150"/>
              <a:ext cx="795786" cy="2092460"/>
            </a:xfrm>
            <a:prstGeom prst="upDownArrow">
              <a:avLst>
                <a:gd name="adj1" fmla="val 50000"/>
                <a:gd name="adj2" fmla="val 49995"/>
              </a:avLst>
            </a:prstGeom>
            <a:solidFill>
              <a:srgbClr val="FFFF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8" name="Explosion 1 11">
              <a:extLst>
                <a:ext uri="{FF2B5EF4-FFF2-40B4-BE49-F238E27FC236}">
                  <a16:creationId xmlns:a16="http://schemas.microsoft.com/office/drawing/2014/main" id="{A7070C43-D16A-4512-8049-6DDD4C2C9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125" y="2856954"/>
              <a:ext cx="2087744" cy="1154756"/>
            </a:xfrm>
            <a:prstGeom prst="irregularSeal1">
              <a:avLst/>
            </a:prstGeom>
            <a:solidFill>
              <a:srgbClr val="FFC0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Catalysts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Striped Right Arrow 12">
              <a:extLst>
                <a:ext uri="{FF2B5EF4-FFF2-40B4-BE49-F238E27FC236}">
                  <a16:creationId xmlns:a16="http://schemas.microsoft.com/office/drawing/2014/main" id="{E47A92D8-2754-44AB-B3AF-B08998793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3527" y="3176998"/>
              <a:ext cx="861265" cy="571771"/>
            </a:xfrm>
            <a:custGeom>
              <a:avLst/>
              <a:gdLst>
                <a:gd name="T0" fmla="*/ 5192 w 21600"/>
                <a:gd name="T1" fmla="*/ 0 h 21600"/>
                <a:gd name="T2" fmla="*/ 0 w 21600"/>
                <a:gd name="T3" fmla="*/ 1938 h 21600"/>
                <a:gd name="T4" fmla="*/ 5192 w 21600"/>
                <a:gd name="T5" fmla="*/ 3875 h 21600"/>
                <a:gd name="T6" fmla="*/ 7129 w 21600"/>
                <a:gd name="T7" fmla="*/ 193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1 h 21600"/>
                <a:gd name="T14" fmla="*/ 18664 w 21600"/>
                <a:gd name="T15" fmla="*/ 161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730" y="0"/>
                  </a:moveTo>
                  <a:lnTo>
                    <a:pt x="1573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5730" y="16200"/>
                  </a:lnTo>
                  <a:lnTo>
                    <a:pt x="15730" y="21600"/>
                  </a:lnTo>
                  <a:lnTo>
                    <a:pt x="21600" y="10800"/>
                  </a:lnTo>
                  <a:lnTo>
                    <a:pt x="1573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25ECCE6B-E4E4-4772-A3A6-3B4E80DDD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272" y="3097024"/>
              <a:ext cx="1282656" cy="846073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Globalization impacts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Striped Right Arrow 17">
              <a:extLst>
                <a:ext uri="{FF2B5EF4-FFF2-40B4-BE49-F238E27FC236}">
                  <a16:creationId xmlns:a16="http://schemas.microsoft.com/office/drawing/2014/main" id="{5BADF6A5-8E86-4DB6-B94F-BFAC70F51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008" y="3176998"/>
              <a:ext cx="1413616" cy="606003"/>
            </a:xfrm>
            <a:custGeom>
              <a:avLst/>
              <a:gdLst>
                <a:gd name="T0" fmla="*/ 9647 w 21600"/>
                <a:gd name="T1" fmla="*/ 0 h 21600"/>
                <a:gd name="T2" fmla="*/ 0 w 21600"/>
                <a:gd name="T3" fmla="*/ 2054 h 21600"/>
                <a:gd name="T4" fmla="*/ 9647 w 21600"/>
                <a:gd name="T5" fmla="*/ 4107 h 21600"/>
                <a:gd name="T6" fmla="*/ 11701 w 21600"/>
                <a:gd name="T7" fmla="*/ 205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4 w 21600"/>
                <a:gd name="T13" fmla="*/ 5401 h 21600"/>
                <a:gd name="T14" fmla="*/ 19704 w 21600"/>
                <a:gd name="T15" fmla="*/ 161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809" y="0"/>
                  </a:moveTo>
                  <a:lnTo>
                    <a:pt x="17809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7809" y="16200"/>
                  </a:lnTo>
                  <a:lnTo>
                    <a:pt x="17809" y="21600"/>
                  </a:lnTo>
                  <a:lnTo>
                    <a:pt x="21600" y="10800"/>
                  </a:lnTo>
                  <a:lnTo>
                    <a:pt x="17809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2" name="Rectangle 18">
              <a:extLst>
                <a:ext uri="{FF2B5EF4-FFF2-40B4-BE49-F238E27FC236}">
                  <a16:creationId xmlns:a16="http://schemas.microsoft.com/office/drawing/2014/main" id="{10E5FEBF-8C00-420C-9A43-0D228CE09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4460" y="1885017"/>
              <a:ext cx="402786" cy="3556045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vert="vert270" anchor="ctr"/>
            <a:lstStyle/>
            <a:p>
              <a:pPr algn="ctr">
                <a:defRPr/>
              </a:pPr>
              <a:r>
                <a:rPr lang="en-US" sz="1200" b="1" dirty="0">
                  <a:latin typeface="Arial" pitchFamily="34" charset="0"/>
                  <a:ea typeface="Calibri" pitchFamily="34" charset="0"/>
                  <a:cs typeface="Times New Roman" pitchFamily="18" charset="0"/>
                </a:rPr>
                <a:t>Policies and Grassroots Initiatives</a:t>
              </a:r>
              <a:endParaRPr lang="en-US" dirty="0">
                <a:latin typeface="Arial" pitchFamily="34" charset="0"/>
              </a:endParaRPr>
            </a:p>
          </p:txBody>
        </p:sp>
        <p:sp>
          <p:nvSpPr>
            <p:cNvPr id="13" name="Rectangle 19">
              <a:extLst>
                <a:ext uri="{FF2B5EF4-FFF2-40B4-BE49-F238E27FC236}">
                  <a16:creationId xmlns:a16="http://schemas.microsoft.com/office/drawing/2014/main" id="{B4AD8F6B-FC03-492B-A546-84F2AC71E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1253" y="2856954"/>
              <a:ext cx="1160878" cy="130349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Regional Responses and Outcomes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D0396D8E-1CA0-467D-A1F6-69DD016C5C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25" y="5692642"/>
              <a:ext cx="6656232" cy="491649"/>
            </a:xfrm>
            <a:prstGeom prst="rect">
              <a:avLst/>
            </a:prstGeom>
            <a:solidFill>
              <a:srgbClr val="C2D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>
                <a:latin typeface="Arial" panose="020B0604020202020204" pitchFamily="34" charset="0"/>
              </a:endParaRP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4DAAA9C8-C0E6-4C16-A2FB-F5049D074B3D}"/>
                </a:ext>
              </a:extLst>
            </p:cNvPr>
            <p:cNvSpPr/>
            <p:nvPr/>
          </p:nvSpPr>
          <p:spPr>
            <a:xfrm>
              <a:off x="3126288" y="4872119"/>
              <a:ext cx="2988171" cy="236445"/>
            </a:xfrm>
            <a:prstGeom prst="rightArrow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6" descr="derreg">
              <a:extLst>
                <a:ext uri="{FF2B5EF4-FFF2-40B4-BE49-F238E27FC236}">
                  <a16:creationId xmlns:a16="http://schemas.microsoft.com/office/drawing/2014/main" id="{1ADE127F-6196-481A-BAB2-50491F046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927" y="5216762"/>
              <a:ext cx="805962" cy="95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 descr="EmblemeEuropeenFP7">
              <a:extLst>
                <a:ext uri="{FF2B5EF4-FFF2-40B4-BE49-F238E27FC236}">
                  <a16:creationId xmlns:a16="http://schemas.microsoft.com/office/drawing/2014/main" id="{C25B4A84-0E34-489C-816B-1879A26EA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714" y="5783458"/>
              <a:ext cx="868696" cy="38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62760D-88B8-4DAF-8E3A-E5B5880C8736}"/>
                </a:ext>
              </a:extLst>
            </p:cNvPr>
            <p:cNvSpPr txBox="1"/>
            <p:nvPr/>
          </p:nvSpPr>
          <p:spPr>
            <a:xfrm>
              <a:off x="1049920" y="5783458"/>
              <a:ext cx="4503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From www.derreg.eu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40EECC8C-A47F-47DC-80F0-EFE0FC194106}"/>
              </a:ext>
            </a:extLst>
          </p:cNvPr>
          <p:cNvSpPr/>
          <p:nvPr/>
        </p:nvSpPr>
        <p:spPr>
          <a:xfrm>
            <a:off x="4880214" y="1633437"/>
            <a:ext cx="2707105" cy="4322195"/>
          </a:xfrm>
          <a:prstGeom prst="ellips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64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6CA35-D086-4261-8905-65C89F74E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mbria" panose="02040503050406030204" pitchFamily="18" charset="0"/>
              </a:rPr>
              <a:t>Resistance (is not futile?)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C5D32-5BDA-472E-9789-64F1AFB8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074318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Rural communities may seek to resist or oppose globalization impacts, directly or indirectly</a:t>
            </a:r>
          </a:p>
          <a:p>
            <a:r>
              <a:rPr lang="en-GB" dirty="0"/>
              <a:t>Protests can be successful – but only if able to mobilise a sufficient network to disrupt plans and reach the decision-makers</a:t>
            </a:r>
          </a:p>
          <a:p>
            <a:r>
              <a:rPr lang="en-GB" dirty="0"/>
              <a:t>Most resistance fails because it is mistargeted and/or lacks broad support</a:t>
            </a:r>
          </a:p>
          <a:p>
            <a:r>
              <a:rPr lang="en-GB" dirty="0"/>
              <a:t>Not always as simple as local vs. global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40B73-6D42-4778-96DC-F9A0F326D6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25526" y="1950620"/>
            <a:ext cx="3188369" cy="2391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FF03E-4D79-45AD-A487-8C64CB47F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968" y="4875379"/>
            <a:ext cx="2814889" cy="187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6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4A4C6-9B40-4836-B0D4-B75DF65E7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Cambria" panose="02040503050406030204" pitchFamily="18" charset="0"/>
              </a:rPr>
              <a:t>Strategies for Rural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46156-EE0D-4829-9AE8-A1A4DEFD0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Global farmlands</a:t>
            </a:r>
          </a:p>
          <a:p>
            <a:r>
              <a:rPr lang="en-GB" dirty="0"/>
              <a:t>Global resource providers</a:t>
            </a:r>
          </a:p>
          <a:p>
            <a:r>
              <a:rPr lang="en-GB" dirty="0"/>
              <a:t>Branch plant economies</a:t>
            </a:r>
          </a:p>
          <a:p>
            <a:r>
              <a:rPr lang="en-GB" dirty="0"/>
              <a:t>Labour exporters</a:t>
            </a:r>
          </a:p>
          <a:p>
            <a:r>
              <a:rPr lang="en-GB" dirty="0"/>
              <a:t>Global conservators</a:t>
            </a:r>
          </a:p>
          <a:p>
            <a:r>
              <a:rPr lang="en-GB" dirty="0"/>
              <a:t>Global playgrounds</a:t>
            </a:r>
          </a:p>
          <a:p>
            <a:r>
              <a:rPr lang="en-GB" dirty="0"/>
              <a:t>Niche innovators</a:t>
            </a:r>
          </a:p>
          <a:p>
            <a:r>
              <a:rPr lang="en-GB" dirty="0"/>
              <a:t>Re-localizers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5064C-550F-485D-A78E-ADA77CB023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895" y="1690689"/>
            <a:ext cx="1624263" cy="1218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908EA-A5E2-48CE-BD54-4617E2FE08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210" y="2621569"/>
            <a:ext cx="1736140" cy="1302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73532D-1BCE-475D-8C3F-70FD8B7628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895" y="3432542"/>
            <a:ext cx="1716102" cy="1287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7AC883-4D77-4063-97E9-F9568EFB38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548" y="4447331"/>
            <a:ext cx="1879802" cy="14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30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4A4C6-9B40-4836-B0D4-B75DF65E7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Cambria" panose="02040503050406030204" pitchFamily="18" charset="0"/>
              </a:rPr>
              <a:t>Strategies for Rural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46156-EE0D-4829-9AE8-A1A4DEFD0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Global farmlands</a:t>
            </a:r>
          </a:p>
          <a:p>
            <a:r>
              <a:rPr lang="en-GB" dirty="0"/>
              <a:t>Global resource providers</a:t>
            </a:r>
          </a:p>
          <a:p>
            <a:r>
              <a:rPr lang="en-GB" dirty="0"/>
              <a:t>Labour exporters</a:t>
            </a:r>
          </a:p>
          <a:p>
            <a:r>
              <a:rPr lang="en-GB" dirty="0"/>
              <a:t>Branch plant economies</a:t>
            </a:r>
          </a:p>
          <a:p>
            <a:r>
              <a:rPr lang="en-GB" dirty="0"/>
              <a:t>Global conservators</a:t>
            </a:r>
          </a:p>
          <a:p>
            <a:r>
              <a:rPr lang="en-GB" dirty="0"/>
              <a:t>Global playgrounds</a:t>
            </a:r>
          </a:p>
          <a:p>
            <a:r>
              <a:rPr lang="en-GB" dirty="0"/>
              <a:t>Niche innovators</a:t>
            </a:r>
          </a:p>
          <a:p>
            <a:r>
              <a:rPr lang="en-GB" dirty="0"/>
              <a:t>Re-localizers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5064C-550F-485D-A78E-ADA77CB023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895" y="1690689"/>
            <a:ext cx="1624263" cy="1218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908EA-A5E2-48CE-BD54-4617E2FE08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210" y="2621569"/>
            <a:ext cx="1736140" cy="1302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73532D-1BCE-475D-8C3F-70FD8B7628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895" y="3432542"/>
            <a:ext cx="1716102" cy="1287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7AC883-4D77-4063-97E9-F9568EFB38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548" y="4447331"/>
            <a:ext cx="1879802" cy="14098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9086C6-D164-4E89-9712-D4C86DB3A876}"/>
              </a:ext>
            </a:extLst>
          </p:cNvPr>
          <p:cNvSpPr txBox="1"/>
          <p:nvPr/>
        </p:nvSpPr>
        <p:spPr>
          <a:xfrm>
            <a:off x="3392905" y="1594435"/>
            <a:ext cx="86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C8645-8C9B-41F3-BDDD-F6508E46ED8F}"/>
              </a:ext>
            </a:extLst>
          </p:cNvPr>
          <p:cNvSpPr txBox="1"/>
          <p:nvPr/>
        </p:nvSpPr>
        <p:spPr>
          <a:xfrm>
            <a:off x="4596063" y="2118579"/>
            <a:ext cx="86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5EC764-C101-4155-9671-ACCC8508B5C6}"/>
              </a:ext>
            </a:extLst>
          </p:cNvPr>
          <p:cNvSpPr txBox="1"/>
          <p:nvPr/>
        </p:nvSpPr>
        <p:spPr>
          <a:xfrm>
            <a:off x="3336048" y="2630961"/>
            <a:ext cx="86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D3473D-E23B-474F-8F36-68080872A5B9}"/>
              </a:ext>
            </a:extLst>
          </p:cNvPr>
          <p:cNvSpPr txBox="1"/>
          <p:nvPr/>
        </p:nvSpPr>
        <p:spPr>
          <a:xfrm>
            <a:off x="4318996" y="3122202"/>
            <a:ext cx="86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750574-3E81-4944-A9C3-E255283A6A86}"/>
              </a:ext>
            </a:extLst>
          </p:cNvPr>
          <p:cNvSpPr txBox="1"/>
          <p:nvPr/>
        </p:nvSpPr>
        <p:spPr>
          <a:xfrm>
            <a:off x="3756795" y="3634584"/>
            <a:ext cx="86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E494C5-DC87-4433-B4D3-B52E0A61D228}"/>
              </a:ext>
            </a:extLst>
          </p:cNvPr>
          <p:cNvSpPr txBox="1"/>
          <p:nvPr/>
        </p:nvSpPr>
        <p:spPr>
          <a:xfrm>
            <a:off x="3655089" y="4185018"/>
            <a:ext cx="86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1AAE27-2DC2-4F3A-BEE0-04A126583AC7}"/>
              </a:ext>
            </a:extLst>
          </p:cNvPr>
          <p:cNvSpPr txBox="1"/>
          <p:nvPr/>
        </p:nvSpPr>
        <p:spPr>
          <a:xfrm>
            <a:off x="3392905" y="4741487"/>
            <a:ext cx="86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4800" b="1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04B4CD-C0A0-4D53-B090-97566FBBF121}"/>
              </a:ext>
            </a:extLst>
          </p:cNvPr>
          <p:cNvSpPr txBox="1"/>
          <p:nvPr/>
        </p:nvSpPr>
        <p:spPr>
          <a:xfrm>
            <a:off x="2788815" y="5284655"/>
            <a:ext cx="86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78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4CE9D-999B-4305-8985-C063DFEC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mbria" panose="02040503050406030204" pitchFamily="18" charset="0"/>
              </a:rPr>
              <a:t>Global Conservators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3DEB3-A665-4AE2-9F09-447695B9C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4893845" cy="486393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Rural areas tapping into global environmental consciousness as an economic strategy</a:t>
            </a:r>
          </a:p>
          <a:p>
            <a:r>
              <a:rPr lang="en-GB" dirty="0"/>
              <a:t>Validated with international designations (e.g. UNESCO World Heritage)</a:t>
            </a:r>
          </a:p>
          <a:p>
            <a:r>
              <a:rPr lang="en-GB" dirty="0"/>
              <a:t>Ecotourism or sustainable craft products</a:t>
            </a:r>
          </a:p>
          <a:p>
            <a:r>
              <a:rPr lang="en-GB" dirty="0"/>
              <a:t>Payments for ecosystem services</a:t>
            </a:r>
          </a:p>
          <a:p>
            <a:endParaRPr lang="en-GB" dirty="0"/>
          </a:p>
          <a:p>
            <a:r>
              <a:rPr lang="en-GB" b="1" dirty="0"/>
              <a:t>Question:</a:t>
            </a:r>
            <a:r>
              <a:rPr lang="en-GB" dirty="0"/>
              <a:t> What opportunities are there for Devon communities to benefit from conservation, ecotourism and ecosystem services?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712C7B-A47F-4398-A3FF-96DCACB658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652" y="1690689"/>
            <a:ext cx="2501232" cy="1610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CB7D1E-0B68-4C8C-B089-B79C8D11D6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010" y="3205230"/>
            <a:ext cx="2281340" cy="1186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A78127-3332-4FBD-9A7D-7AF15C45BA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001" y="4627046"/>
            <a:ext cx="2542349" cy="190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10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4CE9D-999B-4305-8985-C063DFEC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mbria" panose="02040503050406030204" pitchFamily="18" charset="0"/>
              </a:rPr>
              <a:t>Global Playgrounds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3DEB3-A665-4AE2-9F09-447695B9C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4893845" cy="4863933"/>
          </a:xfrm>
        </p:spPr>
        <p:txBody>
          <a:bodyPr>
            <a:normAutofit fontScale="92500"/>
          </a:bodyPr>
          <a:lstStyle/>
          <a:p>
            <a:r>
              <a:rPr lang="en-GB" dirty="0"/>
              <a:t>Rural areas attracting international tourists and amenity migrants</a:t>
            </a:r>
          </a:p>
          <a:p>
            <a:r>
              <a:rPr lang="en-GB" dirty="0"/>
              <a:t>Adventure tourism and outdoor recreations, but also landscape, nature, history, beach and coastal tourism</a:t>
            </a:r>
          </a:p>
          <a:p>
            <a:endParaRPr lang="en-GB" dirty="0"/>
          </a:p>
          <a:p>
            <a:r>
              <a:rPr lang="en-GB" b="1" dirty="0"/>
              <a:t>Question: </a:t>
            </a:r>
            <a:r>
              <a:rPr lang="en-GB" dirty="0"/>
              <a:t>Should Devon communities be aiming to attract more international (not just domestic) tourists, and how?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28E550-5499-47AA-9CCC-B1E4D37594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36080" y="3965909"/>
            <a:ext cx="2947737" cy="2210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FC39E6-47E0-44EA-B307-6E6FA1214D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68143" y="1751378"/>
            <a:ext cx="1690689" cy="1268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FEB105-7851-4A09-AE9A-86FC71E897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087" y="1976313"/>
            <a:ext cx="1780673" cy="133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8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6DADF8-358D-404C-933D-BBEF66A597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D7693-CE1D-417E-8978-D06892370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11" y="5135908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Myth 2: We are all becoming homogenized</a:t>
            </a:r>
          </a:p>
        </p:txBody>
      </p:sp>
    </p:spTree>
    <p:extLst>
      <p:ext uri="{BB962C8B-B14F-4D97-AF65-F5344CB8AC3E}">
        <p14:creationId xmlns:p14="http://schemas.microsoft.com/office/powerpoint/2010/main" val="4130430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4CE9D-999B-4305-8985-C063DFEC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mbria" panose="02040503050406030204" pitchFamily="18" charset="0"/>
              </a:rPr>
              <a:t>Niche Innovators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3DEB3-A665-4AE2-9F09-447695B9C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4893845" cy="4863933"/>
          </a:xfrm>
        </p:spPr>
        <p:txBody>
          <a:bodyPr>
            <a:normAutofit fontScale="92500"/>
          </a:bodyPr>
          <a:lstStyle/>
          <a:p>
            <a:r>
              <a:rPr lang="en-GB" dirty="0"/>
              <a:t>Rural businesses expanding by tapping into global niche markets</a:t>
            </a:r>
          </a:p>
          <a:p>
            <a:r>
              <a:rPr lang="en-GB" dirty="0"/>
              <a:t>Developing businesses with niche requirements (e.g. quiet, pollution-free, vibration-free environments)</a:t>
            </a:r>
          </a:p>
          <a:p>
            <a:r>
              <a:rPr lang="en-GB" dirty="0"/>
              <a:t>Rural areas attracting visitors with niche events and attractions</a:t>
            </a:r>
          </a:p>
          <a:p>
            <a:endParaRPr lang="en-GB" dirty="0"/>
          </a:p>
          <a:p>
            <a:r>
              <a:rPr lang="en-GB" b="1" dirty="0"/>
              <a:t>Question: </a:t>
            </a:r>
            <a:r>
              <a:rPr lang="en-GB" dirty="0"/>
              <a:t>What niche products does rural Devon have to offer?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8BDEA-7AA6-4E26-B614-80DA52B27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99" y="1562034"/>
            <a:ext cx="2029305" cy="1360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D826BA-63E4-4F61-9FD1-A06402FDD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035" y="2792293"/>
            <a:ext cx="2120348" cy="1192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E3DDD5-8ABB-4D6C-B424-8D5DFA078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156" y="3832363"/>
            <a:ext cx="1982348" cy="11106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8CF583-9B1D-44CC-9A73-17B1E3028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26" y="5147300"/>
            <a:ext cx="1881534" cy="141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98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4CE9D-999B-4305-8985-C063DFEC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mbria" panose="02040503050406030204" pitchFamily="18" charset="0"/>
              </a:rPr>
              <a:t>Re-localisers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3DEB3-A665-4AE2-9F09-447695B9C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4893845" cy="4863933"/>
          </a:xfrm>
        </p:spPr>
        <p:txBody>
          <a:bodyPr>
            <a:normAutofit/>
          </a:bodyPr>
          <a:lstStyle/>
          <a:p>
            <a:r>
              <a:rPr lang="en-GB" dirty="0"/>
              <a:t>Re-building and strengthening local markets and supply chains to keep money within the local economy is also a response to globalization</a:t>
            </a:r>
          </a:p>
          <a:p>
            <a:r>
              <a:rPr lang="en-GB" dirty="0"/>
              <a:t>Devon already a leader, especially for local food systems</a:t>
            </a:r>
          </a:p>
          <a:p>
            <a:endParaRPr lang="en-GB" dirty="0"/>
          </a:p>
          <a:p>
            <a:r>
              <a:rPr lang="en-GB" b="1" dirty="0"/>
              <a:t>Question: </a:t>
            </a:r>
            <a:r>
              <a:rPr lang="en-GB" dirty="0"/>
              <a:t>Is </a:t>
            </a:r>
            <a:r>
              <a:rPr lang="en-GB" dirty="0" err="1"/>
              <a:t>relocalisation</a:t>
            </a:r>
            <a:r>
              <a:rPr lang="en-GB" dirty="0"/>
              <a:t> enough?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E57F4-B047-4C1D-A6C8-F86B46EAE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2846" y="1700731"/>
            <a:ext cx="2637185" cy="1977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268806-C4BF-4098-85CF-6B3CF358C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68" y="3375926"/>
            <a:ext cx="1995280" cy="14964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C090D3-CEA4-42A7-A408-E63CFBA30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11" y="4008268"/>
            <a:ext cx="1911943" cy="1433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85CE7D-3B30-461E-9055-38AB55728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92" y="4872386"/>
            <a:ext cx="1868558" cy="140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28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5FB9-DD77-4860-AF36-ED9ED8BC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8213"/>
          </a:xfrm>
        </p:spPr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FC1-BDE8-4E27-8F86-F2A5E488F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147931"/>
            <a:ext cx="7886700" cy="246635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Strategies not exclusive, but can overlap and complement each other</a:t>
            </a:r>
          </a:p>
          <a:p>
            <a:r>
              <a:rPr lang="en-GB" dirty="0"/>
              <a:t>Different levels of return, but also of risk</a:t>
            </a:r>
          </a:p>
          <a:p>
            <a:r>
              <a:rPr lang="en-GB" dirty="0"/>
              <a:t>Opportunities may be shaped by geographical context and resources</a:t>
            </a:r>
          </a:p>
          <a:p>
            <a:r>
              <a:rPr lang="en-GB" dirty="0"/>
              <a:t>Successfully pursuing a strategy also requires successful local mobilisation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982E5-59E8-4C00-BC42-77E6C72FF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158" y="139769"/>
            <a:ext cx="5527660" cy="386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42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6EE04-2702-4A20-817C-4AA29A46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636104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Cambria" panose="02040503050406030204" pitchFamily="18" charset="0"/>
              </a:rPr>
              <a:t>GLOBAL-RURAL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7FD9B6-8B0E-4DFD-88B0-30D0E51CB433}"/>
              </a:ext>
            </a:extLst>
          </p:cNvPr>
          <p:cNvGrpSpPr/>
          <p:nvPr/>
        </p:nvGrpSpPr>
        <p:grpSpPr>
          <a:xfrm>
            <a:off x="609599" y="1553833"/>
            <a:ext cx="6883022" cy="3987158"/>
            <a:chOff x="281837" y="1620806"/>
            <a:chExt cx="8404332" cy="496443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8AD2A4F-DF61-4371-9C78-546C05B38E3C}"/>
                </a:ext>
              </a:extLst>
            </p:cNvPr>
            <p:cNvGrpSpPr/>
            <p:nvPr/>
          </p:nvGrpSpPr>
          <p:grpSpPr>
            <a:xfrm>
              <a:off x="281837" y="1620806"/>
              <a:ext cx="8404332" cy="4964438"/>
              <a:chOff x="104343" y="1084751"/>
              <a:chExt cx="9039657" cy="459758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1528BB8-2C96-494E-AA76-945618F90DDC}"/>
                  </a:ext>
                </a:extLst>
              </p:cNvPr>
              <p:cNvGrpSpPr/>
              <p:nvPr/>
            </p:nvGrpSpPr>
            <p:grpSpPr>
              <a:xfrm>
                <a:off x="104343" y="1084751"/>
                <a:ext cx="9039657" cy="4597589"/>
                <a:chOff x="104343" y="1084751"/>
                <a:chExt cx="9039657" cy="4597589"/>
              </a:xfrm>
            </p:grpSpPr>
            <p:pic>
              <p:nvPicPr>
                <p:cNvPr id="9" name="Picture 2" descr="http://wiki.alternatehistory.com/lib/exe/fetch.php/blank_map_directory/world_map_blank_black_lines_4500px_monochrome.png">
                  <a:extLst>
                    <a:ext uri="{FF2B5EF4-FFF2-40B4-BE49-F238E27FC236}">
                      <a16:creationId xmlns:a16="http://schemas.microsoft.com/office/drawing/2014/main" id="{941F672C-9BF3-4300-B095-A3C2355265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43" y="1196753"/>
                  <a:ext cx="9039657" cy="44855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Rectangular Callout 7">
                  <a:extLst>
                    <a:ext uri="{FF2B5EF4-FFF2-40B4-BE49-F238E27FC236}">
                      <a16:creationId xmlns:a16="http://schemas.microsoft.com/office/drawing/2014/main" id="{002825B7-155F-4CDF-AF9B-359F3D7A31DE}"/>
                    </a:ext>
                  </a:extLst>
                </p:cNvPr>
                <p:cNvSpPr/>
                <p:nvPr/>
              </p:nvSpPr>
              <p:spPr>
                <a:xfrm>
                  <a:off x="4283968" y="1084751"/>
                  <a:ext cx="1188132" cy="382031"/>
                </a:xfrm>
                <a:prstGeom prst="wedgeRectCallout">
                  <a:avLst>
                    <a:gd name="adj1" fmla="val -45411"/>
                    <a:gd name="adj2" fmla="val 76154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>
                      <a:solidFill>
                        <a:schemeClr val="tx1"/>
                      </a:solidFill>
                    </a:rPr>
                    <a:t>Sweden</a:t>
                  </a:r>
                </a:p>
              </p:txBody>
            </p:sp>
            <p:sp>
              <p:nvSpPr>
                <p:cNvPr id="11" name="Rectangular Callout 8">
                  <a:extLst>
                    <a:ext uri="{FF2B5EF4-FFF2-40B4-BE49-F238E27FC236}">
                      <a16:creationId xmlns:a16="http://schemas.microsoft.com/office/drawing/2014/main" id="{64D764A7-0BBD-464A-9363-8888F39EE8CA}"/>
                    </a:ext>
                  </a:extLst>
                </p:cNvPr>
                <p:cNvSpPr/>
                <p:nvPr/>
              </p:nvSpPr>
              <p:spPr>
                <a:xfrm>
                  <a:off x="6516215" y="4011670"/>
                  <a:ext cx="1440160" cy="314402"/>
                </a:xfrm>
                <a:prstGeom prst="wedgeRectCallout">
                  <a:avLst>
                    <a:gd name="adj1" fmla="val 33443"/>
                    <a:gd name="adj2" fmla="val 90859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>
                      <a:solidFill>
                        <a:schemeClr val="tx1"/>
                      </a:solidFill>
                    </a:rPr>
                    <a:t>Australia</a:t>
                  </a:r>
                </a:p>
              </p:txBody>
            </p:sp>
            <p:sp>
              <p:nvSpPr>
                <p:cNvPr id="12" name="Rectangular Callout 9">
                  <a:extLst>
                    <a:ext uri="{FF2B5EF4-FFF2-40B4-BE49-F238E27FC236}">
                      <a16:creationId xmlns:a16="http://schemas.microsoft.com/office/drawing/2014/main" id="{5AA993A2-1BD3-4F1A-A83C-AB2F3195E504}"/>
                    </a:ext>
                  </a:extLst>
                </p:cNvPr>
                <p:cNvSpPr/>
                <p:nvPr/>
              </p:nvSpPr>
              <p:spPr>
                <a:xfrm>
                  <a:off x="6876256" y="5142279"/>
                  <a:ext cx="1080120" cy="540060"/>
                </a:xfrm>
                <a:prstGeom prst="wedgeRectCallout">
                  <a:avLst>
                    <a:gd name="adj1" fmla="val 77479"/>
                    <a:gd name="adj2" fmla="val -71313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>
                      <a:solidFill>
                        <a:schemeClr val="tx1"/>
                      </a:solidFill>
                    </a:rPr>
                    <a:t>New Zealand</a:t>
                  </a:r>
                </a:p>
              </p:txBody>
            </p:sp>
            <p:sp>
              <p:nvSpPr>
                <p:cNvPr id="13" name="Rectangular Callout 10">
                  <a:extLst>
                    <a:ext uri="{FF2B5EF4-FFF2-40B4-BE49-F238E27FC236}">
                      <a16:creationId xmlns:a16="http://schemas.microsoft.com/office/drawing/2014/main" id="{59741662-7935-4D19-96D8-1E0AA449AD0A}"/>
                    </a:ext>
                  </a:extLst>
                </p:cNvPr>
                <p:cNvSpPr/>
                <p:nvPr/>
              </p:nvSpPr>
              <p:spPr>
                <a:xfrm>
                  <a:off x="3423768" y="1615067"/>
                  <a:ext cx="955626" cy="270030"/>
                </a:xfrm>
                <a:prstGeom prst="wedgeRectCallout">
                  <a:avLst>
                    <a:gd name="adj1" fmla="val -20833"/>
                    <a:gd name="adj2" fmla="val 100732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>
                      <a:solidFill>
                        <a:schemeClr val="tx1"/>
                      </a:solidFill>
                    </a:rPr>
                    <a:t>Wales</a:t>
                  </a:r>
                </a:p>
              </p:txBody>
            </p:sp>
            <p:sp>
              <p:nvSpPr>
                <p:cNvPr id="14" name="Rectangular Callout 11">
                  <a:extLst>
                    <a:ext uri="{FF2B5EF4-FFF2-40B4-BE49-F238E27FC236}">
                      <a16:creationId xmlns:a16="http://schemas.microsoft.com/office/drawing/2014/main" id="{4CC73C0C-961A-4E52-8F90-B39BCDF40D19}"/>
                    </a:ext>
                  </a:extLst>
                </p:cNvPr>
                <p:cNvSpPr/>
                <p:nvPr/>
              </p:nvSpPr>
              <p:spPr>
                <a:xfrm>
                  <a:off x="1187624" y="1615066"/>
                  <a:ext cx="1800200" cy="349045"/>
                </a:xfrm>
                <a:prstGeom prst="wedgeRectCallout">
                  <a:avLst>
                    <a:gd name="adj1" fmla="val 19935"/>
                    <a:gd name="adj2" fmla="val 105990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>
                      <a:solidFill>
                        <a:schemeClr val="tx1"/>
                      </a:solidFill>
                    </a:rPr>
                    <a:t>Newfoundland</a:t>
                  </a:r>
                </a:p>
              </p:txBody>
            </p:sp>
            <p:sp>
              <p:nvSpPr>
                <p:cNvPr id="15" name="Rectangular Callout 12">
                  <a:extLst>
                    <a:ext uri="{FF2B5EF4-FFF2-40B4-BE49-F238E27FC236}">
                      <a16:creationId xmlns:a16="http://schemas.microsoft.com/office/drawing/2014/main" id="{69AE6C6C-3D33-4FDA-8FE2-ACD683B5560C}"/>
                    </a:ext>
                  </a:extLst>
                </p:cNvPr>
                <p:cNvSpPr/>
                <p:nvPr/>
              </p:nvSpPr>
              <p:spPr>
                <a:xfrm>
                  <a:off x="3685985" y="2607570"/>
                  <a:ext cx="1265190" cy="229419"/>
                </a:xfrm>
                <a:prstGeom prst="wedgeRectCallout">
                  <a:avLst>
                    <a:gd name="adj1" fmla="val -23564"/>
                    <a:gd name="adj2" fmla="val -95891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>
                      <a:solidFill>
                        <a:schemeClr val="tx1"/>
                      </a:solidFill>
                    </a:rPr>
                    <a:t>Sardinia</a:t>
                  </a:r>
                </a:p>
              </p:txBody>
            </p:sp>
            <p:sp>
              <p:nvSpPr>
                <p:cNvPr id="16" name="Rectangular Callout 13">
                  <a:extLst>
                    <a:ext uri="{FF2B5EF4-FFF2-40B4-BE49-F238E27FC236}">
                      <a16:creationId xmlns:a16="http://schemas.microsoft.com/office/drawing/2014/main" id="{738F681B-858E-4134-9B08-5F81F7FFB7B8}"/>
                    </a:ext>
                  </a:extLst>
                </p:cNvPr>
                <p:cNvSpPr/>
                <p:nvPr/>
              </p:nvSpPr>
              <p:spPr>
                <a:xfrm>
                  <a:off x="2555776" y="4593071"/>
                  <a:ext cx="1080120" cy="294092"/>
                </a:xfrm>
                <a:prstGeom prst="wedgeRectCallout">
                  <a:avLst>
                    <a:gd name="adj1" fmla="val -69989"/>
                    <a:gd name="adj2" fmla="val -46735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>
                      <a:solidFill>
                        <a:schemeClr val="tx1"/>
                      </a:solidFill>
                    </a:rPr>
                    <a:t>Brazil</a:t>
                  </a:r>
                </a:p>
              </p:txBody>
            </p:sp>
            <p:sp>
              <p:nvSpPr>
                <p:cNvPr id="17" name="Rectangular Callout 14">
                  <a:extLst>
                    <a:ext uri="{FF2B5EF4-FFF2-40B4-BE49-F238E27FC236}">
                      <a16:creationId xmlns:a16="http://schemas.microsoft.com/office/drawing/2014/main" id="{39EF55EE-B0F0-4C50-A843-627D9AB5BF9C}"/>
                    </a:ext>
                  </a:extLst>
                </p:cNvPr>
                <p:cNvSpPr/>
                <p:nvPr/>
              </p:nvSpPr>
              <p:spPr>
                <a:xfrm>
                  <a:off x="5090710" y="3813777"/>
                  <a:ext cx="1215150" cy="558695"/>
                </a:xfrm>
                <a:prstGeom prst="wedgeRectCallout">
                  <a:avLst>
                    <a:gd name="adj1" fmla="val -69989"/>
                    <a:gd name="adj2" fmla="val -46735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>
                      <a:solidFill>
                        <a:schemeClr val="tx1"/>
                      </a:solidFill>
                    </a:rPr>
                    <a:t>Kenya &amp; Tanzania</a:t>
                  </a:r>
                </a:p>
              </p:txBody>
            </p:sp>
            <p:sp>
              <p:nvSpPr>
                <p:cNvPr id="18" name="Rectangular Callout 15">
                  <a:extLst>
                    <a:ext uri="{FF2B5EF4-FFF2-40B4-BE49-F238E27FC236}">
                      <a16:creationId xmlns:a16="http://schemas.microsoft.com/office/drawing/2014/main" id="{155C88CB-F7F2-4C86-8F61-1CBEDDBE23E9}"/>
                    </a:ext>
                  </a:extLst>
                </p:cNvPr>
                <p:cNvSpPr/>
                <p:nvPr/>
              </p:nvSpPr>
              <p:spPr>
                <a:xfrm>
                  <a:off x="7236296" y="2348881"/>
                  <a:ext cx="1211942" cy="230337"/>
                </a:xfrm>
                <a:prstGeom prst="wedgeRectCallout">
                  <a:avLst>
                    <a:gd name="adj1" fmla="val -86518"/>
                    <a:gd name="adj2" fmla="val -16131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>
                      <a:solidFill>
                        <a:schemeClr val="tx1"/>
                      </a:solidFill>
                    </a:rPr>
                    <a:t>China</a:t>
                  </a:r>
                </a:p>
              </p:txBody>
            </p:sp>
          </p:grpSp>
          <p:sp>
            <p:nvSpPr>
              <p:cNvPr id="8" name="Rectangular Callout 5">
                <a:extLst>
                  <a:ext uri="{FF2B5EF4-FFF2-40B4-BE49-F238E27FC236}">
                    <a16:creationId xmlns:a16="http://schemas.microsoft.com/office/drawing/2014/main" id="{AC67757F-709B-4DBB-AFFB-93CDA0F116B6}"/>
                  </a:ext>
                </a:extLst>
              </p:cNvPr>
              <p:cNvSpPr/>
              <p:nvPr/>
            </p:nvSpPr>
            <p:spPr>
              <a:xfrm>
                <a:off x="2115895" y="2348880"/>
                <a:ext cx="1080120" cy="540060"/>
              </a:xfrm>
              <a:prstGeom prst="wedgeRectCallout">
                <a:avLst>
                  <a:gd name="adj1" fmla="val 80210"/>
                  <a:gd name="adj2" fmla="val -98622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chemeClr val="tx1"/>
                    </a:solidFill>
                  </a:rPr>
                  <a:t>West of Ireland</a:t>
                </a:r>
              </a:p>
            </p:txBody>
          </p:sp>
        </p:grpSp>
        <p:sp>
          <p:nvSpPr>
            <p:cNvPr id="5" name="Rectangular Callout 16">
              <a:extLst>
                <a:ext uri="{FF2B5EF4-FFF2-40B4-BE49-F238E27FC236}">
                  <a16:creationId xmlns:a16="http://schemas.microsoft.com/office/drawing/2014/main" id="{199D0B98-6F2B-422D-A7D4-0EC7F21BCE13}"/>
                </a:ext>
              </a:extLst>
            </p:cNvPr>
            <p:cNvSpPr/>
            <p:nvPr/>
          </p:nvSpPr>
          <p:spPr>
            <a:xfrm>
              <a:off x="7079909" y="3512858"/>
              <a:ext cx="959397" cy="435711"/>
            </a:xfrm>
            <a:prstGeom prst="wedgeRectCallout">
              <a:avLst>
                <a:gd name="adj1" fmla="val -86518"/>
                <a:gd name="adj2" fmla="val -1613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Taiwan</a:t>
              </a:r>
            </a:p>
          </p:txBody>
        </p:sp>
        <p:sp>
          <p:nvSpPr>
            <p:cNvPr id="6" name="Rectangular Callout 17">
              <a:extLst>
                <a:ext uri="{FF2B5EF4-FFF2-40B4-BE49-F238E27FC236}">
                  <a16:creationId xmlns:a16="http://schemas.microsoft.com/office/drawing/2014/main" id="{83875EEF-7005-41E6-AE6B-F9380DCEC2BE}"/>
                </a:ext>
              </a:extLst>
            </p:cNvPr>
            <p:cNvSpPr/>
            <p:nvPr/>
          </p:nvSpPr>
          <p:spPr>
            <a:xfrm>
              <a:off x="2204151" y="4386839"/>
              <a:ext cx="928361" cy="394429"/>
            </a:xfrm>
            <a:prstGeom prst="wedgeRectCallout">
              <a:avLst>
                <a:gd name="adj1" fmla="val 77479"/>
                <a:gd name="adj2" fmla="val -71313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Liberia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336B1AA-EC0D-4932-902D-7BB33A50DF2E}"/>
              </a:ext>
            </a:extLst>
          </p:cNvPr>
          <p:cNvSpPr txBox="1"/>
          <p:nvPr/>
        </p:nvSpPr>
        <p:spPr>
          <a:xfrm>
            <a:off x="4696745" y="478352"/>
            <a:ext cx="5430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European Research Council Advanced Grant</a:t>
            </a:r>
          </a:p>
          <a:p>
            <a:r>
              <a:rPr lang="en-GB" dirty="0"/>
              <a:t>Exploring globalization in rural regions</a:t>
            </a:r>
          </a:p>
          <a:p>
            <a:r>
              <a:rPr lang="en-GB" dirty="0"/>
              <a:t>Applying an assemblage approach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BEE1C31-54DC-4BFE-8571-3FC8DBC18C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744" y="5856758"/>
            <a:ext cx="1867497" cy="817836"/>
          </a:xfrm>
          <a:prstGeom prst="rect">
            <a:avLst/>
          </a:prstGeom>
        </p:spPr>
      </p:pic>
      <p:pic>
        <p:nvPicPr>
          <p:cNvPr id="21" name="Picture 14" descr="https://encrypted-tbn1.gstatic.com/images?q=tbn:ANd9GcQKao9gPMQm9W707LzESir-WHdZIVFxYRu9P7P49dzQH52SQmwV">
            <a:extLst>
              <a:ext uri="{FF2B5EF4-FFF2-40B4-BE49-F238E27FC236}">
                <a16:creationId xmlns:a16="http://schemas.microsoft.com/office/drawing/2014/main" id="{0BF1A340-D178-45CA-B534-83570F24A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762" y="5856758"/>
            <a:ext cx="932092" cy="81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177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9F5D6-6664-4596-9630-D1C9383206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1BD146-07EB-4886-A41C-659CF9EB5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b="1" dirty="0" err="1">
                <a:latin typeface="Cambria" panose="02040503050406030204" pitchFamily="18" charset="0"/>
              </a:rPr>
              <a:t>Trepassey</a:t>
            </a:r>
            <a:br>
              <a:rPr lang="en-GB" b="1" dirty="0">
                <a:latin typeface="Cambria" panose="02040503050406030204" pitchFamily="18" charset="0"/>
              </a:rPr>
            </a:br>
            <a:r>
              <a:rPr lang="en-GB" sz="3200" b="1" dirty="0">
                <a:latin typeface="Cambria" panose="02040503050406030204" pitchFamily="18" charset="0"/>
              </a:rPr>
              <a:t>Newfoundland, Canada</a:t>
            </a:r>
          </a:p>
        </p:txBody>
      </p:sp>
    </p:spTree>
    <p:extLst>
      <p:ext uri="{BB962C8B-B14F-4D97-AF65-F5344CB8AC3E}">
        <p14:creationId xmlns:p14="http://schemas.microsoft.com/office/powerpoint/2010/main" val="1331542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7DEDD3A-3388-41FA-9A2B-7FD088EB62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3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4282A9-F2A4-4291-A0ED-90D03126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chemeClr val="bg1"/>
                </a:solidFill>
                <a:latin typeface="Cambria" panose="02040503050406030204" pitchFamily="18" charset="0"/>
              </a:rPr>
              <a:t>Trepassey</a:t>
            </a:r>
            <a:endParaRPr lang="en-GB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1327-400C-41C0-9BC7-AFE6DE746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725228" cy="43513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Historically a fishing community</a:t>
            </a:r>
          </a:p>
          <a:p>
            <a:r>
              <a:rPr lang="en-GB" dirty="0">
                <a:solidFill>
                  <a:schemeClr val="bg1"/>
                </a:solidFill>
              </a:rPr>
              <a:t>Fish plant built in 1954 provided stable employment &gt; growth of community</a:t>
            </a:r>
          </a:p>
          <a:p>
            <a:r>
              <a:rPr lang="en-GB" dirty="0">
                <a:solidFill>
                  <a:schemeClr val="bg1"/>
                </a:solidFill>
              </a:rPr>
              <a:t>Deep sea trawlers working the Grand Banks, in competition with crews from around world</a:t>
            </a:r>
          </a:p>
        </p:txBody>
      </p:sp>
    </p:spTree>
    <p:extLst>
      <p:ext uri="{BB962C8B-B14F-4D97-AF65-F5344CB8AC3E}">
        <p14:creationId xmlns:p14="http://schemas.microsoft.com/office/powerpoint/2010/main" val="260463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D37EF87-4CF3-4490-87AA-4ADECD1B3A33}"/>
              </a:ext>
            </a:extLst>
          </p:cNvPr>
          <p:cNvGrpSpPr/>
          <p:nvPr/>
        </p:nvGrpSpPr>
        <p:grpSpPr>
          <a:xfrm>
            <a:off x="13252" y="0"/>
            <a:ext cx="9458736" cy="6887330"/>
            <a:chOff x="13252" y="0"/>
            <a:chExt cx="9458736" cy="688733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3E75654-561C-49E1-B956-9861F66C61D7}"/>
                </a:ext>
              </a:extLst>
            </p:cNvPr>
            <p:cNvSpPr txBox="1"/>
            <p:nvPr/>
          </p:nvSpPr>
          <p:spPr>
            <a:xfrm>
              <a:off x="8252788" y="2748599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Poland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313962D-82DE-48E6-A661-D83309D6C529}"/>
                </a:ext>
              </a:extLst>
            </p:cNvPr>
            <p:cNvSpPr txBox="1"/>
            <p:nvPr/>
          </p:nvSpPr>
          <p:spPr>
            <a:xfrm>
              <a:off x="7745894" y="2960393"/>
              <a:ext cx="1669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East Germany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A58D9B9-68BA-48D8-92F8-980D8BAAB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52" y="0"/>
              <a:ext cx="9144000" cy="685800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7C749F-3830-4AC7-8746-AC268A281370}"/>
                </a:ext>
              </a:extLst>
            </p:cNvPr>
            <p:cNvSpPr txBox="1"/>
            <p:nvPr/>
          </p:nvSpPr>
          <p:spPr>
            <a:xfrm>
              <a:off x="265043" y="357809"/>
              <a:ext cx="4691270" cy="12311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 dirty="0"/>
                <a:t>The Grand Banks and the Global Fisheries Assemblage</a:t>
              </a:r>
            </a:p>
            <a:p>
              <a:r>
                <a:rPr lang="en-GB" dirty="0"/>
                <a:t>1980s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E713AF8-0BA4-4EBA-ADC8-B271451B9CAA}"/>
                </a:ext>
              </a:extLst>
            </p:cNvPr>
            <p:cNvCxnSpPr/>
            <p:nvPr/>
          </p:nvCxnSpPr>
          <p:spPr>
            <a:xfrm>
              <a:off x="3193774" y="4002157"/>
              <a:ext cx="304800" cy="18553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932066D-7DCD-4997-9B14-B6BDDD081C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6852" y="4187687"/>
              <a:ext cx="1219200" cy="1524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03A5099-6485-4B85-9967-B41534ECA2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6678" y="4340087"/>
              <a:ext cx="2279374" cy="37768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8916A89-0323-4FBA-90DD-B1E1EE1625ED}"/>
                </a:ext>
              </a:extLst>
            </p:cNvPr>
            <p:cNvCxnSpPr/>
            <p:nvPr/>
          </p:nvCxnSpPr>
          <p:spPr>
            <a:xfrm flipH="1" flipV="1">
              <a:off x="3498574" y="4340087"/>
              <a:ext cx="4187687" cy="73549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387FA46-7EF1-413A-A223-CC27319FDF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8574" y="4219161"/>
              <a:ext cx="4187688" cy="48867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130D3C4-75B0-40A2-9176-999EAE6C01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1339" y="4002157"/>
              <a:ext cx="4518991" cy="9276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CA08E5B-B87A-4BAA-B7FE-FE1B07FD79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8574" y="3604591"/>
              <a:ext cx="4465984" cy="39756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767F637-30C8-4DFD-A862-404C7990A58B}"/>
                </a:ext>
              </a:extLst>
            </p:cNvPr>
            <p:cNvCxnSpPr/>
            <p:nvPr/>
          </p:nvCxnSpPr>
          <p:spPr>
            <a:xfrm flipH="1">
              <a:off x="8110330" y="5194852"/>
              <a:ext cx="1033670" cy="397565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9C8BC7B-0090-44D0-BF15-C108AAA852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38330" y="4492488"/>
              <a:ext cx="4492487" cy="1078394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F576544-7C95-4A2F-9DEB-A36204E76C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114" y="4538869"/>
              <a:ext cx="2657060" cy="2242931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59A771B-797E-47DD-836C-EFDAA10499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8574" y="2794552"/>
              <a:ext cx="5645426" cy="130037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DADC171-D9FB-4EF1-BB89-BFC56EC74D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4104" y="3253410"/>
              <a:ext cx="5459896" cy="841512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1D616A4-A6D0-4CCD-BC7D-FB54CA095D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03374" y="3008245"/>
              <a:ext cx="5340626" cy="993912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8ECCBB5-D8D6-4540-9318-E26A25EADC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4104" y="2381251"/>
              <a:ext cx="5459896" cy="162090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86F5153-9A1A-4E4D-8842-8E85DB2E2EF5}"/>
                </a:ext>
              </a:extLst>
            </p:cNvPr>
            <p:cNvCxnSpPr/>
            <p:nvPr/>
          </p:nvCxnSpPr>
          <p:spPr>
            <a:xfrm flipH="1">
              <a:off x="8150086" y="5262769"/>
              <a:ext cx="1033670" cy="397565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1F5ACF8-426A-4DBE-882C-A7A0EE5BE4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8574" y="4415458"/>
              <a:ext cx="4465984" cy="1229968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39CD7BF-2E5A-4B74-B2D4-886D8303354A}"/>
                </a:ext>
              </a:extLst>
            </p:cNvPr>
            <p:cNvCxnSpPr/>
            <p:nvPr/>
          </p:nvCxnSpPr>
          <p:spPr>
            <a:xfrm flipH="1">
              <a:off x="8176589" y="5330686"/>
              <a:ext cx="1033670" cy="397565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10DAFE6-6822-477D-9EDD-521A0BB329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72677" y="4492488"/>
              <a:ext cx="4591881" cy="121505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09A72AA-5DCD-4F18-A1D4-F5D7B9AB6F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8574" y="1277179"/>
              <a:ext cx="2975113" cy="2877379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C660DB9-EA75-44E5-B292-3DB975F83E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4104" y="3375163"/>
              <a:ext cx="3942523" cy="727627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9CC3C15-779A-4DC5-B785-2A50A368B7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66052" y="4528932"/>
              <a:ext cx="1066800" cy="2132795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288431E-423F-4D15-BA8D-685D816E96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1339" y="1650724"/>
              <a:ext cx="5227982" cy="2405684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54FABCC-DE88-4FD6-9EDC-83F435D944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9452" y="3129171"/>
              <a:ext cx="5277678" cy="868015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428D110-A745-491C-B7FC-9D807B58064B}"/>
                </a:ext>
              </a:extLst>
            </p:cNvPr>
            <p:cNvCxnSpPr/>
            <p:nvPr/>
          </p:nvCxnSpPr>
          <p:spPr>
            <a:xfrm flipH="1">
              <a:off x="8143460" y="5340261"/>
              <a:ext cx="1033670" cy="397565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8A3F7E2-F910-4C08-9DCB-6130624554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91339" y="4577384"/>
              <a:ext cx="4373219" cy="1152523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6988CBD-EB6E-44B3-BF7D-18DF1D4B68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8330" y="890378"/>
              <a:ext cx="5615607" cy="3328783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B7101D5-0827-42EF-80DC-E43819D2B6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7513" y="4717775"/>
              <a:ext cx="198783" cy="1865242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A5F83D3-2DF7-460B-9C7D-8B653624A2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58818" y="1782418"/>
              <a:ext cx="702365" cy="2521639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2B859F-A30B-40B4-B12C-C6B69BC7A151}"/>
                </a:ext>
              </a:extLst>
            </p:cNvPr>
            <p:cNvSpPr txBox="1"/>
            <p:nvPr/>
          </p:nvSpPr>
          <p:spPr>
            <a:xfrm>
              <a:off x="5239577" y="1337643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Iceland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0673EE7-2A0C-4C8C-ACE9-668A813DDAB2}"/>
                </a:ext>
              </a:extLst>
            </p:cNvPr>
            <p:cNvSpPr txBox="1"/>
            <p:nvPr/>
          </p:nvSpPr>
          <p:spPr>
            <a:xfrm>
              <a:off x="8280951" y="628220"/>
              <a:ext cx="874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USSR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355B895-8594-400F-874D-AAA63E9949A2}"/>
                </a:ext>
              </a:extLst>
            </p:cNvPr>
            <p:cNvSpPr txBox="1"/>
            <p:nvPr/>
          </p:nvSpPr>
          <p:spPr>
            <a:xfrm>
              <a:off x="8040755" y="188768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Norway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668D3D3-A2C4-4398-8636-DF72D13D43F5}"/>
                </a:ext>
              </a:extLst>
            </p:cNvPr>
            <p:cNvSpPr txBox="1"/>
            <p:nvPr/>
          </p:nvSpPr>
          <p:spPr>
            <a:xfrm>
              <a:off x="7891670" y="2217755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Finland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6FDE658-2C37-429B-AE13-18919F42FAEA}"/>
                </a:ext>
              </a:extLst>
            </p:cNvPr>
            <p:cNvSpPr txBox="1"/>
            <p:nvPr/>
          </p:nvSpPr>
          <p:spPr>
            <a:xfrm>
              <a:off x="8143460" y="2486441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Denmark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DB7848B-87E1-48E9-A57F-7554E31BD564}"/>
                </a:ext>
              </a:extLst>
            </p:cNvPr>
            <p:cNvSpPr txBox="1"/>
            <p:nvPr/>
          </p:nvSpPr>
          <p:spPr>
            <a:xfrm>
              <a:off x="6824870" y="3146942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Ireland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79CA56E-9A3B-433E-B6FA-FFAF021AC17F}"/>
                </a:ext>
              </a:extLst>
            </p:cNvPr>
            <p:cNvSpPr txBox="1"/>
            <p:nvPr/>
          </p:nvSpPr>
          <p:spPr>
            <a:xfrm>
              <a:off x="7406310" y="395457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France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6F7EAC0-2A66-4C40-8C12-E1F5B34AFAEC}"/>
                </a:ext>
              </a:extLst>
            </p:cNvPr>
            <p:cNvSpPr txBox="1"/>
            <p:nvPr/>
          </p:nvSpPr>
          <p:spPr>
            <a:xfrm>
              <a:off x="6745358" y="4259072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Spain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47BE21C-B978-404C-AC17-028FA3F4C932}"/>
                </a:ext>
              </a:extLst>
            </p:cNvPr>
            <p:cNvSpPr txBox="1"/>
            <p:nvPr/>
          </p:nvSpPr>
          <p:spPr>
            <a:xfrm>
              <a:off x="6662530" y="4644589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Portugal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5ADFD90-A1CC-4D95-B56B-56CFD16C5686}"/>
                </a:ext>
              </a:extLst>
            </p:cNvPr>
            <p:cNvSpPr txBox="1"/>
            <p:nvPr/>
          </p:nvSpPr>
          <p:spPr>
            <a:xfrm>
              <a:off x="4328490" y="6105319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Japan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C4972C9-94CD-4CFC-8D8E-71085222AAD1}"/>
                </a:ext>
              </a:extLst>
            </p:cNvPr>
            <p:cNvSpPr txBox="1"/>
            <p:nvPr/>
          </p:nvSpPr>
          <p:spPr>
            <a:xfrm>
              <a:off x="3168097" y="6325798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China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A56AAEC-639A-4E48-B733-4B5977F8CBD3}"/>
                </a:ext>
              </a:extLst>
            </p:cNvPr>
            <p:cNvSpPr txBox="1"/>
            <p:nvPr/>
          </p:nvSpPr>
          <p:spPr>
            <a:xfrm>
              <a:off x="872157" y="6450568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Cuba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69F1D6A-F670-4CEF-9647-90C0E70CAB87}"/>
                </a:ext>
              </a:extLst>
            </p:cNvPr>
            <p:cNvSpPr txBox="1"/>
            <p:nvPr/>
          </p:nvSpPr>
          <p:spPr>
            <a:xfrm>
              <a:off x="1390235" y="4685509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USA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F4445E3-F29E-4CEE-9892-F22839D477A4}"/>
                </a:ext>
              </a:extLst>
            </p:cNvPr>
            <p:cNvSpPr txBox="1"/>
            <p:nvPr/>
          </p:nvSpPr>
          <p:spPr>
            <a:xfrm>
              <a:off x="1893403" y="3900292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Canada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B502375-D7ED-4C2C-9AB0-B6D37F81B7E7}"/>
                </a:ext>
              </a:extLst>
            </p:cNvPr>
            <p:cNvSpPr txBox="1"/>
            <p:nvPr/>
          </p:nvSpPr>
          <p:spPr>
            <a:xfrm>
              <a:off x="2798694" y="2272748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Greenland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815CD2B-4CF1-4BC9-82BE-09629A161B20}"/>
                </a:ext>
              </a:extLst>
            </p:cNvPr>
            <p:cNvSpPr txBox="1"/>
            <p:nvPr/>
          </p:nvSpPr>
          <p:spPr>
            <a:xfrm>
              <a:off x="7990234" y="5410002"/>
              <a:ext cx="12192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Bulgaria</a:t>
              </a:r>
            </a:p>
            <a:p>
              <a:r>
                <a:rPr lang="en-GB" dirty="0"/>
                <a:t>Cyprus</a:t>
              </a:r>
            </a:p>
            <a:p>
              <a:r>
                <a:rPr lang="en-GB" dirty="0"/>
                <a:t>Israel</a:t>
              </a:r>
            </a:p>
            <a:p>
              <a:r>
                <a:rPr lang="en-GB" dirty="0"/>
                <a:t>Italy</a:t>
              </a:r>
            </a:p>
            <a:p>
              <a:r>
                <a:rPr lang="en-GB" dirty="0"/>
                <a:t>Romania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D268939-A1A8-487E-A1CA-4DF6A8DF9C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44954" y="4589381"/>
              <a:ext cx="1850336" cy="1569995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B9A53A0-6030-4ED1-A62D-5F75C7C035C7}"/>
                </a:ext>
              </a:extLst>
            </p:cNvPr>
            <p:cNvCxnSpPr/>
            <p:nvPr/>
          </p:nvCxnSpPr>
          <p:spPr>
            <a:xfrm flipH="1">
              <a:off x="8049038" y="5097945"/>
              <a:ext cx="1033670" cy="397565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9E8F9B4-8FD8-4055-A5D6-04421C8CB1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71874" y="4346049"/>
              <a:ext cx="4373219" cy="1152523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57CF89E-A164-452D-9985-E634069CCD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1097" y="3534117"/>
              <a:ext cx="5032513" cy="632731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0B60A4C3-B14C-48D8-862A-A83F879718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97356" y="3434345"/>
              <a:ext cx="5065640" cy="711253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5C926AF-5138-4D5C-9EA6-748FC2FE1DFA}"/>
                </a:ext>
              </a:extLst>
            </p:cNvPr>
            <p:cNvSpPr txBox="1"/>
            <p:nvPr/>
          </p:nvSpPr>
          <p:spPr>
            <a:xfrm>
              <a:off x="7686261" y="3227391"/>
              <a:ext cx="17211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West Germany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439FA4-3CBD-4654-BD15-13C3BE39C794}"/>
                </a:ext>
              </a:extLst>
            </p:cNvPr>
            <p:cNvSpPr txBox="1"/>
            <p:nvPr/>
          </p:nvSpPr>
          <p:spPr>
            <a:xfrm>
              <a:off x="7136296" y="2297707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Britain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1EF77A31-637D-4AD7-A131-F648B5E8A1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3739" y="1605100"/>
              <a:ext cx="3829880" cy="2603708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98953C2-6D68-47E4-B750-176158F5D80E}"/>
                </a:ext>
              </a:extLst>
            </p:cNvPr>
            <p:cNvSpPr txBox="1"/>
            <p:nvPr/>
          </p:nvSpPr>
          <p:spPr>
            <a:xfrm>
              <a:off x="6533322" y="1266091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Faroe Islands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FEB9D94-8DB9-41E8-A781-1558B5537F9E}"/>
                </a:ext>
              </a:extLst>
            </p:cNvPr>
            <p:cNvSpPr txBox="1"/>
            <p:nvPr/>
          </p:nvSpPr>
          <p:spPr>
            <a:xfrm>
              <a:off x="7759561" y="3448840"/>
              <a:ext cx="1424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</a:rPr>
                <a:t>Netherlands</a:t>
              </a:r>
            </a:p>
            <a:p>
              <a:pPr algn="r"/>
              <a:r>
                <a:rPr lang="en-GB" dirty="0" err="1">
                  <a:solidFill>
                    <a:schemeClr val="bg1"/>
                  </a:solidFill>
                </a:rPr>
                <a:t>Belguim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54F73D9-6C72-4DDA-AA61-E97B5C17B022}"/>
                </a:ext>
              </a:extLst>
            </p:cNvPr>
            <p:cNvSpPr txBox="1"/>
            <p:nvPr/>
          </p:nvSpPr>
          <p:spPr>
            <a:xfrm>
              <a:off x="5405642" y="5688734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South Korea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006505D-8826-4439-A126-BB8D69014D39}"/>
                </a:ext>
              </a:extLst>
            </p:cNvPr>
            <p:cNvSpPr txBox="1"/>
            <p:nvPr/>
          </p:nvSpPr>
          <p:spPr>
            <a:xfrm>
              <a:off x="8189842" y="2718257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Poland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26E2164-BFB6-4339-B60A-1423390D2C52}"/>
                </a:ext>
              </a:extLst>
            </p:cNvPr>
            <p:cNvSpPr txBox="1"/>
            <p:nvPr/>
          </p:nvSpPr>
          <p:spPr>
            <a:xfrm>
              <a:off x="7656442" y="2969731"/>
              <a:ext cx="17211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East Germany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8958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357120-C70E-4E46-A582-1205730E328B}"/>
              </a:ext>
            </a:extLst>
          </p:cNvPr>
          <p:cNvGrpSpPr/>
          <p:nvPr/>
        </p:nvGrpSpPr>
        <p:grpSpPr>
          <a:xfrm>
            <a:off x="0" y="14111"/>
            <a:ext cx="9144000" cy="6829778"/>
            <a:chOff x="0" y="14111"/>
            <a:chExt cx="9144000" cy="68297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1DDCBC7-BE8F-4768-B144-0A31B1B7A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111"/>
              <a:ext cx="9144000" cy="68297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16ADC2-A104-46B4-8035-2EF9911EE635}"/>
                </a:ext>
              </a:extLst>
            </p:cNvPr>
            <p:cNvSpPr txBox="1"/>
            <p:nvPr/>
          </p:nvSpPr>
          <p:spPr>
            <a:xfrm>
              <a:off x="251791" y="2835965"/>
              <a:ext cx="4731026" cy="3416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Overfishing of cod stocks</a:t>
              </a:r>
            </a:p>
            <a:p>
              <a:r>
                <a:rPr lang="en-GB" sz="2400" dirty="0"/>
                <a:t>Closure of </a:t>
              </a:r>
              <a:r>
                <a:rPr lang="en-GB" sz="2400" dirty="0" err="1"/>
                <a:t>Trepassey</a:t>
              </a:r>
              <a:r>
                <a:rPr lang="en-GB" sz="2400" dirty="0"/>
                <a:t> FPI fish processing plant - September 1991</a:t>
              </a:r>
            </a:p>
            <a:p>
              <a:r>
                <a:rPr lang="en-GB" sz="2400" b="1" dirty="0"/>
                <a:t>Moratorium on cod fishery – June 1992</a:t>
              </a:r>
            </a:p>
            <a:p>
              <a:r>
                <a:rPr lang="en-GB" sz="2400" dirty="0" err="1"/>
                <a:t>Trepassey</a:t>
              </a:r>
              <a:r>
                <a:rPr lang="en-GB" sz="2400" dirty="0"/>
                <a:t> population fell by 60% between 1991 &amp; 2016</a:t>
              </a:r>
            </a:p>
            <a:p>
              <a:r>
                <a:rPr lang="en-GB" sz="2400" b="1" dirty="0"/>
                <a:t>Initial government support but poorly used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8663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68547DE-F344-41B8-BBAD-34E2FE295B47}"/>
              </a:ext>
            </a:extLst>
          </p:cNvPr>
          <p:cNvGrpSpPr/>
          <p:nvPr/>
        </p:nvGrpSpPr>
        <p:grpSpPr>
          <a:xfrm>
            <a:off x="-1" y="0"/>
            <a:ext cx="9144001" cy="6858001"/>
            <a:chOff x="-1" y="0"/>
            <a:chExt cx="9144001" cy="68580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8E20EC3-6188-4266-887E-BD03AD3300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884" b="13914"/>
            <a:stretch/>
          </p:blipFill>
          <p:spPr>
            <a:xfrm rot="5400000">
              <a:off x="-884583" y="884582"/>
              <a:ext cx="6858000" cy="508883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C9356B-CA68-40C5-B05D-C498DC079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880" b="13623"/>
            <a:stretch/>
          </p:blipFill>
          <p:spPr>
            <a:xfrm rot="5400000">
              <a:off x="3263348" y="977348"/>
              <a:ext cx="6858000" cy="49033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8823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6183CC-D189-4B11-A548-9A74375B81BD}"/>
              </a:ext>
            </a:extLst>
          </p:cNvPr>
          <p:cNvGrpSpPr/>
          <p:nvPr/>
        </p:nvGrpSpPr>
        <p:grpSpPr>
          <a:xfrm>
            <a:off x="0" y="0"/>
            <a:ext cx="9114795" cy="6858000"/>
            <a:chOff x="0" y="0"/>
            <a:chExt cx="9114795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5A840F5-7A74-4829-B9BD-6312358EE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029" t="12947" b="17102"/>
            <a:stretch/>
          </p:blipFill>
          <p:spPr>
            <a:xfrm>
              <a:off x="0" y="0"/>
              <a:ext cx="9114795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8098963-B8CC-45D5-ACD1-D5FC451F3D19}"/>
                </a:ext>
              </a:extLst>
            </p:cNvPr>
            <p:cNvSpPr txBox="1"/>
            <p:nvPr/>
          </p:nvSpPr>
          <p:spPr>
            <a:xfrm>
              <a:off x="238537" y="3631096"/>
              <a:ext cx="6190837" cy="26776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b="1" dirty="0">
                  <a:solidFill>
                    <a:schemeClr val="bg1"/>
                  </a:solidFill>
                </a:rPr>
                <a:t>Emphasis on a combination of ‘branch plant economy’ &amp; ‘niche innovation’ approaches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b="1" dirty="0">
                  <a:solidFill>
                    <a:schemeClr val="bg1"/>
                  </a:solidFill>
                </a:rPr>
                <a:t>Bought back &amp; redeveloped plant site as factory units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b="1" dirty="0">
                  <a:solidFill>
                    <a:schemeClr val="bg1"/>
                  </a:solidFill>
                </a:rPr>
                <a:t>Promotional material stressing local resources and amenities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b="1" dirty="0">
                  <a:solidFill>
                    <a:schemeClr val="bg1"/>
                  </a:solidFill>
                </a:rPr>
                <a:t>Mixed success in attracting investment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CA346E7-E1C6-4EA1-92FA-BEA3FAA83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390" y="4175896"/>
            <a:ext cx="1957388" cy="19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59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04EA96-A21E-4AFC-AC47-CDCD66B94F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D7693-CE1D-417E-8978-D06892370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11" y="513590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Myth 3: Rural communities are victims of globalization – and there’s nothing we can do about it</a:t>
            </a:r>
          </a:p>
        </p:txBody>
      </p:sp>
    </p:spTree>
    <p:extLst>
      <p:ext uri="{BB962C8B-B14F-4D97-AF65-F5344CB8AC3E}">
        <p14:creationId xmlns:p14="http://schemas.microsoft.com/office/powerpoint/2010/main" val="387659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BA34E0A-EE7D-4FC9-8457-3CFBC3D98B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77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02E00-BC2C-4559-9C04-F3B85F33D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97" y="192848"/>
            <a:ext cx="3691559" cy="840822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Iceberg Industries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187BC-1BC3-4F25-8AD5-C0737C923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67" y="840616"/>
            <a:ext cx="5003524" cy="296505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Bottled water from icebergs</a:t>
            </a:r>
          </a:p>
          <a:p>
            <a:r>
              <a:rPr lang="en-GB" dirty="0">
                <a:solidFill>
                  <a:schemeClr val="bg1"/>
                </a:solidFill>
              </a:rPr>
              <a:t>Exports to US</a:t>
            </a:r>
          </a:p>
          <a:p>
            <a:r>
              <a:rPr lang="en-GB" dirty="0">
                <a:solidFill>
                  <a:schemeClr val="bg1"/>
                </a:solidFill>
              </a:rPr>
              <a:t>30 employees</a:t>
            </a:r>
          </a:p>
          <a:p>
            <a:r>
              <a:rPr lang="en-GB" dirty="0">
                <a:solidFill>
                  <a:schemeClr val="bg1"/>
                </a:solidFill>
              </a:rPr>
              <a:t>Business failed 2002</a:t>
            </a:r>
          </a:p>
        </p:txBody>
      </p:sp>
    </p:spTree>
    <p:extLst>
      <p:ext uri="{BB962C8B-B14F-4D97-AF65-F5344CB8AC3E}">
        <p14:creationId xmlns:p14="http://schemas.microsoft.com/office/powerpoint/2010/main" val="2515503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7B262DC-7916-47CD-8CD4-A327C88C2DD3}"/>
              </a:ext>
            </a:extLst>
          </p:cNvPr>
          <p:cNvGrpSpPr/>
          <p:nvPr/>
        </p:nvGrpSpPr>
        <p:grpSpPr>
          <a:xfrm>
            <a:off x="15702" y="0"/>
            <a:ext cx="9128298" cy="6858000"/>
            <a:chOff x="15702" y="0"/>
            <a:chExt cx="9128298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623B094-5428-42E2-AF03-8B30D8800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93" t="16425" b="19034"/>
            <a:stretch/>
          </p:blipFill>
          <p:spPr>
            <a:xfrm>
              <a:off x="15702" y="0"/>
              <a:ext cx="9128298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62E04D-F89A-4516-BE2A-81D2DC73816F}"/>
                </a:ext>
              </a:extLst>
            </p:cNvPr>
            <p:cNvSpPr txBox="1"/>
            <p:nvPr/>
          </p:nvSpPr>
          <p:spPr>
            <a:xfrm>
              <a:off x="225287" y="225287"/>
              <a:ext cx="3445565" cy="335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 err="1"/>
                <a:t>Glamox</a:t>
              </a:r>
              <a:endParaRPr lang="en-GB" sz="4400" b="1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/>
                <a:t>Norwegian company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/>
                <a:t>Manufacturing maritime lighting for oil rigs, cruise ships and naval ships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/>
                <a:t>Attracted to rural coastal location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0C060BE-4C4F-48E9-A6FE-A87E00880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9851" y="225287"/>
              <a:ext cx="1494183" cy="158383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FCF675-9080-4190-92B8-D0D3B0A45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2573" y="225287"/>
              <a:ext cx="2375752" cy="1583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9636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BCE13F-01C7-4E8B-823B-F6A63D734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C3A5F4-8B40-41D5-BCE8-08FCEEE0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37" y="153091"/>
            <a:ext cx="7886700" cy="787813"/>
          </a:xfrm>
        </p:spPr>
        <p:txBody>
          <a:bodyPr/>
          <a:lstStyle/>
          <a:p>
            <a:r>
              <a:rPr lang="en-GB" dirty="0">
                <a:latin typeface="Cambria" panose="02040503050406030204" pitchFamily="18" charset="0"/>
              </a:rPr>
              <a:t>Tourism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6F533B-7EAF-4F98-8855-389743D9FE8C}"/>
              </a:ext>
            </a:extLst>
          </p:cNvPr>
          <p:cNvSpPr txBox="1"/>
          <p:nvPr/>
        </p:nvSpPr>
        <p:spPr>
          <a:xfrm>
            <a:off x="294447" y="834886"/>
            <a:ext cx="77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Based on Irish heritage, natural environment and globally-important fossils at nearby Mistaken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Problems of peripheral location – getting noticed and getting people there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240189-832A-46F6-8750-131F26863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5083" y="4741250"/>
            <a:ext cx="2071688" cy="15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89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7717D1-173A-4685-BB04-8A5B4D1FD8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167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1BD146-07EB-4886-A41C-659CF9EB5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b="1" dirty="0">
                <a:latin typeface="Cambria" panose="02040503050406030204" pitchFamily="18" charset="0"/>
              </a:rPr>
              <a:t>Newtown</a:t>
            </a:r>
            <a:br>
              <a:rPr lang="en-GB" b="1" dirty="0">
                <a:latin typeface="Cambria" panose="02040503050406030204" pitchFamily="18" charset="0"/>
              </a:rPr>
            </a:br>
            <a:r>
              <a:rPr lang="en-GB" sz="3200" b="1" dirty="0">
                <a:latin typeface="Cambria" panose="02040503050406030204" pitchFamily="18" charset="0"/>
              </a:rPr>
              <a:t>Mid Wales</a:t>
            </a:r>
          </a:p>
        </p:txBody>
      </p:sp>
    </p:spTree>
    <p:extLst>
      <p:ext uri="{BB962C8B-B14F-4D97-AF65-F5344CB8AC3E}">
        <p14:creationId xmlns:p14="http://schemas.microsoft.com/office/powerpoint/2010/main" val="29905629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85838-D9D7-4BD0-BAA1-53BF920A9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ambria" panose="02040503050406030204" pitchFamily="18" charset="0"/>
              </a:rPr>
              <a:t>Newtown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97131-EDC4-4266-96CB-1DC16B2C4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189054" cy="4826966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Historically a woollen mill town, industry declined in late 19</a:t>
            </a:r>
            <a:r>
              <a:rPr lang="en-GB" baseline="30000" dirty="0"/>
              <a:t>th</a:t>
            </a:r>
            <a:r>
              <a:rPr lang="en-GB" dirty="0"/>
              <a:t> and early 20</a:t>
            </a:r>
            <a:r>
              <a:rPr lang="en-GB" baseline="30000" dirty="0"/>
              <a:t>th</a:t>
            </a:r>
            <a:r>
              <a:rPr lang="en-GB" dirty="0"/>
              <a:t> centuries</a:t>
            </a:r>
          </a:p>
          <a:p>
            <a:r>
              <a:rPr lang="en-GB" dirty="0"/>
              <a:t>Development plan adopted in 1960s</a:t>
            </a:r>
          </a:p>
          <a:p>
            <a:r>
              <a:rPr lang="en-GB" dirty="0"/>
              <a:t>Repositioned as a branch plant economy</a:t>
            </a:r>
          </a:p>
          <a:p>
            <a:r>
              <a:rPr lang="en-GB" dirty="0"/>
              <a:t>Laura Ashley operated a global business from Newtown during 1980s</a:t>
            </a:r>
          </a:p>
          <a:p>
            <a:r>
              <a:rPr lang="en-GB" dirty="0"/>
              <a:t>Industries squeezed by global competition</a:t>
            </a:r>
          </a:p>
          <a:p>
            <a:r>
              <a:rPr lang="en-GB" dirty="0"/>
              <a:t>Laura Ashley moved production to eastern Europe and Asia</a:t>
            </a:r>
          </a:p>
          <a:p>
            <a:r>
              <a:rPr lang="en-GB" dirty="0"/>
              <a:t>Laura Ashley bought by Malaysian company in 1998 and left Newtown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A651F-355B-4B43-8E32-DA8B39BA2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9609" y="517239"/>
            <a:ext cx="2848408" cy="2080701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F8BECF2-7861-431E-B06B-2AF4880C55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169" y="2828873"/>
            <a:ext cx="2814518" cy="190858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6C2608-F40F-4483-9801-0ED56F51D5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167" y="4968390"/>
            <a:ext cx="2814519" cy="17915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12822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85838-D9D7-4BD0-BAA1-53BF920A9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ambria" panose="02040503050406030204" pitchFamily="18" charset="0"/>
              </a:rPr>
              <a:t>Niche Innovation?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97131-EDC4-4266-96CB-1DC16B2C4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643438" cy="4826966"/>
          </a:xfrm>
        </p:spPr>
        <p:txBody>
          <a:bodyPr>
            <a:normAutofit/>
          </a:bodyPr>
          <a:lstStyle/>
          <a:p>
            <a:r>
              <a:rPr lang="en-GB" dirty="0"/>
              <a:t>Niche innovation by individual businesses to sell specialist products into global markets</a:t>
            </a:r>
          </a:p>
          <a:p>
            <a:r>
              <a:rPr lang="en-GB" dirty="0"/>
              <a:t>Not coordinated or supported as part of a government scheme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275178-EB5E-4F1E-99C7-D449D31A90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942" y="1943102"/>
            <a:ext cx="3295651" cy="2471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7A1729-2629-4DB5-B349-0AD3864D2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01" y="4766641"/>
            <a:ext cx="1877568" cy="188595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C8D3C-C895-40E5-B2EB-05746C56C8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748" y="4766641"/>
            <a:ext cx="2453491" cy="1885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7BB0CC-9837-4AEC-998D-335D2F3D23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467" y="4766641"/>
            <a:ext cx="25146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77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85838-D9D7-4BD0-BAA1-53BF920A9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ambria" panose="02040503050406030204" pitchFamily="18" charset="0"/>
              </a:rPr>
              <a:t>Re-localisation?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97131-EDC4-4266-96CB-1DC16B2C4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4320"/>
            <a:ext cx="4643438" cy="5224531"/>
          </a:xfrm>
        </p:spPr>
        <p:txBody>
          <a:bodyPr>
            <a:normAutofit/>
          </a:bodyPr>
          <a:lstStyle/>
          <a:p>
            <a:r>
              <a:rPr lang="en-GB" dirty="0"/>
              <a:t>Community efforts focused more on re-localisation, especially local food</a:t>
            </a:r>
          </a:p>
          <a:p>
            <a:pPr lvl="1"/>
            <a:r>
              <a:rPr lang="en-GB" dirty="0"/>
              <a:t>Refurbishment of Market Hall by Land &amp; Food Trust</a:t>
            </a:r>
          </a:p>
          <a:p>
            <a:pPr lvl="1"/>
            <a:r>
              <a:rPr lang="en-GB" dirty="0"/>
              <a:t>Community farm/garden</a:t>
            </a:r>
          </a:p>
          <a:p>
            <a:pPr lvl="1"/>
            <a:r>
              <a:rPr lang="en-GB" dirty="0"/>
              <a:t>Food Festival</a:t>
            </a:r>
          </a:p>
          <a:p>
            <a:r>
              <a:rPr lang="en-GB" dirty="0"/>
              <a:t>Responses to arrival of McDonalds &amp; Tesco</a:t>
            </a:r>
          </a:p>
          <a:p>
            <a:r>
              <a:rPr lang="en-GB" dirty="0"/>
              <a:t>Strengthening local networks but not attracting external visitors or capital?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0F917-D215-4F56-A4C4-8A30F3944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2" y="556107"/>
            <a:ext cx="2814638" cy="1876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D283BA-CC10-44C9-A122-23130195D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2" y="2623513"/>
            <a:ext cx="2814638" cy="1876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7C995-12D0-46FC-9B61-B8E7998E0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2" y="4607873"/>
            <a:ext cx="2814638" cy="211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028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85838-D9D7-4BD0-BAA1-53BF920A9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ambria" panose="02040503050406030204" pitchFamily="18" charset="0"/>
              </a:rPr>
              <a:t>Niche Tourism?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97131-EDC4-4266-96CB-1DC16B2C4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4320"/>
            <a:ext cx="4643438" cy="5224531"/>
          </a:xfrm>
        </p:spPr>
        <p:txBody>
          <a:bodyPr>
            <a:normAutofit/>
          </a:bodyPr>
          <a:lstStyle/>
          <a:p>
            <a:r>
              <a:rPr lang="en-GB" dirty="0"/>
              <a:t>Attracting domestic and international tourists through celebrating industrial heritage</a:t>
            </a:r>
          </a:p>
          <a:p>
            <a:r>
              <a:rPr lang="en-GB" dirty="0"/>
              <a:t>Bidding for Heritage Lottery Fund money</a:t>
            </a:r>
          </a:p>
          <a:p>
            <a:r>
              <a:rPr lang="en-GB" dirty="0"/>
              <a:t>Two rival schemes and groups working on ideas for museums</a:t>
            </a:r>
          </a:p>
          <a:p>
            <a:r>
              <a:rPr lang="en-GB" dirty="0"/>
              <a:t>Lack of coordination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02D5B9-D056-4B88-A4CE-2FC1EB5D3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5204" y="2075759"/>
            <a:ext cx="4651513" cy="348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78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C0ACC3-FD36-42A7-AEE5-BC7CA1A4B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 rot="5400000">
            <a:off x="-371475" y="371475"/>
            <a:ext cx="3829050" cy="308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0EE302-20A2-4C13-9C25-56088702E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468" y="478631"/>
            <a:ext cx="3829050" cy="2871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43B1D0-8247-49D5-BD25-B8E9370709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rot="5400000">
            <a:off x="5636417" y="321469"/>
            <a:ext cx="3829050" cy="3186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678678-BD37-471C-BDBE-064B488650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4"/>
          <a:stretch/>
        </p:blipFill>
        <p:spPr>
          <a:xfrm>
            <a:off x="-1" y="3814761"/>
            <a:ext cx="4686299" cy="30432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C58772-7C36-49FD-BDE7-44D4FB4258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8"/>
          <a:stretch/>
        </p:blipFill>
        <p:spPr>
          <a:xfrm>
            <a:off x="4686300" y="3827264"/>
            <a:ext cx="4457700" cy="30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50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C071-C01C-4F81-8436-4DF4861B8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mbria" panose="02040503050406030204" pitchFamily="18" charset="0"/>
              </a:rPr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80ABE-2275-4B8B-A676-B8FC018CB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Rural communities and small towns do not need to be the victims of globalization</a:t>
            </a:r>
          </a:p>
          <a:p>
            <a:r>
              <a:rPr lang="en-GB" dirty="0"/>
              <a:t>Communities can play a role in shaping their own futures</a:t>
            </a:r>
          </a:p>
          <a:p>
            <a:r>
              <a:rPr lang="en-GB" dirty="0"/>
              <a:t>Both exposure to globalization and opportunities to respond may be shaped by factors including geographical location, local resources etc</a:t>
            </a:r>
          </a:p>
          <a:p>
            <a:r>
              <a:rPr lang="en-GB" dirty="0"/>
              <a:t>Effective responses to globalization require strong and coherent community mobilisation around realistic goals</a:t>
            </a:r>
          </a:p>
        </p:txBody>
      </p:sp>
    </p:spTree>
    <p:extLst>
      <p:ext uri="{BB962C8B-B14F-4D97-AF65-F5344CB8AC3E}">
        <p14:creationId xmlns:p14="http://schemas.microsoft.com/office/powerpoint/2010/main" val="3724616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2C2A5-9BE8-4F13-8A1A-F20E4D5F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mbria" panose="02040503050406030204" pitchFamily="18" charset="0"/>
              </a:rPr>
              <a:t>What is globalization?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29DB7-91AF-460E-A226-9FFC72EE4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5719141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dirty="0"/>
              <a:t>“Globalization refers to a multidimensional set of social processes that create, multiply, stretch, and intensify worldwide social interdependencies and exchanges while at the same time fostering in people a growing awareness of deepening connections between the local and the distant.”</a:t>
            </a:r>
          </a:p>
          <a:p>
            <a:pPr marL="0" indent="0" algn="r">
              <a:buNone/>
            </a:pPr>
            <a:r>
              <a:rPr lang="en-GB" sz="2400" dirty="0"/>
              <a:t>Manfred Steger (2003) </a:t>
            </a:r>
            <a:r>
              <a:rPr lang="en-GB" sz="2400" i="1" dirty="0"/>
              <a:t>Globalization: A Very Short Introduction</a:t>
            </a:r>
            <a:r>
              <a:rPr lang="en-GB" sz="2400" dirty="0"/>
              <a:t>, p 13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833C7-9738-4BF8-A4D3-5DB3021ED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391" y="1825625"/>
            <a:ext cx="1625397" cy="2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608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C071-C01C-4F81-8436-4DF4861B8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mbria" panose="02040503050406030204" pitchFamily="18" charset="0"/>
              </a:rPr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80ABE-2275-4B8B-A676-B8FC018CB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Individuals are needed to act as catalysts, with clear visions and the ability to motivate others</a:t>
            </a:r>
          </a:p>
          <a:p>
            <a:r>
              <a:rPr lang="en-GB" dirty="0"/>
              <a:t>Communities need to work together towards common goals and avoid factionalism</a:t>
            </a:r>
          </a:p>
          <a:p>
            <a:r>
              <a:rPr lang="en-GB" dirty="0"/>
              <a:t>The strongest plans emerge from reflection by the community on its identity, resources and potential</a:t>
            </a:r>
          </a:p>
          <a:p>
            <a:r>
              <a:rPr lang="en-GB" dirty="0"/>
              <a:t>Combine different strategies, e.g. </a:t>
            </a:r>
            <a:r>
              <a:rPr lang="en-GB" dirty="0" err="1"/>
              <a:t>relocalisation</a:t>
            </a:r>
            <a:r>
              <a:rPr lang="en-GB" dirty="0"/>
              <a:t> and niche innovation</a:t>
            </a:r>
          </a:p>
          <a:p>
            <a:r>
              <a:rPr lang="en-GB" dirty="0" err="1"/>
              <a:t>Relocalisation</a:t>
            </a:r>
            <a:r>
              <a:rPr lang="en-GB" dirty="0"/>
              <a:t> works best when it combines economic localism with cultural cosmopolitanism</a:t>
            </a:r>
          </a:p>
        </p:txBody>
      </p:sp>
    </p:spTree>
    <p:extLst>
      <p:ext uri="{BB962C8B-B14F-4D97-AF65-F5344CB8AC3E}">
        <p14:creationId xmlns:p14="http://schemas.microsoft.com/office/powerpoint/2010/main" val="37434931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C071-C01C-4F81-8436-4DF4861B8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mbria" panose="02040503050406030204" pitchFamily="18" charset="0"/>
              </a:rPr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80ABE-2275-4B8B-A676-B8FC018CB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4021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Support local businesses to expand and sustain themselves by selling to international niche markets</a:t>
            </a:r>
          </a:p>
          <a:p>
            <a:r>
              <a:rPr lang="en-GB" dirty="0"/>
              <a:t>Attract businesses that value the environmental qualities of the countryside, and will stay</a:t>
            </a:r>
          </a:p>
          <a:p>
            <a:r>
              <a:rPr lang="en-GB" dirty="0"/>
              <a:t>Re-imagine local resources to develop tourist attractions that stand out and will appeal to national and international visitors</a:t>
            </a:r>
          </a:p>
          <a:p>
            <a:r>
              <a:rPr lang="en-GB" dirty="0"/>
              <a:t>Use the skills, experiences and contacts of migrants into the community; encourage migrant entrepreneurship</a:t>
            </a:r>
          </a:p>
          <a:p>
            <a:r>
              <a:rPr lang="en-GB" dirty="0"/>
              <a:t>Harness networks of out-migrants from the community, to find new opportunities for local businesses, promote tourism and support community development initiatives</a:t>
            </a:r>
          </a:p>
        </p:txBody>
      </p:sp>
    </p:spTree>
    <p:extLst>
      <p:ext uri="{BB962C8B-B14F-4D97-AF65-F5344CB8AC3E}">
        <p14:creationId xmlns:p14="http://schemas.microsoft.com/office/powerpoint/2010/main" val="12944532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F362F-FD2C-4B54-AA68-843A501B4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0656E-2C52-44EE-BA36-4869218C1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r="169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5DB212-03FB-4073-A5B6-A3AFC4F139F7}"/>
              </a:ext>
            </a:extLst>
          </p:cNvPr>
          <p:cNvSpPr txBox="1"/>
          <p:nvPr/>
        </p:nvSpPr>
        <p:spPr>
          <a:xfrm>
            <a:off x="198783" y="0"/>
            <a:ext cx="30877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Cambria" panose="02040503050406030204" pitchFamily="18" charset="0"/>
              </a:rPr>
              <a:t>Stop the world?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47F51E-3A5F-480E-9D6C-A20C75A1988A}"/>
              </a:ext>
            </a:extLst>
          </p:cNvPr>
          <p:cNvSpPr txBox="1"/>
          <p:nvPr/>
        </p:nvSpPr>
        <p:spPr>
          <a:xfrm>
            <a:off x="291548" y="2119452"/>
            <a:ext cx="1815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Cambria" panose="02040503050406030204" pitchFamily="18" charset="0"/>
              </a:rPr>
              <a:t>We can’t!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5A83B5-869C-4729-BAF7-615B011D71E2}"/>
              </a:ext>
            </a:extLst>
          </p:cNvPr>
          <p:cNvSpPr txBox="1"/>
          <p:nvPr/>
        </p:nvSpPr>
        <p:spPr>
          <a:xfrm>
            <a:off x="198783" y="3737113"/>
            <a:ext cx="24251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But we can make a difference to the future for our community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9454EB-33BA-4758-AE17-377CDC765C86}"/>
              </a:ext>
            </a:extLst>
          </p:cNvPr>
          <p:cNvSpPr txBox="1"/>
          <p:nvPr/>
        </p:nvSpPr>
        <p:spPr>
          <a:xfrm>
            <a:off x="628650" y="6294783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Presentation slides available at www.global-rural.org</a:t>
            </a:r>
          </a:p>
        </p:txBody>
      </p:sp>
    </p:spTree>
    <p:extLst>
      <p:ext uri="{BB962C8B-B14F-4D97-AF65-F5344CB8AC3E}">
        <p14:creationId xmlns:p14="http://schemas.microsoft.com/office/powerpoint/2010/main" val="3353525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B9F1EED-53A5-4C8F-AD66-B4295879C4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22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5417A8-31D2-49A0-A3E3-0663FD25A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71" y="5294934"/>
            <a:ext cx="78867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</a:rPr>
              <a:t>Not just the global city….</a:t>
            </a:r>
            <a:endParaRPr lang="en-GB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16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2CF21-12AF-41BB-96F2-1BA474EC36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5417A8-31D2-49A0-A3E3-0663FD25A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363" y="219352"/>
            <a:ext cx="78867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</a:rPr>
              <a:t>…but also the global countryside</a:t>
            </a:r>
            <a:endParaRPr lang="en-GB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40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BF2C-56DD-45FC-9C3B-2692B935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Food supply chains stretched over longer and longer distances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D004D-DB81-4B5A-8BF8-DEF036983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7338"/>
            <a:ext cx="9236613" cy="4960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041116-D99D-4088-BADB-74389399903A}"/>
              </a:ext>
            </a:extLst>
          </p:cNvPr>
          <p:cNvSpPr txBox="1"/>
          <p:nvPr/>
        </p:nvSpPr>
        <p:spPr>
          <a:xfrm>
            <a:off x="6599583" y="6414052"/>
            <a:ext cx="254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</a:t>
            </a:r>
            <a:r>
              <a:rPr lang="en-GB" dirty="0" err="1"/>
              <a:t>Parkfield</a:t>
            </a:r>
            <a:r>
              <a:rPr lang="en-GB" dirty="0"/>
              <a:t> ICT</a:t>
            </a:r>
          </a:p>
        </p:txBody>
      </p:sp>
    </p:spTree>
    <p:extLst>
      <p:ext uri="{BB962C8B-B14F-4D97-AF65-F5344CB8AC3E}">
        <p14:creationId xmlns:p14="http://schemas.microsoft.com/office/powerpoint/2010/main" val="4160680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27839F-B443-4C9A-98F6-8759750F6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09C1A2-72EC-4CFE-9C82-03467F962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9784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Globalization of agriculture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FF9FE-484F-451D-A6F0-74BDCE96D63B}"/>
              </a:ext>
            </a:extLst>
          </p:cNvPr>
          <p:cNvSpPr txBox="1"/>
          <p:nvPr/>
        </p:nvSpPr>
        <p:spPr>
          <a:xfrm>
            <a:off x="628650" y="1717193"/>
            <a:ext cx="3803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Liberalisation of global trade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Improved and faster transport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Enhanced preservation and refrigeration technologies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Pressures on food prices and food security</a:t>
            </a:r>
          </a:p>
        </p:txBody>
      </p:sp>
    </p:spTree>
    <p:extLst>
      <p:ext uri="{BB962C8B-B14F-4D97-AF65-F5344CB8AC3E}">
        <p14:creationId xmlns:p14="http://schemas.microsoft.com/office/powerpoint/2010/main" val="3897203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</TotalTime>
  <Words>1662</Words>
  <Application>Microsoft Office PowerPoint</Application>
  <PresentationFormat>On-screen Show (4:3)</PresentationFormat>
  <Paragraphs>306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'Stop the world, I want to get off?’  How rural communities respond to globalization</vt:lpstr>
      <vt:lpstr>Myth 1: The Countryside is a refuge from globalization</vt:lpstr>
      <vt:lpstr>Myth 2: We are all becoming homogenized</vt:lpstr>
      <vt:lpstr>Myth 3: Rural communities are victims of globalization – and there’s nothing we can do about it</vt:lpstr>
      <vt:lpstr>What is globalization?</vt:lpstr>
      <vt:lpstr>Not just the global city….</vt:lpstr>
      <vt:lpstr>…but also the global countryside</vt:lpstr>
      <vt:lpstr>Food supply chains stretched over longer and longer distances</vt:lpstr>
      <vt:lpstr>Globalization of agriculture </vt:lpstr>
      <vt:lpstr>Globalization of agriculture </vt:lpstr>
      <vt:lpstr>Not only agriculture </vt:lpstr>
      <vt:lpstr>Acceleration and intensification of global mobility</vt:lpstr>
      <vt:lpstr>Increased flows of migration to, from and through the global countryside</vt:lpstr>
      <vt:lpstr>Cultural diversity of rural communities and small towns</vt:lpstr>
      <vt:lpstr>Global rural tourism</vt:lpstr>
      <vt:lpstr>Everyday Globalization</vt:lpstr>
      <vt:lpstr>A model of globalization impacts and responses</vt:lpstr>
      <vt:lpstr>A model of globalization impacts and responses</vt:lpstr>
      <vt:lpstr>Regional contexts and capacities</vt:lpstr>
      <vt:lpstr>A model of globalization impacts and responses</vt:lpstr>
      <vt:lpstr>Catalysts</vt:lpstr>
      <vt:lpstr>A model of globalization impacts and responses</vt:lpstr>
      <vt:lpstr>Globalization Impacts</vt:lpstr>
      <vt:lpstr>A model of globalization impacts and responses</vt:lpstr>
      <vt:lpstr>Resistance (is not futile?)</vt:lpstr>
      <vt:lpstr>Strategies for Rural Development</vt:lpstr>
      <vt:lpstr>Strategies for Rural Development</vt:lpstr>
      <vt:lpstr>Global Conservators</vt:lpstr>
      <vt:lpstr>Global Playgrounds</vt:lpstr>
      <vt:lpstr>Niche Innovators</vt:lpstr>
      <vt:lpstr>Re-localisers</vt:lpstr>
      <vt:lpstr>PowerPoint Presentation</vt:lpstr>
      <vt:lpstr>GLOBAL-RURAL</vt:lpstr>
      <vt:lpstr>Trepassey Newfoundland, Canada</vt:lpstr>
      <vt:lpstr>Trepassey</vt:lpstr>
      <vt:lpstr>PowerPoint Presentation</vt:lpstr>
      <vt:lpstr>PowerPoint Presentation</vt:lpstr>
      <vt:lpstr>PowerPoint Presentation</vt:lpstr>
      <vt:lpstr>PowerPoint Presentation</vt:lpstr>
      <vt:lpstr>Iceberg Industries</vt:lpstr>
      <vt:lpstr>PowerPoint Presentation</vt:lpstr>
      <vt:lpstr>Tourism</vt:lpstr>
      <vt:lpstr>Newtown Mid Wales</vt:lpstr>
      <vt:lpstr>Newtown</vt:lpstr>
      <vt:lpstr>Niche Innovation?</vt:lpstr>
      <vt:lpstr>Re-localisation?</vt:lpstr>
      <vt:lpstr>Niche Tourism?</vt:lpstr>
      <vt:lpstr>PowerPoint Presentation</vt:lpstr>
      <vt:lpstr>Lessons</vt:lpstr>
      <vt:lpstr>Lessons</vt:lpstr>
      <vt:lpstr>Lessons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'Stop the world, I want to get off?’  How rural communities respond to globalization</dc:title>
  <dc:creator>Michael Woods</dc:creator>
  <cp:lastModifiedBy>Michael Woods</cp:lastModifiedBy>
  <cp:revision>32</cp:revision>
  <dcterms:created xsi:type="dcterms:W3CDTF">2017-09-24T14:29:28Z</dcterms:created>
  <dcterms:modified xsi:type="dcterms:W3CDTF">2017-09-26T19:09:15Z</dcterms:modified>
</cp:coreProperties>
</file>