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4CDBB29-D76C-451B-ADBF-49974FA98AC3}" type="datetimeFigureOut">
              <a:rPr lang="en-GB" smtClean="0"/>
              <a:t>28/08/2015</a:t>
            </a:fld>
            <a:endParaRPr lang="en-GB"/>
          </a:p>
        </p:txBody>
      </p:sp>
      <p:sp>
        <p:nvSpPr>
          <p:cNvPr id="20" name="Footer Placeholder 19"/>
          <p:cNvSpPr>
            <a:spLocks noGrp="1"/>
          </p:cNvSpPr>
          <p:nvPr>
            <p:ph type="ftr" sz="quarter" idx="11"/>
          </p:nvPr>
        </p:nvSpPr>
        <p:spPr/>
        <p:txBody>
          <a:bodyPr/>
          <a:lstStyle>
            <a:extLst/>
          </a:lstStyle>
          <a:p>
            <a:endParaRPr lang="en-GB"/>
          </a:p>
        </p:txBody>
      </p:sp>
      <p:sp>
        <p:nvSpPr>
          <p:cNvPr id="10" name="Slide Number Placeholder 9"/>
          <p:cNvSpPr>
            <a:spLocks noGrp="1"/>
          </p:cNvSpPr>
          <p:nvPr>
            <p:ph type="sldNum" sz="quarter" idx="12"/>
          </p:nvPr>
        </p:nvSpPr>
        <p:spPr/>
        <p:txBody>
          <a:bodyPr/>
          <a:lstStyle>
            <a:extLst/>
          </a:lstStyle>
          <a:p>
            <a:fld id="{E03BD8DB-2DF8-4A28-B67D-D001F5CAA892}" type="slidenum">
              <a:rPr lang="en-GB" smtClean="0"/>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4CDBB29-D76C-451B-ADBF-49974FA98AC3}" type="datetimeFigureOut">
              <a:rPr lang="en-GB" smtClean="0"/>
              <a:t>28/08/2015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E03BD8DB-2DF8-4A28-B67D-D001F5CAA892}"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4CDBB29-D76C-451B-ADBF-49974FA98AC3}" type="datetimeFigureOut">
              <a:rPr lang="en-GB" smtClean="0"/>
              <a:t>28/08/2015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E03BD8DB-2DF8-4A28-B67D-D001F5CAA892}"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4CDBB29-D76C-451B-ADBF-49974FA98AC3}" type="datetimeFigureOut">
              <a:rPr lang="en-GB" smtClean="0"/>
              <a:t>28/08/2015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E03BD8DB-2DF8-4A28-B67D-D001F5CAA892}"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4CDBB29-D76C-451B-ADBF-49974FA98AC3}" type="datetimeFigureOut">
              <a:rPr lang="en-GB" smtClean="0"/>
              <a:t>28/08/2015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E03BD8DB-2DF8-4A28-B67D-D001F5CAA892}" type="slidenum">
              <a:rPr lang="en-GB" smtClean="0"/>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4CDBB29-D76C-451B-ADBF-49974FA98AC3}" type="datetimeFigureOut">
              <a:rPr lang="en-GB" smtClean="0"/>
              <a:t>28/08/2015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E03BD8DB-2DF8-4A28-B67D-D001F5CAA892}"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4CDBB29-D76C-451B-ADBF-49974FA98AC3}" type="datetimeFigureOut">
              <a:rPr lang="en-GB" smtClean="0"/>
              <a:t>28/08/2015</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E03BD8DB-2DF8-4A28-B67D-D001F5CAA892}"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4CDBB29-D76C-451B-ADBF-49974FA98AC3}" type="datetimeFigureOut">
              <a:rPr lang="en-GB" smtClean="0"/>
              <a:t>28/08/2015</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E03BD8DB-2DF8-4A28-B67D-D001F5CAA892}"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4CDBB29-D76C-451B-ADBF-49974FA98AC3}" type="datetimeFigureOut">
              <a:rPr lang="en-GB" smtClean="0"/>
              <a:t>28/08/2015</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E03BD8DB-2DF8-4A28-B67D-D001F5CAA892}" type="slidenum">
              <a:rPr lang="en-GB" smtClean="0"/>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4CDBB29-D76C-451B-ADBF-49974FA98AC3}" type="datetimeFigureOut">
              <a:rPr lang="en-GB" smtClean="0"/>
              <a:t>28/08/2015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E03BD8DB-2DF8-4A28-B67D-D001F5CAA892}"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4CDBB29-D76C-451B-ADBF-49974FA98AC3}" type="datetimeFigureOut">
              <a:rPr lang="en-GB" smtClean="0"/>
              <a:t>28/08/2015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E03BD8DB-2DF8-4A28-B67D-D001F5CAA892}" type="slidenum">
              <a:rPr lang="en-GB" smtClean="0"/>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4CDBB29-D76C-451B-ADBF-49974FA98AC3}" type="datetimeFigureOut">
              <a:rPr lang="en-GB" smtClean="0"/>
              <a:t>28/08/2015</a:t>
            </a:fld>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03BD8DB-2DF8-4A28-B67D-D001F5CAA892}" type="slidenum">
              <a:rPr lang="en-GB" smtClean="0"/>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aber.ac.uk/images/id-2007/emf/aber-uni-logo.emf" TargetMode="External"/><Relationship Id="rId7" Type="http://schemas.openxmlformats.org/officeDocument/2006/relationships/image" Target="../media/image5.jpeg"/><Relationship Id="rId2" Type="http://schemas.openxmlformats.org/officeDocument/2006/relationships/hyperlink" Target="mailto:m.woods@aber.ac.uk" TargetMode="Externa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1556792"/>
            <a:ext cx="7406640" cy="1472184"/>
          </a:xfrm>
        </p:spPr>
        <p:txBody>
          <a:bodyPr>
            <a:noAutofit/>
          </a:bodyPr>
          <a:lstStyle/>
          <a:p>
            <a:r>
              <a:rPr lang="en-GB" sz="5400" dirty="0" smtClean="0"/>
              <a:t>Assemblage, Place, Power and Globalization</a:t>
            </a:r>
            <a:endParaRPr lang="en-GB" sz="5400" dirty="0"/>
          </a:p>
        </p:txBody>
      </p:sp>
      <p:sp>
        <p:nvSpPr>
          <p:cNvPr id="3" name="Subtitle 2"/>
          <p:cNvSpPr>
            <a:spLocks noGrp="1"/>
          </p:cNvSpPr>
          <p:nvPr>
            <p:ph type="subTitle" idx="1"/>
          </p:nvPr>
        </p:nvSpPr>
        <p:spPr>
          <a:xfrm>
            <a:off x="1115616" y="3573016"/>
            <a:ext cx="7406640" cy="1752600"/>
          </a:xfrm>
        </p:spPr>
        <p:txBody>
          <a:bodyPr>
            <a:normAutofit/>
          </a:bodyPr>
          <a:lstStyle/>
          <a:p>
            <a:pPr algn="just"/>
            <a:r>
              <a:rPr lang="en-GB" sz="2400" b="1" dirty="0" smtClean="0"/>
              <a:t>Michael Woods, </a:t>
            </a:r>
            <a:r>
              <a:rPr lang="en-GB" sz="2400" dirty="0" smtClean="0"/>
              <a:t>Jesse </a:t>
            </a:r>
            <a:r>
              <a:rPr lang="en-GB" sz="2400" dirty="0" err="1" smtClean="0"/>
              <a:t>Heley</a:t>
            </a:r>
            <a:r>
              <a:rPr lang="en-GB" sz="2400" dirty="0" smtClean="0"/>
              <a:t>, Laura Jones, </a:t>
            </a:r>
            <a:r>
              <a:rPr lang="en-GB" sz="2400" dirty="0" err="1" smtClean="0"/>
              <a:t>Anthonia</a:t>
            </a:r>
            <a:r>
              <a:rPr lang="en-GB" sz="2400" dirty="0" smtClean="0"/>
              <a:t> </a:t>
            </a:r>
            <a:r>
              <a:rPr lang="en-GB" sz="2400" dirty="0" err="1" smtClean="0"/>
              <a:t>Onyeahialam</a:t>
            </a:r>
            <a:r>
              <a:rPr lang="en-GB" sz="2400" dirty="0" smtClean="0"/>
              <a:t>, Marc Welsh</a:t>
            </a:r>
          </a:p>
          <a:p>
            <a:r>
              <a:rPr lang="en-GB" sz="2400" i="1" dirty="0" smtClean="0"/>
              <a:t>Aberystwyth University</a:t>
            </a:r>
          </a:p>
          <a:p>
            <a:r>
              <a:rPr lang="en-GB" dirty="0" smtClean="0">
                <a:hlinkClick r:id="rId2"/>
              </a:rPr>
              <a:t>m.woods@aber.ac.uk</a:t>
            </a:r>
            <a:r>
              <a:rPr lang="en-GB" dirty="0" smtClean="0"/>
              <a:t>	        @</a:t>
            </a:r>
            <a:r>
              <a:rPr lang="en-GB" dirty="0" err="1" smtClean="0"/>
              <a:t>globalrural</a:t>
            </a:r>
            <a:endParaRPr lang="en-GB" dirty="0"/>
          </a:p>
        </p:txBody>
      </p:sp>
      <p:sp>
        <p:nvSpPr>
          <p:cNvPr id="4" name="TextBox 3"/>
          <p:cNvSpPr txBox="1"/>
          <p:nvPr/>
        </p:nvSpPr>
        <p:spPr>
          <a:xfrm>
            <a:off x="1403648" y="116632"/>
            <a:ext cx="6912768" cy="369332"/>
          </a:xfrm>
          <a:prstGeom prst="rect">
            <a:avLst/>
          </a:prstGeom>
          <a:noFill/>
        </p:spPr>
        <p:txBody>
          <a:bodyPr wrap="square" rtlCol="0">
            <a:spAutoFit/>
          </a:bodyPr>
          <a:lstStyle/>
          <a:p>
            <a:pPr algn="ctr"/>
            <a:r>
              <a:rPr lang="en-GB" dirty="0" smtClean="0"/>
              <a:t>RGS-IBG</a:t>
            </a:r>
            <a:r>
              <a:rPr lang="en-GB" dirty="0" smtClean="0"/>
              <a:t> </a:t>
            </a:r>
            <a:r>
              <a:rPr lang="en-GB" dirty="0" smtClean="0"/>
              <a:t>Annual </a:t>
            </a:r>
            <a:r>
              <a:rPr lang="en-GB" dirty="0" smtClean="0"/>
              <a:t>Conference</a:t>
            </a:r>
            <a:r>
              <a:rPr lang="en-GB" dirty="0" smtClean="0"/>
              <a:t>, Exeter,  September </a:t>
            </a:r>
            <a:r>
              <a:rPr lang="en-GB" dirty="0" smtClean="0"/>
              <a:t>2015</a:t>
            </a:r>
            <a:endParaRPr lang="en-GB" dirty="0"/>
          </a:p>
        </p:txBody>
      </p:sp>
      <p:pic>
        <p:nvPicPr>
          <p:cNvPr id="5" name="Picture 4" descr="Photo of Aberystwyth University Logo.">
            <a:hlinkClick r:id="rId3"/>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115616" y="5905953"/>
            <a:ext cx="1872208" cy="38604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4" descr="https://encrypted-tbn1.gstatic.com/images?q=tbn:ANd9GcQKao9gPMQm9W707LzESir-WHdZIVFxYRu9P7P49dzQH52SQmwV"/>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3520029" y="5672775"/>
            <a:ext cx="971487" cy="85240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http://www.techniquest.org/STW/ics/WISERD.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5004048" y="5816124"/>
            <a:ext cx="1512168" cy="56570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76256" y="5715566"/>
            <a:ext cx="1751006" cy="766820"/>
          </a:xfrm>
          <a:prstGeom prst="rect">
            <a:avLst/>
          </a:prstGeom>
        </p:spPr>
      </p:pic>
    </p:spTree>
    <p:extLst>
      <p:ext uri="{BB962C8B-B14F-4D97-AF65-F5344CB8AC3E}">
        <p14:creationId xmlns:p14="http://schemas.microsoft.com/office/powerpoint/2010/main" val="37385386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Assemblage and Globalization</a:t>
            </a:r>
            <a:endParaRPr lang="en-GB" dirty="0"/>
          </a:p>
        </p:txBody>
      </p:sp>
      <p:sp>
        <p:nvSpPr>
          <p:cNvPr id="3" name="Content Placeholder 2"/>
          <p:cNvSpPr>
            <a:spLocks noGrp="1"/>
          </p:cNvSpPr>
          <p:nvPr>
            <p:ph idx="1"/>
          </p:nvPr>
        </p:nvSpPr>
        <p:spPr/>
        <p:txBody>
          <a:bodyPr>
            <a:normAutofit/>
          </a:bodyPr>
          <a:lstStyle/>
          <a:p>
            <a:pPr marL="82296" indent="0" algn="just">
              <a:buNone/>
            </a:pPr>
            <a:r>
              <a:rPr lang="en-GB" dirty="0" smtClean="0"/>
              <a:t>2) Globalization occurs through the recurrent interaction between assemblages</a:t>
            </a:r>
          </a:p>
          <a:p>
            <a:pPr lvl="1" algn="just"/>
            <a:r>
              <a:rPr lang="en-GB" dirty="0" smtClean="0"/>
              <a:t>Aligns or fuses capacities to produce new </a:t>
            </a:r>
            <a:r>
              <a:rPr lang="en-GB" dirty="0" err="1" smtClean="0"/>
              <a:t>translocal</a:t>
            </a:r>
            <a:r>
              <a:rPr lang="en-GB" dirty="0" smtClean="0"/>
              <a:t> assemblages with global reach</a:t>
            </a:r>
          </a:p>
          <a:p>
            <a:pPr lvl="1" algn="just"/>
            <a:r>
              <a:rPr lang="en-GB" dirty="0" err="1" smtClean="0"/>
              <a:t>E.g</a:t>
            </a:r>
            <a:r>
              <a:rPr lang="en-GB" dirty="0" smtClean="0"/>
              <a:t> corporate mergers; coalescence of social movements; tendency of trading blocs (e.g. EU, </a:t>
            </a:r>
            <a:r>
              <a:rPr lang="en-GB" dirty="0" smtClean="0"/>
              <a:t>NAFTA) </a:t>
            </a:r>
            <a:r>
              <a:rPr lang="en-GB" dirty="0" smtClean="0"/>
              <a:t>to negotiate agreements to create more extensive trade areas</a:t>
            </a:r>
            <a:endParaRPr lang="en-GB" dirty="0"/>
          </a:p>
        </p:txBody>
      </p:sp>
    </p:spTree>
    <p:extLst>
      <p:ext uri="{BB962C8B-B14F-4D97-AF65-F5344CB8AC3E}">
        <p14:creationId xmlns:p14="http://schemas.microsoft.com/office/powerpoint/2010/main" val="34485981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Assemblage and Globalization</a:t>
            </a:r>
            <a:endParaRPr lang="en-GB" dirty="0"/>
          </a:p>
        </p:txBody>
      </p:sp>
      <p:sp>
        <p:nvSpPr>
          <p:cNvPr id="3" name="Content Placeholder 2"/>
          <p:cNvSpPr>
            <a:spLocks noGrp="1"/>
          </p:cNvSpPr>
          <p:nvPr>
            <p:ph idx="1"/>
          </p:nvPr>
        </p:nvSpPr>
        <p:spPr/>
        <p:txBody>
          <a:bodyPr>
            <a:normAutofit/>
          </a:bodyPr>
          <a:lstStyle/>
          <a:p>
            <a:pPr marL="82296" indent="0" algn="just">
              <a:buNone/>
            </a:pPr>
            <a:r>
              <a:rPr lang="en-GB" dirty="0" smtClean="0"/>
              <a:t>3) Globalization also occurs through the </a:t>
            </a:r>
            <a:r>
              <a:rPr lang="en-GB" dirty="0" err="1" smtClean="0"/>
              <a:t>deterritorialization</a:t>
            </a:r>
            <a:r>
              <a:rPr lang="en-GB" dirty="0" smtClean="0"/>
              <a:t> of assemblages</a:t>
            </a:r>
          </a:p>
          <a:p>
            <a:pPr lvl="1" algn="just"/>
            <a:r>
              <a:rPr lang="en-GB" dirty="0" smtClean="0"/>
              <a:t>New connections made or relations between components re-ordered to overspill the boundaries of the assemblage</a:t>
            </a:r>
          </a:p>
          <a:p>
            <a:pPr lvl="1" algn="just"/>
            <a:r>
              <a:rPr lang="en-GB" dirty="0" smtClean="0"/>
              <a:t>E.g. Company starting to export; household sending member abroad as a migrant worker.</a:t>
            </a:r>
          </a:p>
          <a:p>
            <a:pPr lvl="1" algn="just"/>
            <a:r>
              <a:rPr lang="en-GB" dirty="0" smtClean="0"/>
              <a:t>Literal forms of </a:t>
            </a:r>
            <a:r>
              <a:rPr lang="en-GB" dirty="0" err="1" smtClean="0"/>
              <a:t>deterritorialization</a:t>
            </a:r>
            <a:r>
              <a:rPr lang="en-GB" dirty="0" smtClean="0"/>
              <a:t> as detachment from territory (</a:t>
            </a:r>
            <a:r>
              <a:rPr lang="en-GB" dirty="0" err="1" smtClean="0"/>
              <a:t>e.g</a:t>
            </a:r>
            <a:r>
              <a:rPr lang="en-GB" dirty="0" smtClean="0"/>
              <a:t> corporate divestment, refugee fleeing from home)</a:t>
            </a:r>
          </a:p>
          <a:p>
            <a:endParaRPr lang="en-GB" dirty="0"/>
          </a:p>
        </p:txBody>
      </p:sp>
    </p:spTree>
    <p:extLst>
      <p:ext uri="{BB962C8B-B14F-4D97-AF65-F5344CB8AC3E}">
        <p14:creationId xmlns:p14="http://schemas.microsoft.com/office/powerpoint/2010/main" val="25624741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Assemblage and Globalization</a:t>
            </a:r>
            <a:endParaRPr lang="en-GB" dirty="0"/>
          </a:p>
        </p:txBody>
      </p:sp>
      <p:sp>
        <p:nvSpPr>
          <p:cNvPr id="3" name="Content Placeholder 2"/>
          <p:cNvSpPr>
            <a:spLocks noGrp="1"/>
          </p:cNvSpPr>
          <p:nvPr>
            <p:ph idx="1"/>
          </p:nvPr>
        </p:nvSpPr>
        <p:spPr/>
        <p:txBody>
          <a:bodyPr>
            <a:normAutofit fontScale="92500" lnSpcReduction="20000"/>
          </a:bodyPr>
          <a:lstStyle/>
          <a:p>
            <a:pPr marL="82296" indent="0">
              <a:buNone/>
            </a:pPr>
            <a:r>
              <a:rPr lang="en-GB" dirty="0" smtClean="0"/>
              <a:t>4) Globalization proceeds through cycles of coding, decoding and recoding</a:t>
            </a:r>
          </a:p>
          <a:p>
            <a:pPr algn="just"/>
            <a:r>
              <a:rPr lang="en-GB" sz="3000" dirty="0" smtClean="0"/>
              <a:t>Involves processes outlined in Li’s (2007) </a:t>
            </a:r>
            <a:r>
              <a:rPr lang="en-GB" sz="3000" dirty="0" err="1" smtClean="0"/>
              <a:t>Foucaldian</a:t>
            </a:r>
            <a:r>
              <a:rPr lang="en-GB" sz="3000" dirty="0" smtClean="0"/>
              <a:t> model</a:t>
            </a:r>
          </a:p>
          <a:p>
            <a:pPr algn="just"/>
            <a:r>
              <a:rPr lang="en-GB" sz="3000" dirty="0" smtClean="0"/>
              <a:t>Includes linguistic coding of scale (e.g. local, regional, national, international)</a:t>
            </a:r>
          </a:p>
          <a:p>
            <a:pPr algn="just"/>
            <a:r>
              <a:rPr lang="en-GB" sz="3000" dirty="0" smtClean="0"/>
              <a:t>Decoding as internal rules of assemblages are transgressed (e.g. tax avoidance by transnational corporations; illegal immigrants)</a:t>
            </a:r>
          </a:p>
          <a:p>
            <a:pPr algn="just"/>
            <a:r>
              <a:rPr lang="en-GB" sz="3000" dirty="0" smtClean="0"/>
              <a:t>Global assemblages develop their own internal codes and rules and give rise to new transnational regulatory assemblages </a:t>
            </a:r>
            <a:endParaRPr lang="en-GB" sz="3000" dirty="0"/>
          </a:p>
        </p:txBody>
      </p:sp>
    </p:spTree>
    <p:extLst>
      <p:ext uri="{BB962C8B-B14F-4D97-AF65-F5344CB8AC3E}">
        <p14:creationId xmlns:p14="http://schemas.microsoft.com/office/powerpoint/2010/main" val="21030409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Assemblage and Globalization</a:t>
            </a:r>
            <a:endParaRPr lang="en-GB" dirty="0"/>
          </a:p>
        </p:txBody>
      </p:sp>
      <p:sp>
        <p:nvSpPr>
          <p:cNvPr id="3" name="Content Placeholder 2"/>
          <p:cNvSpPr>
            <a:spLocks noGrp="1"/>
          </p:cNvSpPr>
          <p:nvPr>
            <p:ph idx="1"/>
          </p:nvPr>
        </p:nvSpPr>
        <p:spPr/>
        <p:txBody>
          <a:bodyPr>
            <a:normAutofit fontScale="92500" lnSpcReduction="10000"/>
          </a:bodyPr>
          <a:lstStyle/>
          <a:p>
            <a:pPr marL="82296" indent="0">
              <a:buNone/>
            </a:pPr>
            <a:r>
              <a:rPr lang="en-GB" dirty="0" smtClean="0"/>
              <a:t>5) Globalization fostered by </a:t>
            </a:r>
            <a:r>
              <a:rPr lang="en-GB" dirty="0" smtClean="0"/>
              <a:t>natural </a:t>
            </a:r>
            <a:r>
              <a:rPr lang="en-GB" dirty="0" smtClean="0"/>
              <a:t>tendency of (global) </a:t>
            </a:r>
            <a:r>
              <a:rPr lang="en-GB" dirty="0" smtClean="0"/>
              <a:t>assemblages </a:t>
            </a:r>
            <a:r>
              <a:rPr lang="en-GB" dirty="0" smtClean="0"/>
              <a:t>towards internal homogeneity</a:t>
            </a:r>
          </a:p>
          <a:p>
            <a:pPr lvl="1"/>
            <a:r>
              <a:rPr lang="en-GB" dirty="0" smtClean="0"/>
              <a:t>TNCs standardizing supplies, products and processes</a:t>
            </a:r>
          </a:p>
          <a:p>
            <a:pPr lvl="1"/>
            <a:r>
              <a:rPr lang="en-GB" dirty="0" smtClean="0"/>
              <a:t>Tourism operators making the exotic familiar</a:t>
            </a:r>
          </a:p>
          <a:p>
            <a:pPr lvl="1"/>
            <a:r>
              <a:rPr lang="en-GB" dirty="0" smtClean="0"/>
              <a:t>Supra-national organizations adopt and promote universal values and standards</a:t>
            </a:r>
          </a:p>
          <a:p>
            <a:pPr lvl="1"/>
            <a:r>
              <a:rPr lang="en-GB" dirty="0" smtClean="0"/>
              <a:t>Neoliberalism pushing global economic assemblage towards trade liberalization and eradication of trade barriers.</a:t>
            </a:r>
            <a:endParaRPr lang="en-GB" dirty="0"/>
          </a:p>
        </p:txBody>
      </p:sp>
    </p:spTree>
    <p:extLst>
      <p:ext uri="{BB962C8B-B14F-4D97-AF65-F5344CB8AC3E}">
        <p14:creationId xmlns:p14="http://schemas.microsoft.com/office/powerpoint/2010/main" val="3923400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Three further principles</a:t>
            </a:r>
            <a:endParaRPr lang="en-GB" dirty="0"/>
          </a:p>
        </p:txBody>
      </p:sp>
      <p:sp>
        <p:nvSpPr>
          <p:cNvPr id="3" name="Content Placeholder 2"/>
          <p:cNvSpPr>
            <a:spLocks noGrp="1"/>
          </p:cNvSpPr>
          <p:nvPr>
            <p:ph idx="1"/>
          </p:nvPr>
        </p:nvSpPr>
        <p:spPr>
          <a:xfrm>
            <a:off x="1435608" y="1447800"/>
            <a:ext cx="7498080" cy="5077544"/>
          </a:xfrm>
        </p:spPr>
        <p:txBody>
          <a:bodyPr>
            <a:normAutofit fontScale="77500" lnSpcReduction="20000"/>
          </a:bodyPr>
          <a:lstStyle/>
          <a:p>
            <a:r>
              <a:rPr lang="en-GB" dirty="0" smtClean="0"/>
              <a:t>There is no predominant direction to the exercise of power or agency in globalization</a:t>
            </a:r>
          </a:p>
          <a:p>
            <a:pPr lvl="1"/>
            <a:r>
              <a:rPr lang="en-GB" dirty="0" smtClean="0"/>
              <a:t>The global does not impose its will on the local</a:t>
            </a:r>
          </a:p>
          <a:p>
            <a:pPr lvl="1"/>
            <a:r>
              <a:rPr lang="en-GB" dirty="0" smtClean="0"/>
              <a:t>Scale is not a natural hierarchy but is present as reach and magnification</a:t>
            </a:r>
          </a:p>
          <a:p>
            <a:pPr lvl="1"/>
            <a:r>
              <a:rPr lang="en-GB" dirty="0" smtClean="0"/>
              <a:t>The </a:t>
            </a:r>
            <a:r>
              <a:rPr lang="en-GB" dirty="0" err="1" smtClean="0"/>
              <a:t>territorialization</a:t>
            </a:r>
            <a:r>
              <a:rPr lang="en-GB" dirty="0" smtClean="0"/>
              <a:t> of a smaller assemblage can impact on the </a:t>
            </a:r>
            <a:r>
              <a:rPr lang="en-GB" dirty="0" err="1" smtClean="0"/>
              <a:t>territorialization</a:t>
            </a:r>
            <a:r>
              <a:rPr lang="en-GB" dirty="0" smtClean="0"/>
              <a:t> of a larger assemblage of which it is part</a:t>
            </a:r>
            <a:endParaRPr lang="en-GB" dirty="0"/>
          </a:p>
          <a:p>
            <a:endParaRPr lang="en-GB" dirty="0" smtClean="0"/>
          </a:p>
          <a:p>
            <a:r>
              <a:rPr lang="en-GB" dirty="0" smtClean="0"/>
              <a:t>Globalization is not a linear process</a:t>
            </a:r>
          </a:p>
          <a:p>
            <a:pPr lvl="1"/>
            <a:r>
              <a:rPr lang="en-GB" dirty="0" err="1" smtClean="0"/>
              <a:t>Territorialization</a:t>
            </a:r>
            <a:r>
              <a:rPr lang="en-GB" dirty="0" smtClean="0"/>
              <a:t>/</a:t>
            </a:r>
            <a:r>
              <a:rPr lang="en-GB" dirty="0" err="1" smtClean="0"/>
              <a:t>deterritorialization</a:t>
            </a:r>
            <a:r>
              <a:rPr lang="en-GB" dirty="0" smtClean="0"/>
              <a:t>, coding/decoding</a:t>
            </a:r>
          </a:p>
          <a:p>
            <a:pPr lvl="1"/>
            <a:r>
              <a:rPr lang="en-GB" dirty="0" smtClean="0"/>
              <a:t>No clear line of causality</a:t>
            </a:r>
          </a:p>
          <a:p>
            <a:pPr lvl="1"/>
            <a:r>
              <a:rPr lang="en-GB" dirty="0" err="1" smtClean="0"/>
              <a:t>Rhizomic</a:t>
            </a:r>
            <a:r>
              <a:rPr lang="en-GB" dirty="0" smtClean="0"/>
              <a:t> assemblages reproduce through mimicry and imitation (e.g. social movements, cultural fashions, technological mimicry)</a:t>
            </a:r>
            <a:endParaRPr lang="en-GB" dirty="0"/>
          </a:p>
        </p:txBody>
      </p:sp>
    </p:spTree>
    <p:extLst>
      <p:ext uri="{BB962C8B-B14F-4D97-AF65-F5344CB8AC3E}">
        <p14:creationId xmlns:p14="http://schemas.microsoft.com/office/powerpoint/2010/main" val="40253895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Three further principles</a:t>
            </a:r>
            <a:endParaRPr lang="en-GB" dirty="0"/>
          </a:p>
        </p:txBody>
      </p:sp>
      <p:sp>
        <p:nvSpPr>
          <p:cNvPr id="3" name="Content Placeholder 2"/>
          <p:cNvSpPr>
            <a:spLocks noGrp="1"/>
          </p:cNvSpPr>
          <p:nvPr>
            <p:ph idx="1"/>
          </p:nvPr>
        </p:nvSpPr>
        <p:spPr>
          <a:xfrm>
            <a:off x="1435608" y="1447800"/>
            <a:ext cx="7498080" cy="5077544"/>
          </a:xfrm>
        </p:spPr>
        <p:txBody>
          <a:bodyPr>
            <a:normAutofit fontScale="92500" lnSpcReduction="10000"/>
          </a:bodyPr>
          <a:lstStyle/>
          <a:p>
            <a:r>
              <a:rPr lang="en-GB" dirty="0" smtClean="0"/>
              <a:t>Globalization is a more-than-human phenomenon</a:t>
            </a:r>
          </a:p>
          <a:p>
            <a:pPr lvl="1"/>
            <a:r>
              <a:rPr lang="en-GB" dirty="0" smtClean="0"/>
              <a:t>Global assemblages can only be global because of incorporation of non-human components that enable them to transcend space (e.g. jet engines, fibre optic cables, satellites, refrigeration technologies </a:t>
            </a:r>
            <a:r>
              <a:rPr lang="en-GB" dirty="0" err="1" smtClean="0"/>
              <a:t>etc</a:t>
            </a:r>
            <a:r>
              <a:rPr lang="en-GB" dirty="0" smtClean="0"/>
              <a:t>)</a:t>
            </a:r>
          </a:p>
          <a:p>
            <a:pPr lvl="1"/>
            <a:r>
              <a:rPr lang="en-GB" dirty="0" smtClean="0"/>
              <a:t>Non-human components only arranged in this way and inscribed with meaning through human agency</a:t>
            </a:r>
          </a:p>
          <a:p>
            <a:pPr lvl="1"/>
            <a:r>
              <a:rPr lang="en-GB" dirty="0" smtClean="0"/>
              <a:t>Some non-human entities escape from globalizing assemblages to form new dissident assemblages (e.g. invasive species and pathogens)</a:t>
            </a:r>
            <a:endParaRPr lang="en-GB" dirty="0"/>
          </a:p>
          <a:p>
            <a:endParaRPr lang="en-GB" dirty="0" smtClean="0"/>
          </a:p>
        </p:txBody>
      </p:sp>
    </p:spTree>
    <p:extLst>
      <p:ext uri="{BB962C8B-B14F-4D97-AF65-F5344CB8AC3E}">
        <p14:creationId xmlns:p14="http://schemas.microsoft.com/office/powerpoint/2010/main" val="35268892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Assemblage and Place</a:t>
            </a:r>
            <a:endParaRPr lang="en-GB" dirty="0"/>
          </a:p>
        </p:txBody>
      </p:sp>
      <p:sp>
        <p:nvSpPr>
          <p:cNvPr id="3" name="Content Placeholder 2"/>
          <p:cNvSpPr>
            <a:spLocks noGrp="1"/>
          </p:cNvSpPr>
          <p:nvPr>
            <p:ph idx="1"/>
          </p:nvPr>
        </p:nvSpPr>
        <p:spPr/>
        <p:txBody>
          <a:bodyPr>
            <a:normAutofit fontScale="92500" lnSpcReduction="10000"/>
          </a:bodyPr>
          <a:lstStyle/>
          <a:p>
            <a:r>
              <a:rPr lang="en-GB" dirty="0" err="1" smtClean="0"/>
              <a:t>DeLanda</a:t>
            </a:r>
            <a:r>
              <a:rPr lang="en-GB" dirty="0" smtClean="0"/>
              <a:t> discusses neighbourhoods, cities and nations as assemblages</a:t>
            </a:r>
          </a:p>
          <a:p>
            <a:pPr lvl="1"/>
            <a:r>
              <a:rPr lang="en-GB" dirty="0" smtClean="0"/>
              <a:t>Material components including buildings, public spaces, </a:t>
            </a:r>
            <a:r>
              <a:rPr lang="en-GB" dirty="0" smtClean="0"/>
              <a:t>infrastructure</a:t>
            </a:r>
            <a:endParaRPr lang="en-GB" dirty="0" smtClean="0"/>
          </a:p>
          <a:p>
            <a:pPr lvl="1"/>
            <a:r>
              <a:rPr lang="en-GB" dirty="0" smtClean="0"/>
              <a:t>Expressive components including building facades and iconic skylines</a:t>
            </a:r>
          </a:p>
          <a:p>
            <a:pPr lvl="1"/>
            <a:r>
              <a:rPr lang="en-GB" dirty="0" err="1" smtClean="0"/>
              <a:t>Territorialization</a:t>
            </a:r>
            <a:r>
              <a:rPr lang="en-GB" dirty="0" smtClean="0"/>
              <a:t> through residential congregation and segregation and connectivity between places</a:t>
            </a:r>
          </a:p>
          <a:p>
            <a:endParaRPr lang="en-GB" dirty="0"/>
          </a:p>
          <a:p>
            <a:r>
              <a:rPr lang="en-GB" dirty="0" smtClean="0"/>
              <a:t>McFarlane (2011) on the city as assemblage, combining with dwelling theory</a:t>
            </a:r>
          </a:p>
        </p:txBody>
      </p:sp>
    </p:spTree>
    <p:extLst>
      <p:ext uri="{BB962C8B-B14F-4D97-AF65-F5344CB8AC3E}">
        <p14:creationId xmlns:p14="http://schemas.microsoft.com/office/powerpoint/2010/main" val="36821225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Place and Globalization</a:t>
            </a:r>
            <a:endParaRPr lang="en-GB" dirty="0"/>
          </a:p>
        </p:txBody>
      </p:sp>
      <p:sp>
        <p:nvSpPr>
          <p:cNvPr id="3" name="Content Placeholder 2"/>
          <p:cNvSpPr>
            <a:spLocks noGrp="1"/>
          </p:cNvSpPr>
          <p:nvPr>
            <p:ph idx="1"/>
          </p:nvPr>
        </p:nvSpPr>
        <p:spPr/>
        <p:txBody>
          <a:bodyPr>
            <a:normAutofit fontScale="77500" lnSpcReduction="20000"/>
          </a:bodyPr>
          <a:lstStyle/>
          <a:p>
            <a:pPr marL="82296" indent="0" algn="just">
              <a:buNone/>
            </a:pPr>
            <a:r>
              <a:rPr lang="en-GB" sz="3000" dirty="0" smtClean="0"/>
              <a:t>1) Globalization impacts on places through the interactions between place-assemblages and </a:t>
            </a:r>
            <a:r>
              <a:rPr lang="en-GB" sz="3000" dirty="0" err="1" smtClean="0"/>
              <a:t>translocal</a:t>
            </a:r>
            <a:r>
              <a:rPr lang="en-GB" sz="3000" dirty="0" smtClean="0"/>
              <a:t> social, economic, cultural, political and technological assemblages</a:t>
            </a:r>
          </a:p>
          <a:p>
            <a:pPr lvl="1" algn="just"/>
            <a:r>
              <a:rPr lang="en-GB" dirty="0" smtClean="0"/>
              <a:t>Place- and </a:t>
            </a:r>
            <a:r>
              <a:rPr lang="en-GB" dirty="0" err="1" smtClean="0"/>
              <a:t>translocal</a:t>
            </a:r>
            <a:r>
              <a:rPr lang="en-GB" dirty="0" smtClean="0"/>
              <a:t> assemblages share components, but with different roles</a:t>
            </a:r>
          </a:p>
          <a:p>
            <a:pPr lvl="1" algn="just"/>
            <a:r>
              <a:rPr lang="en-GB" dirty="0" smtClean="0"/>
              <a:t>The relations of a component in a </a:t>
            </a:r>
            <a:r>
              <a:rPr lang="en-GB" dirty="0" err="1" smtClean="0"/>
              <a:t>translocal</a:t>
            </a:r>
            <a:r>
              <a:rPr lang="en-GB" dirty="0" smtClean="0"/>
              <a:t> assemblage may change without affecting the material or expressive role of the entity in a place-assemblage (</a:t>
            </a:r>
            <a:r>
              <a:rPr lang="en-GB" dirty="0" err="1" smtClean="0"/>
              <a:t>e.g</a:t>
            </a:r>
            <a:r>
              <a:rPr lang="en-GB" dirty="0" smtClean="0"/>
              <a:t> factory switched to producing goods for new market, or taken-over by another TNC)</a:t>
            </a:r>
          </a:p>
          <a:p>
            <a:pPr lvl="1" algn="just"/>
            <a:r>
              <a:rPr lang="en-GB" dirty="0" smtClean="0"/>
              <a:t>Reterritorialization of a </a:t>
            </a:r>
            <a:r>
              <a:rPr lang="en-GB" dirty="0" err="1" smtClean="0"/>
              <a:t>translocal</a:t>
            </a:r>
            <a:r>
              <a:rPr lang="en-GB" dirty="0" smtClean="0"/>
              <a:t> assemblage impacts on the material role of a component in a place-assemblage (e.g. closure of a factory; FDI; arrival of new migrants)</a:t>
            </a:r>
          </a:p>
          <a:p>
            <a:pPr lvl="1" algn="just"/>
            <a:r>
              <a:rPr lang="en-GB" dirty="0" smtClean="0"/>
              <a:t>Entities lose material role in place-assemblages due to reterritorialization </a:t>
            </a:r>
            <a:r>
              <a:rPr lang="en-GB" dirty="0" smtClean="0"/>
              <a:t>of </a:t>
            </a:r>
            <a:r>
              <a:rPr lang="en-GB" dirty="0" err="1" smtClean="0"/>
              <a:t>translocal</a:t>
            </a:r>
            <a:r>
              <a:rPr lang="en-GB" dirty="0" smtClean="0"/>
              <a:t> assemblages, but retain an expressive role</a:t>
            </a:r>
            <a:endParaRPr lang="en-GB" dirty="0"/>
          </a:p>
        </p:txBody>
      </p:sp>
    </p:spTree>
    <p:extLst>
      <p:ext uri="{BB962C8B-B14F-4D97-AF65-F5344CB8AC3E}">
        <p14:creationId xmlns:p14="http://schemas.microsoft.com/office/powerpoint/2010/main" val="2915777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31640" y="595507"/>
            <a:ext cx="7087864" cy="5315898"/>
          </a:xfrm>
          <a:prstGeom prst="rect">
            <a:avLst/>
          </a:prstGeom>
        </p:spPr>
      </p:pic>
      <p:sp>
        <p:nvSpPr>
          <p:cNvPr id="4" name="TextBox 3"/>
          <p:cNvSpPr txBox="1"/>
          <p:nvPr/>
        </p:nvSpPr>
        <p:spPr>
          <a:xfrm>
            <a:off x="1691680" y="5373216"/>
            <a:ext cx="4104456" cy="369332"/>
          </a:xfrm>
          <a:prstGeom prst="rect">
            <a:avLst/>
          </a:prstGeom>
          <a:noFill/>
        </p:spPr>
        <p:txBody>
          <a:bodyPr wrap="square" rtlCol="0">
            <a:spAutoFit/>
          </a:bodyPr>
          <a:lstStyle/>
          <a:p>
            <a:r>
              <a:rPr lang="en-GB" dirty="0" smtClean="0">
                <a:solidFill>
                  <a:schemeClr val="bg1"/>
                </a:solidFill>
              </a:rPr>
              <a:t>Samson and Goliath, Belfast</a:t>
            </a:r>
            <a:endParaRPr lang="en-GB" dirty="0">
              <a:solidFill>
                <a:schemeClr val="bg1"/>
              </a:solidFill>
            </a:endParaRPr>
          </a:p>
        </p:txBody>
      </p:sp>
    </p:spTree>
    <p:extLst>
      <p:ext uri="{BB962C8B-B14F-4D97-AF65-F5344CB8AC3E}">
        <p14:creationId xmlns:p14="http://schemas.microsoft.com/office/powerpoint/2010/main" val="2556037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Place and Globalization</a:t>
            </a:r>
            <a:endParaRPr lang="en-GB" dirty="0"/>
          </a:p>
        </p:txBody>
      </p:sp>
      <p:sp>
        <p:nvSpPr>
          <p:cNvPr id="5" name="Content Placeholder 4"/>
          <p:cNvSpPr>
            <a:spLocks noGrp="1"/>
          </p:cNvSpPr>
          <p:nvPr>
            <p:ph idx="1"/>
          </p:nvPr>
        </p:nvSpPr>
        <p:spPr/>
        <p:txBody>
          <a:bodyPr>
            <a:normAutofit/>
          </a:bodyPr>
          <a:lstStyle/>
          <a:p>
            <a:pPr marL="82296" indent="0">
              <a:buNone/>
            </a:pPr>
            <a:r>
              <a:rPr lang="en-GB" sz="2800" dirty="0" smtClean="0"/>
              <a:t>2) Effects in </a:t>
            </a:r>
            <a:r>
              <a:rPr lang="en-GB" sz="2800" dirty="0" err="1" smtClean="0"/>
              <a:t>translocal</a:t>
            </a:r>
            <a:r>
              <a:rPr lang="en-GB" sz="2800" dirty="0" smtClean="0"/>
              <a:t> and place assemblages linked by developments in assemblages of connectivity that provide conduits between places</a:t>
            </a:r>
          </a:p>
          <a:p>
            <a:pPr lvl="1"/>
            <a:r>
              <a:rPr lang="en-GB" sz="2400" dirty="0" smtClean="0"/>
              <a:t>Enabling and constraining effects</a:t>
            </a:r>
          </a:p>
          <a:p>
            <a:pPr lvl="1"/>
            <a:r>
              <a:rPr lang="en-GB" sz="2400" dirty="0" smtClean="0"/>
              <a:t>Budget air travel enabled expansion of international tourism, transformed new destinations, denuded traditional resorts, but is constrained by location of airports, landing fees and distance range of aircraft</a:t>
            </a:r>
            <a:endParaRPr lang="en-GB" sz="2400" dirty="0"/>
          </a:p>
        </p:txBody>
      </p:sp>
    </p:spTree>
    <p:extLst>
      <p:ext uri="{BB962C8B-B14F-4D97-AF65-F5344CB8AC3E}">
        <p14:creationId xmlns:p14="http://schemas.microsoft.com/office/powerpoint/2010/main" val="4197535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59016" y="5390963"/>
            <a:ext cx="4500500" cy="523220"/>
          </a:xfrm>
          <a:prstGeom prst="rect">
            <a:avLst/>
          </a:prstGeom>
          <a:noFill/>
        </p:spPr>
        <p:txBody>
          <a:bodyPr wrap="square" rtlCol="0">
            <a:spAutoFit/>
          </a:bodyPr>
          <a:lstStyle/>
          <a:p>
            <a:r>
              <a:rPr lang="en-GB" sz="2800" b="1" dirty="0" smtClean="0"/>
              <a:t>GLOBAL-RURAL project</a:t>
            </a:r>
            <a:endParaRPr lang="en-GB" sz="2800" b="1" dirty="0"/>
          </a:p>
        </p:txBody>
      </p:sp>
      <p:grpSp>
        <p:nvGrpSpPr>
          <p:cNvPr id="15" name="Group 14"/>
          <p:cNvGrpSpPr/>
          <p:nvPr/>
        </p:nvGrpSpPr>
        <p:grpSpPr>
          <a:xfrm>
            <a:off x="629815" y="180927"/>
            <a:ext cx="8388425" cy="5112567"/>
            <a:chOff x="15565" y="926722"/>
            <a:chExt cx="9128435" cy="4799670"/>
          </a:xfrm>
        </p:grpSpPr>
        <p:grpSp>
          <p:nvGrpSpPr>
            <p:cNvPr id="14" name="Group 13"/>
            <p:cNvGrpSpPr/>
            <p:nvPr/>
          </p:nvGrpSpPr>
          <p:grpSpPr>
            <a:xfrm>
              <a:off x="15565" y="926722"/>
              <a:ext cx="9128435" cy="4799670"/>
              <a:chOff x="15565" y="926722"/>
              <a:chExt cx="9128435" cy="4799670"/>
            </a:xfrm>
          </p:grpSpPr>
          <p:pic>
            <p:nvPicPr>
              <p:cNvPr id="4098" name="Picture 2" descr="http://wiki.alternatehistory.com/lib/exe/fetch.php/blank_map_directory/world_map_blank_black_lines_4500px_monochrome.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5565" y="1196752"/>
                <a:ext cx="9128435" cy="452964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ular Callout 1"/>
              <p:cNvSpPr/>
              <p:nvPr/>
            </p:nvSpPr>
            <p:spPr>
              <a:xfrm>
                <a:off x="4283968" y="926722"/>
                <a:ext cx="1188132" cy="540060"/>
              </a:xfrm>
              <a:prstGeom prst="wedgeRectCallout">
                <a:avLst>
                  <a:gd name="adj1" fmla="val -45411"/>
                  <a:gd name="adj2" fmla="val 7615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Norrland Sweden</a:t>
                </a:r>
                <a:endParaRPr lang="en-GB" dirty="0">
                  <a:solidFill>
                    <a:schemeClr val="tx1"/>
                  </a:solidFill>
                </a:endParaRPr>
              </a:p>
            </p:txBody>
          </p:sp>
          <p:sp>
            <p:nvSpPr>
              <p:cNvPr id="4" name="Rectangular Callout 3"/>
              <p:cNvSpPr/>
              <p:nvPr/>
            </p:nvSpPr>
            <p:spPr>
              <a:xfrm>
                <a:off x="6516216" y="3858019"/>
                <a:ext cx="1440160" cy="468052"/>
              </a:xfrm>
              <a:prstGeom prst="wedgeRectCallout">
                <a:avLst>
                  <a:gd name="adj1" fmla="val 33443"/>
                  <a:gd name="adj2" fmla="val 90859"/>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Queensland</a:t>
                </a:r>
                <a:endParaRPr lang="en-GB" dirty="0">
                  <a:solidFill>
                    <a:schemeClr val="tx1"/>
                  </a:solidFill>
                </a:endParaRPr>
              </a:p>
            </p:txBody>
          </p:sp>
          <p:sp>
            <p:nvSpPr>
              <p:cNvPr id="5" name="Rectangular Callout 4"/>
              <p:cNvSpPr/>
              <p:nvPr/>
            </p:nvSpPr>
            <p:spPr>
              <a:xfrm>
                <a:off x="6876256" y="5142279"/>
                <a:ext cx="1080120" cy="540060"/>
              </a:xfrm>
              <a:prstGeom prst="wedgeRectCallout">
                <a:avLst>
                  <a:gd name="adj1" fmla="val 77479"/>
                  <a:gd name="adj2" fmla="val -7131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Hawkes Bay</a:t>
                </a:r>
                <a:endParaRPr lang="en-GB" dirty="0">
                  <a:solidFill>
                    <a:schemeClr val="tx1"/>
                  </a:solidFill>
                </a:endParaRPr>
              </a:p>
            </p:txBody>
          </p:sp>
          <p:sp>
            <p:nvSpPr>
              <p:cNvPr id="6" name="Rectangular Callout 5"/>
              <p:cNvSpPr/>
              <p:nvPr/>
            </p:nvSpPr>
            <p:spPr>
              <a:xfrm>
                <a:off x="3423768" y="1615067"/>
                <a:ext cx="955626" cy="270030"/>
              </a:xfrm>
              <a:prstGeom prst="wedgeRectCallout">
                <a:avLst>
                  <a:gd name="adj1" fmla="val -20833"/>
                  <a:gd name="adj2" fmla="val 100732"/>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Wales</a:t>
                </a:r>
                <a:endParaRPr lang="en-GB" dirty="0">
                  <a:solidFill>
                    <a:schemeClr val="tx1"/>
                  </a:solidFill>
                </a:endParaRPr>
              </a:p>
            </p:txBody>
          </p:sp>
          <p:sp>
            <p:nvSpPr>
              <p:cNvPr id="7" name="Rectangular Callout 6"/>
              <p:cNvSpPr/>
              <p:nvPr/>
            </p:nvSpPr>
            <p:spPr>
              <a:xfrm>
                <a:off x="1187624" y="1615066"/>
                <a:ext cx="1800200" cy="349045"/>
              </a:xfrm>
              <a:prstGeom prst="wedgeRectCallout">
                <a:avLst>
                  <a:gd name="adj1" fmla="val 19935"/>
                  <a:gd name="adj2" fmla="val 10599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Newfoundland</a:t>
                </a:r>
                <a:endParaRPr lang="en-GB" dirty="0">
                  <a:solidFill>
                    <a:schemeClr val="tx1"/>
                  </a:solidFill>
                </a:endParaRPr>
              </a:p>
            </p:txBody>
          </p:sp>
          <p:sp>
            <p:nvSpPr>
              <p:cNvPr id="8" name="Rectangular Callout 7"/>
              <p:cNvSpPr/>
              <p:nvPr/>
            </p:nvSpPr>
            <p:spPr>
              <a:xfrm>
                <a:off x="3361521" y="2758499"/>
                <a:ext cx="1080120" cy="540060"/>
              </a:xfrm>
              <a:prstGeom prst="wedgeRectCallout">
                <a:avLst>
                  <a:gd name="adj1" fmla="val -23564"/>
                  <a:gd name="adj2" fmla="val -95891"/>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South of Spain</a:t>
                </a:r>
                <a:endParaRPr lang="en-GB" dirty="0">
                  <a:solidFill>
                    <a:schemeClr val="tx1"/>
                  </a:solidFill>
                </a:endParaRPr>
              </a:p>
            </p:txBody>
          </p:sp>
          <p:sp>
            <p:nvSpPr>
              <p:cNvPr id="9" name="Rectangular Callout 8"/>
              <p:cNvSpPr/>
              <p:nvPr/>
            </p:nvSpPr>
            <p:spPr>
              <a:xfrm>
                <a:off x="2555776" y="4593070"/>
                <a:ext cx="1080120" cy="819239"/>
              </a:xfrm>
              <a:prstGeom prst="wedgeRectCallout">
                <a:avLst>
                  <a:gd name="adj1" fmla="val -69989"/>
                  <a:gd name="adj2" fmla="val -46735"/>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Rio Grande do </a:t>
                </a:r>
                <a:r>
                  <a:rPr lang="en-GB" dirty="0" err="1" smtClean="0">
                    <a:solidFill>
                      <a:schemeClr val="tx1"/>
                    </a:solidFill>
                  </a:rPr>
                  <a:t>Sul</a:t>
                </a:r>
                <a:endParaRPr lang="en-GB" dirty="0">
                  <a:solidFill>
                    <a:schemeClr val="tx1"/>
                  </a:solidFill>
                </a:endParaRPr>
              </a:p>
            </p:txBody>
          </p:sp>
          <p:sp>
            <p:nvSpPr>
              <p:cNvPr id="10" name="Rectangular Callout 9"/>
              <p:cNvSpPr/>
              <p:nvPr/>
            </p:nvSpPr>
            <p:spPr>
              <a:xfrm>
                <a:off x="4932040" y="3916451"/>
                <a:ext cx="1080120" cy="409619"/>
              </a:xfrm>
              <a:prstGeom prst="wedgeRectCallout">
                <a:avLst>
                  <a:gd name="adj1" fmla="val -69989"/>
                  <a:gd name="adj2" fmla="val -46735"/>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Tanzania</a:t>
                </a:r>
                <a:endParaRPr lang="en-GB" dirty="0">
                  <a:solidFill>
                    <a:schemeClr val="tx1"/>
                  </a:solidFill>
                </a:endParaRPr>
              </a:p>
            </p:txBody>
          </p:sp>
          <p:sp>
            <p:nvSpPr>
              <p:cNvPr id="11" name="Rectangular Callout 10"/>
              <p:cNvSpPr/>
              <p:nvPr/>
            </p:nvSpPr>
            <p:spPr>
              <a:xfrm>
                <a:off x="7236296" y="2348880"/>
                <a:ext cx="1368152" cy="819239"/>
              </a:xfrm>
              <a:prstGeom prst="wedgeRectCallout">
                <a:avLst>
                  <a:gd name="adj1" fmla="val -86518"/>
                  <a:gd name="adj2" fmla="val -16131"/>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smtClean="0">
                    <a:solidFill>
                      <a:schemeClr val="tx1"/>
                    </a:solidFill>
                  </a:rPr>
                  <a:t>Hebei</a:t>
                </a:r>
                <a:r>
                  <a:rPr lang="en-GB" dirty="0" smtClean="0">
                    <a:solidFill>
                      <a:schemeClr val="tx1"/>
                    </a:solidFill>
                  </a:rPr>
                  <a:t> and Shandong provinces</a:t>
                </a:r>
                <a:endParaRPr lang="en-GB" dirty="0">
                  <a:solidFill>
                    <a:schemeClr val="tx1"/>
                  </a:solidFill>
                </a:endParaRPr>
              </a:p>
            </p:txBody>
          </p:sp>
        </p:grpSp>
        <p:sp>
          <p:nvSpPr>
            <p:cNvPr id="16" name="Rectangular Callout 15"/>
            <p:cNvSpPr/>
            <p:nvPr/>
          </p:nvSpPr>
          <p:spPr>
            <a:xfrm>
              <a:off x="2115895" y="2348880"/>
              <a:ext cx="1080120" cy="540060"/>
            </a:xfrm>
            <a:prstGeom prst="wedgeRectCallout">
              <a:avLst>
                <a:gd name="adj1" fmla="val 80210"/>
                <a:gd name="adj2" fmla="val -98622"/>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West of Ireland</a:t>
              </a:r>
              <a:endParaRPr lang="en-GB" dirty="0">
                <a:solidFill>
                  <a:schemeClr val="tx1"/>
                </a:solidFill>
              </a:endParaRPr>
            </a:p>
          </p:txBody>
        </p:sp>
      </p:grpSp>
      <p:sp>
        <p:nvSpPr>
          <p:cNvPr id="17" name="TextBox 16"/>
          <p:cNvSpPr txBox="1"/>
          <p:nvPr/>
        </p:nvSpPr>
        <p:spPr>
          <a:xfrm>
            <a:off x="1131024" y="5847041"/>
            <a:ext cx="4356483" cy="646331"/>
          </a:xfrm>
          <a:prstGeom prst="rect">
            <a:avLst/>
          </a:prstGeom>
          <a:noFill/>
        </p:spPr>
        <p:txBody>
          <a:bodyPr wrap="square" rtlCol="0">
            <a:spAutoFit/>
          </a:bodyPr>
          <a:lstStyle/>
          <a:p>
            <a:r>
              <a:rPr lang="en-GB" dirty="0" smtClean="0"/>
              <a:t>European Research Council Advanced Grant</a:t>
            </a:r>
          </a:p>
          <a:p>
            <a:r>
              <a:rPr lang="en-GB" dirty="0" smtClean="0"/>
              <a:t>2014-2019</a:t>
            </a:r>
            <a:endParaRPr lang="en-GB" dirty="0"/>
          </a:p>
        </p:txBody>
      </p:sp>
      <p:sp>
        <p:nvSpPr>
          <p:cNvPr id="18" name="TextBox 17"/>
          <p:cNvSpPr txBox="1"/>
          <p:nvPr/>
        </p:nvSpPr>
        <p:spPr>
          <a:xfrm>
            <a:off x="4552194" y="6309320"/>
            <a:ext cx="3970234" cy="369332"/>
          </a:xfrm>
          <a:prstGeom prst="rect">
            <a:avLst/>
          </a:prstGeom>
          <a:noFill/>
        </p:spPr>
        <p:txBody>
          <a:bodyPr wrap="square" rtlCol="0">
            <a:spAutoFit/>
          </a:bodyPr>
          <a:lstStyle/>
          <a:p>
            <a:r>
              <a:rPr lang="en-GB" dirty="0" smtClean="0"/>
              <a:t>www.globarlruralproject.wordpress.com</a:t>
            </a:r>
            <a:endParaRPr lang="en-GB" dirty="0"/>
          </a:p>
        </p:txBody>
      </p:sp>
      <p:pic>
        <p:nvPicPr>
          <p:cNvPr id="20" name="Picture 14" descr="https://encrypted-tbn1.gstatic.com/images?q=tbn:ANd9GcQKao9gPMQm9W707LzESir-WHdZIVFxYRu9P7P49dzQH52SQmwV"/>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962847" y="5485225"/>
            <a:ext cx="971487" cy="85240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0" descr="http://www.bitterwallet.com/wp-content/uploads/2014/05/Twitter-Logo1.pn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422541" y="6381679"/>
            <a:ext cx="274676" cy="274676"/>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p:cNvSpPr txBox="1"/>
          <p:nvPr/>
        </p:nvSpPr>
        <p:spPr>
          <a:xfrm>
            <a:off x="2559879" y="6309320"/>
            <a:ext cx="1498774" cy="369332"/>
          </a:xfrm>
          <a:prstGeom prst="rect">
            <a:avLst/>
          </a:prstGeom>
          <a:noFill/>
        </p:spPr>
        <p:txBody>
          <a:bodyPr wrap="square" rtlCol="0">
            <a:spAutoFit/>
          </a:bodyPr>
          <a:lstStyle/>
          <a:p>
            <a:r>
              <a:rPr lang="en-GB" dirty="0" smtClean="0"/>
              <a:t> @</a:t>
            </a:r>
            <a:r>
              <a:rPr lang="en-GB" dirty="0" err="1" smtClean="0"/>
              <a:t>globalrural</a:t>
            </a:r>
            <a:endParaRPr lang="en-GB" dirty="0"/>
          </a:p>
        </p:txBody>
      </p:sp>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86946" y="5570807"/>
            <a:ext cx="1751006" cy="766820"/>
          </a:xfrm>
          <a:prstGeom prst="rect">
            <a:avLst/>
          </a:prstGeom>
        </p:spPr>
      </p:pic>
    </p:spTree>
    <p:extLst>
      <p:ext uri="{BB962C8B-B14F-4D97-AF65-F5344CB8AC3E}">
        <p14:creationId xmlns:p14="http://schemas.microsoft.com/office/powerpoint/2010/main" val="24973807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Place and Globalization</a:t>
            </a:r>
            <a:endParaRPr lang="en-GB" dirty="0"/>
          </a:p>
        </p:txBody>
      </p:sp>
      <p:sp>
        <p:nvSpPr>
          <p:cNvPr id="3" name="Content Placeholder 2"/>
          <p:cNvSpPr>
            <a:spLocks noGrp="1"/>
          </p:cNvSpPr>
          <p:nvPr>
            <p:ph idx="1"/>
          </p:nvPr>
        </p:nvSpPr>
        <p:spPr/>
        <p:txBody>
          <a:bodyPr>
            <a:normAutofit fontScale="92500" lnSpcReduction="10000"/>
          </a:bodyPr>
          <a:lstStyle/>
          <a:p>
            <a:pPr marL="82296" indent="0" algn="just">
              <a:buNone/>
            </a:pPr>
            <a:r>
              <a:rPr lang="en-GB" sz="3000" dirty="0" smtClean="0"/>
              <a:t>3) Patterns of </a:t>
            </a:r>
            <a:r>
              <a:rPr lang="en-GB" sz="3000" dirty="0" err="1" smtClean="0"/>
              <a:t>deterritorialization</a:t>
            </a:r>
            <a:r>
              <a:rPr lang="en-GB" sz="3000" dirty="0" smtClean="0"/>
              <a:t> and re-</a:t>
            </a:r>
            <a:r>
              <a:rPr lang="en-GB" sz="3000" dirty="0" err="1" smtClean="0"/>
              <a:t>territorialization</a:t>
            </a:r>
            <a:r>
              <a:rPr lang="en-GB" sz="3000" dirty="0" smtClean="0"/>
              <a:t> in </a:t>
            </a:r>
            <a:r>
              <a:rPr lang="en-GB" sz="3000" dirty="0" err="1" smtClean="0"/>
              <a:t>translocal</a:t>
            </a:r>
            <a:r>
              <a:rPr lang="en-GB" sz="3000" dirty="0" smtClean="0"/>
              <a:t> assemblages prompt patterns of </a:t>
            </a:r>
            <a:r>
              <a:rPr lang="en-GB" sz="3000" dirty="0" err="1" smtClean="0"/>
              <a:t>deterritorialization</a:t>
            </a:r>
            <a:r>
              <a:rPr lang="en-GB" sz="3000" dirty="0" smtClean="0"/>
              <a:t> and re-</a:t>
            </a:r>
            <a:r>
              <a:rPr lang="en-GB" sz="3000" dirty="0" err="1" smtClean="0"/>
              <a:t>territorialization</a:t>
            </a:r>
            <a:r>
              <a:rPr lang="en-GB" sz="3000" dirty="0" smtClean="0"/>
              <a:t> in place assemblages</a:t>
            </a:r>
          </a:p>
          <a:p>
            <a:pPr lvl="1" algn="just"/>
            <a:r>
              <a:rPr lang="en-GB" dirty="0" smtClean="0"/>
              <a:t>FDI and divestment, booms in international tourism, out- and in-migration all </a:t>
            </a:r>
            <a:r>
              <a:rPr lang="en-GB" dirty="0" err="1" smtClean="0"/>
              <a:t>deterritorializing</a:t>
            </a:r>
            <a:r>
              <a:rPr lang="en-GB" dirty="0" smtClean="0"/>
              <a:t> pressures on place assemblages as they dilute internal homogeneity and/or transgress spatial boundaries</a:t>
            </a:r>
          </a:p>
          <a:p>
            <a:pPr lvl="1" algn="just"/>
            <a:r>
              <a:rPr lang="en-GB" dirty="0" smtClean="0"/>
              <a:t>New forms of </a:t>
            </a:r>
            <a:r>
              <a:rPr lang="en-GB" dirty="0" err="1" smtClean="0"/>
              <a:t>territorialization</a:t>
            </a:r>
            <a:r>
              <a:rPr lang="en-GB" dirty="0" smtClean="0"/>
              <a:t> and connectivity introduced, which may be spatial or organizational </a:t>
            </a:r>
            <a:endParaRPr lang="en-GB" dirty="0"/>
          </a:p>
        </p:txBody>
      </p:sp>
    </p:spTree>
    <p:extLst>
      <p:ext uri="{BB962C8B-B14F-4D97-AF65-F5344CB8AC3E}">
        <p14:creationId xmlns:p14="http://schemas.microsoft.com/office/powerpoint/2010/main" val="31283700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Place and Globalization</a:t>
            </a:r>
            <a:endParaRPr lang="en-GB" dirty="0"/>
          </a:p>
        </p:txBody>
      </p:sp>
      <p:sp>
        <p:nvSpPr>
          <p:cNvPr id="3" name="Content Placeholder 2"/>
          <p:cNvSpPr>
            <a:spLocks noGrp="1"/>
          </p:cNvSpPr>
          <p:nvPr>
            <p:ph idx="1"/>
          </p:nvPr>
        </p:nvSpPr>
        <p:spPr/>
        <p:txBody>
          <a:bodyPr>
            <a:normAutofit fontScale="92500" lnSpcReduction="20000"/>
          </a:bodyPr>
          <a:lstStyle/>
          <a:p>
            <a:pPr marL="82296" indent="0">
              <a:buNone/>
            </a:pPr>
            <a:r>
              <a:rPr lang="en-GB" sz="3000" dirty="0" smtClean="0"/>
              <a:t>4) Globalization can prompt processes of decoding and recoding in place-assemblages as meanings are re-negotiated and ‘rules’ no longer hold effectively</a:t>
            </a:r>
          </a:p>
          <a:p>
            <a:pPr lvl="1"/>
            <a:r>
              <a:rPr lang="en-GB" dirty="0" smtClean="0"/>
              <a:t>Changes in formal codes, e.g. land use planning policies</a:t>
            </a:r>
          </a:p>
          <a:p>
            <a:pPr lvl="1"/>
            <a:r>
              <a:rPr lang="en-GB" dirty="0" smtClean="0"/>
              <a:t>Changes in informal rules of everyday social interaction, e.g. language, customs and cultural practices</a:t>
            </a:r>
          </a:p>
          <a:p>
            <a:pPr lvl="1"/>
            <a:r>
              <a:rPr lang="en-GB" dirty="0" smtClean="0"/>
              <a:t>Re-coding from incorporation into </a:t>
            </a:r>
            <a:r>
              <a:rPr lang="en-GB" dirty="0" err="1" smtClean="0"/>
              <a:t>translocal</a:t>
            </a:r>
            <a:r>
              <a:rPr lang="en-GB" dirty="0" smtClean="0"/>
              <a:t> assemblages and tendency toward internal homogeneity, e.g. new rules for areas designated as national parks, nature reserves etc..</a:t>
            </a:r>
            <a:endParaRPr lang="en-GB" dirty="0"/>
          </a:p>
        </p:txBody>
      </p:sp>
    </p:spTree>
    <p:extLst>
      <p:ext uri="{BB962C8B-B14F-4D97-AF65-F5344CB8AC3E}">
        <p14:creationId xmlns:p14="http://schemas.microsoft.com/office/powerpoint/2010/main" val="4048434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Globalization as a messy process that has no singular, pre-determined impact on place</a:t>
            </a:r>
          </a:p>
          <a:p>
            <a:r>
              <a:rPr lang="en-GB" dirty="0" smtClean="0"/>
              <a:t>Agency in globalization is distributed, dependent on capacities constructed in localized acts of translation</a:t>
            </a:r>
          </a:p>
          <a:p>
            <a:r>
              <a:rPr lang="en-GB" dirty="0" smtClean="0"/>
              <a:t>Places are </a:t>
            </a:r>
            <a:r>
              <a:rPr lang="en-GB" dirty="0" smtClean="0"/>
              <a:t>not </a:t>
            </a:r>
            <a:r>
              <a:rPr lang="en-GB" dirty="0" smtClean="0"/>
              <a:t>inherently powerful, but are dependent on the distributed agency in the components and relations that constitute them</a:t>
            </a:r>
          </a:p>
          <a:p>
            <a:r>
              <a:rPr lang="en-GB" dirty="0" smtClean="0"/>
              <a:t>Distributed agency does not mean that power is evenly dispersed.</a:t>
            </a:r>
          </a:p>
          <a:p>
            <a:r>
              <a:rPr lang="en-GB" dirty="0" smtClean="0"/>
              <a:t>Neither is the determination of a </a:t>
            </a:r>
            <a:r>
              <a:rPr lang="en-GB" dirty="0" smtClean="0"/>
              <a:t>place-assemblage’s </a:t>
            </a:r>
            <a:r>
              <a:rPr lang="en-GB" dirty="0" smtClean="0"/>
              <a:t>capacities </a:t>
            </a:r>
            <a:r>
              <a:rPr lang="en-GB" dirty="0" smtClean="0"/>
              <a:t>apolitical</a:t>
            </a:r>
            <a:r>
              <a:rPr lang="en-GB" dirty="0" smtClean="0"/>
              <a:t>.</a:t>
            </a:r>
          </a:p>
          <a:p>
            <a:r>
              <a:rPr lang="en-GB" dirty="0" smtClean="0"/>
              <a:t>Place-assemblages </a:t>
            </a:r>
            <a:r>
              <a:rPr lang="en-GB" dirty="0" smtClean="0"/>
              <a:t>are always </a:t>
            </a:r>
            <a:r>
              <a:rPr lang="en-GB" dirty="0" smtClean="0"/>
              <a:t>contingent</a:t>
            </a:r>
            <a:r>
              <a:rPr lang="en-GB" dirty="0" smtClean="0"/>
              <a:t>, always open  to other possible ways of being</a:t>
            </a:r>
          </a:p>
        </p:txBody>
      </p:sp>
    </p:spTree>
    <p:extLst>
      <p:ext uri="{BB962C8B-B14F-4D97-AF65-F5344CB8AC3E}">
        <p14:creationId xmlns:p14="http://schemas.microsoft.com/office/powerpoint/2010/main" val="840166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a:t>
            </a:r>
            <a:endParaRPr lang="en-GB" dirty="0"/>
          </a:p>
        </p:txBody>
      </p:sp>
      <p:sp>
        <p:nvSpPr>
          <p:cNvPr id="3" name="Content Placeholder 2"/>
          <p:cNvSpPr>
            <a:spLocks noGrp="1"/>
          </p:cNvSpPr>
          <p:nvPr>
            <p:ph idx="1"/>
          </p:nvPr>
        </p:nvSpPr>
        <p:spPr/>
        <p:txBody>
          <a:bodyPr/>
          <a:lstStyle/>
          <a:p>
            <a:r>
              <a:rPr lang="en-GB" dirty="0" smtClean="0"/>
              <a:t>How to operationalise a relational approach to globalization?</a:t>
            </a:r>
          </a:p>
          <a:p>
            <a:r>
              <a:rPr lang="en-GB" dirty="0" smtClean="0"/>
              <a:t>Attracted to assemblage for its emphasis on emergence, multiplicity and indeterminacy</a:t>
            </a:r>
          </a:p>
          <a:p>
            <a:r>
              <a:rPr lang="en-GB" dirty="0" smtClean="0"/>
              <a:t>Drawing on Foucault and </a:t>
            </a:r>
            <a:r>
              <a:rPr lang="en-GB" dirty="0" err="1" smtClean="0"/>
              <a:t>Latour</a:t>
            </a:r>
            <a:r>
              <a:rPr lang="en-GB" dirty="0" smtClean="0"/>
              <a:t>, but especially </a:t>
            </a:r>
            <a:r>
              <a:rPr lang="en-GB" dirty="0" err="1" smtClean="0"/>
              <a:t>DeLanda’s</a:t>
            </a:r>
            <a:r>
              <a:rPr lang="en-GB" dirty="0" smtClean="0"/>
              <a:t> (2006) </a:t>
            </a:r>
            <a:r>
              <a:rPr lang="en-GB" dirty="0" err="1" smtClean="0"/>
              <a:t>Deleuzian</a:t>
            </a:r>
            <a:r>
              <a:rPr lang="en-GB" dirty="0" smtClean="0"/>
              <a:t>-inspired rendering of assemblage theory</a:t>
            </a:r>
          </a:p>
        </p:txBody>
      </p:sp>
    </p:spTree>
    <p:extLst>
      <p:ext uri="{BB962C8B-B14F-4D97-AF65-F5344CB8AC3E}">
        <p14:creationId xmlns:p14="http://schemas.microsoft.com/office/powerpoint/2010/main" val="1890542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DeLanda’s</a:t>
            </a:r>
            <a:r>
              <a:rPr lang="en-GB" dirty="0" smtClean="0"/>
              <a:t> Assemblage Theory</a:t>
            </a:r>
            <a:endParaRPr lang="en-GB" dirty="0"/>
          </a:p>
        </p:txBody>
      </p:sp>
      <p:sp>
        <p:nvSpPr>
          <p:cNvPr id="3" name="Content Placeholder 2"/>
          <p:cNvSpPr>
            <a:spLocks noGrp="1"/>
          </p:cNvSpPr>
          <p:nvPr>
            <p:ph idx="1"/>
          </p:nvPr>
        </p:nvSpPr>
        <p:spPr/>
        <p:txBody>
          <a:bodyPr>
            <a:normAutofit fontScale="77500" lnSpcReduction="20000"/>
          </a:bodyPr>
          <a:lstStyle/>
          <a:p>
            <a:pPr marL="82296" indent="0">
              <a:buNone/>
            </a:pPr>
            <a:r>
              <a:rPr lang="en-GB" dirty="0" err="1" smtClean="0"/>
              <a:t>DeLanda</a:t>
            </a:r>
            <a:r>
              <a:rPr lang="en-GB" dirty="0"/>
              <a:t> </a:t>
            </a:r>
            <a:r>
              <a:rPr lang="en-GB" dirty="0" smtClean="0"/>
              <a:t>posits 5 core attributes of assemblages:</a:t>
            </a:r>
          </a:p>
          <a:p>
            <a:endParaRPr lang="en-GB" dirty="0"/>
          </a:p>
          <a:p>
            <a:pPr marL="82296" indent="0" algn="just">
              <a:buNone/>
            </a:pPr>
            <a:r>
              <a:rPr lang="en-GB" sz="3100" dirty="0" smtClean="0"/>
              <a:t>1) Assemblages are composed of both </a:t>
            </a:r>
            <a:r>
              <a:rPr lang="en-GB" sz="3100" i="1" dirty="0" smtClean="0"/>
              <a:t>material and expressive components</a:t>
            </a:r>
            <a:r>
              <a:rPr lang="en-GB" sz="3100" dirty="0" smtClean="0"/>
              <a:t>, and individual components may have both material and expressive roles</a:t>
            </a:r>
          </a:p>
          <a:p>
            <a:pPr marL="82296" indent="0" algn="just">
              <a:buNone/>
            </a:pPr>
            <a:endParaRPr lang="en-GB" sz="3100" dirty="0" smtClean="0"/>
          </a:p>
          <a:p>
            <a:pPr marL="82296" indent="0" algn="just">
              <a:buNone/>
            </a:pPr>
            <a:r>
              <a:rPr lang="en-GB" sz="3100" dirty="0" smtClean="0"/>
              <a:t>2) An assemblage is stabilized and destabilized through processes of </a:t>
            </a:r>
            <a:r>
              <a:rPr lang="en-GB" sz="3100" i="1" dirty="0" err="1" smtClean="0"/>
              <a:t>territorialization</a:t>
            </a:r>
            <a:r>
              <a:rPr lang="en-GB" sz="3100" i="1" dirty="0" smtClean="0"/>
              <a:t> and </a:t>
            </a:r>
            <a:r>
              <a:rPr lang="en-GB" sz="3100" i="1" dirty="0" err="1" smtClean="0"/>
              <a:t>deterritorialization</a:t>
            </a:r>
            <a:r>
              <a:rPr lang="en-GB" sz="3100" dirty="0" smtClean="0"/>
              <a:t>.</a:t>
            </a:r>
          </a:p>
          <a:p>
            <a:pPr marL="82296" indent="0" algn="just">
              <a:buNone/>
            </a:pPr>
            <a:endParaRPr lang="en-GB" sz="3100" dirty="0"/>
          </a:p>
          <a:p>
            <a:pPr marL="82296" indent="0" algn="just">
              <a:buNone/>
            </a:pPr>
            <a:r>
              <a:rPr lang="en-GB" sz="3100" dirty="0" smtClean="0"/>
              <a:t>3) An assemblage is given an identity through </a:t>
            </a:r>
            <a:r>
              <a:rPr lang="en-GB" sz="3100" i="1" dirty="0" smtClean="0"/>
              <a:t>coding</a:t>
            </a:r>
            <a:r>
              <a:rPr lang="en-GB" sz="3100" dirty="0" smtClean="0"/>
              <a:t>, including practices of naming, classification and rule-setting. </a:t>
            </a:r>
            <a:r>
              <a:rPr lang="en-GB" sz="3100" i="1" dirty="0" smtClean="0"/>
              <a:t>Decoding</a:t>
            </a:r>
            <a:r>
              <a:rPr lang="en-GB" sz="3100" dirty="0" smtClean="0"/>
              <a:t> processes dissent from established meanings, break rules and give rise of heterogeneity.</a:t>
            </a:r>
            <a:endParaRPr lang="en-GB" sz="3100" dirty="0"/>
          </a:p>
        </p:txBody>
      </p:sp>
    </p:spTree>
    <p:extLst>
      <p:ext uri="{BB962C8B-B14F-4D97-AF65-F5344CB8AC3E}">
        <p14:creationId xmlns:p14="http://schemas.microsoft.com/office/powerpoint/2010/main" val="17345623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DeLanda’s</a:t>
            </a:r>
            <a:r>
              <a:rPr lang="en-GB" dirty="0" smtClean="0"/>
              <a:t> Assemblage Theory</a:t>
            </a:r>
            <a:endParaRPr lang="en-GB" dirty="0"/>
          </a:p>
        </p:txBody>
      </p:sp>
      <p:sp>
        <p:nvSpPr>
          <p:cNvPr id="3" name="Content Placeholder 2"/>
          <p:cNvSpPr>
            <a:spLocks noGrp="1"/>
          </p:cNvSpPr>
          <p:nvPr>
            <p:ph idx="1"/>
          </p:nvPr>
        </p:nvSpPr>
        <p:spPr/>
        <p:txBody>
          <a:bodyPr>
            <a:normAutofit fontScale="77500" lnSpcReduction="20000"/>
          </a:bodyPr>
          <a:lstStyle/>
          <a:p>
            <a:pPr marL="82296" indent="0" algn="just">
              <a:buNone/>
            </a:pPr>
            <a:r>
              <a:rPr lang="en-GB" sz="3100" dirty="0"/>
              <a:t>4</a:t>
            </a:r>
            <a:r>
              <a:rPr lang="en-GB" sz="3100" dirty="0" smtClean="0"/>
              <a:t>) Assemblages are </a:t>
            </a:r>
            <a:r>
              <a:rPr lang="en-GB" sz="3100" i="1" dirty="0" smtClean="0"/>
              <a:t>dynamic, contingent and engaged in recurrent interactions</a:t>
            </a:r>
            <a:r>
              <a:rPr lang="en-GB" sz="3100" dirty="0" smtClean="0"/>
              <a:t> with other assemblages, from which larger assemblages have the possibility to emerge.</a:t>
            </a:r>
          </a:p>
          <a:p>
            <a:pPr marL="82296" indent="0" algn="just">
              <a:buNone/>
            </a:pPr>
            <a:endParaRPr lang="en-GB" sz="3100" dirty="0" smtClean="0"/>
          </a:p>
          <a:p>
            <a:pPr marL="82296" indent="0" algn="just">
              <a:buNone/>
            </a:pPr>
            <a:r>
              <a:rPr lang="en-GB" sz="3100" dirty="0"/>
              <a:t>5</a:t>
            </a:r>
            <a:r>
              <a:rPr lang="en-GB" sz="3100" dirty="0" smtClean="0"/>
              <a:t>) Assemblages are defined by their </a:t>
            </a:r>
            <a:r>
              <a:rPr lang="en-GB" sz="3100" i="1" dirty="0" smtClean="0"/>
              <a:t>relations of exteriority</a:t>
            </a:r>
            <a:r>
              <a:rPr lang="en-GB" sz="3100" dirty="0" smtClean="0"/>
              <a:t>; they can be broken down in components which may themselves be assemblages, and relations between components can be modified without changing the nature of the component itself.</a:t>
            </a:r>
          </a:p>
          <a:p>
            <a:pPr marL="82296" indent="0" algn="just">
              <a:buNone/>
            </a:pPr>
            <a:endParaRPr lang="en-GB" sz="3100" dirty="0"/>
          </a:p>
          <a:p>
            <a:pPr marL="82296" indent="0" algn="just">
              <a:buNone/>
            </a:pPr>
            <a:r>
              <a:rPr lang="en-GB" sz="3100" dirty="0" smtClean="0"/>
              <a:t>“a component part of an assemblage may be detached from it and plugged into a different assemblage in which its interactions are different” </a:t>
            </a:r>
            <a:r>
              <a:rPr lang="en-GB" sz="3100" dirty="0" err="1" smtClean="0"/>
              <a:t>DeLanda</a:t>
            </a:r>
            <a:r>
              <a:rPr lang="en-GB" sz="3100" dirty="0" smtClean="0"/>
              <a:t> (2006) </a:t>
            </a:r>
            <a:r>
              <a:rPr lang="en-GB" sz="3100" i="1" dirty="0" smtClean="0"/>
              <a:t>A New Philosophy of Society</a:t>
            </a:r>
            <a:r>
              <a:rPr lang="en-GB" sz="3100" dirty="0" smtClean="0"/>
              <a:t>, p. 10.</a:t>
            </a:r>
            <a:endParaRPr lang="en-GB" sz="3100" dirty="0"/>
          </a:p>
        </p:txBody>
      </p:sp>
    </p:spTree>
    <p:extLst>
      <p:ext uri="{BB962C8B-B14F-4D97-AF65-F5344CB8AC3E}">
        <p14:creationId xmlns:p14="http://schemas.microsoft.com/office/powerpoint/2010/main" val="5669938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Assemblage and Globalization</a:t>
            </a:r>
            <a:endParaRPr lang="en-GB" dirty="0"/>
          </a:p>
        </p:txBody>
      </p:sp>
      <p:sp>
        <p:nvSpPr>
          <p:cNvPr id="3" name="Content Placeholder 2"/>
          <p:cNvSpPr>
            <a:spLocks noGrp="1"/>
          </p:cNvSpPr>
          <p:nvPr>
            <p:ph idx="1"/>
          </p:nvPr>
        </p:nvSpPr>
        <p:spPr/>
        <p:txBody>
          <a:bodyPr>
            <a:normAutofit fontScale="85000" lnSpcReduction="20000"/>
          </a:bodyPr>
          <a:lstStyle/>
          <a:p>
            <a:pPr marL="82296" indent="0">
              <a:buNone/>
            </a:pPr>
            <a:r>
              <a:rPr lang="en-GB" b="1" u="sng" dirty="0" smtClean="0"/>
              <a:t>Work on ‘global assemblages’</a:t>
            </a:r>
          </a:p>
          <a:p>
            <a:r>
              <a:rPr lang="en-GB" dirty="0" err="1" smtClean="0"/>
              <a:t>Sassen</a:t>
            </a:r>
            <a:r>
              <a:rPr lang="en-GB" dirty="0" smtClean="0"/>
              <a:t> (2006) – purely descriptive use of ‘assemblage’</a:t>
            </a:r>
          </a:p>
          <a:p>
            <a:r>
              <a:rPr lang="en-GB" dirty="0" smtClean="0"/>
              <a:t>Collier and Ong (2005) – global assemblages as “systems that mix technology, politics and actors in diverse configurations that do not follow given scales or political mappings” (Ong 2005, p 338)</a:t>
            </a:r>
          </a:p>
          <a:p>
            <a:pPr lvl="1"/>
            <a:r>
              <a:rPr lang="en-GB" dirty="0" smtClean="0"/>
              <a:t>Emphasis on technological, administrative and ethical regimes articulated through global assemblages and how these reshape ways of ruling and living</a:t>
            </a:r>
          </a:p>
          <a:p>
            <a:pPr lvl="1"/>
            <a:r>
              <a:rPr lang="en-GB" dirty="0" smtClean="0"/>
              <a:t>Global not necessarily spatial, also global as universal</a:t>
            </a:r>
          </a:p>
          <a:p>
            <a:pPr lvl="1"/>
            <a:r>
              <a:rPr lang="en-GB" dirty="0" smtClean="0"/>
              <a:t>See also Hollander (2010) on the global ethanol assemblage</a:t>
            </a:r>
          </a:p>
          <a:p>
            <a:endParaRPr lang="en-GB" dirty="0"/>
          </a:p>
        </p:txBody>
      </p:sp>
    </p:spTree>
    <p:extLst>
      <p:ext uri="{BB962C8B-B14F-4D97-AF65-F5344CB8AC3E}">
        <p14:creationId xmlns:p14="http://schemas.microsoft.com/office/powerpoint/2010/main" val="1914724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Assemblage and Globalization</a:t>
            </a:r>
            <a:endParaRPr lang="en-GB" dirty="0"/>
          </a:p>
        </p:txBody>
      </p:sp>
      <p:sp>
        <p:nvSpPr>
          <p:cNvPr id="3" name="Content Placeholder 2"/>
          <p:cNvSpPr>
            <a:spLocks noGrp="1"/>
          </p:cNvSpPr>
          <p:nvPr>
            <p:ph idx="1"/>
          </p:nvPr>
        </p:nvSpPr>
        <p:spPr>
          <a:xfrm>
            <a:off x="1435608" y="1447800"/>
            <a:ext cx="7498080" cy="5077544"/>
          </a:xfrm>
        </p:spPr>
        <p:txBody>
          <a:bodyPr>
            <a:normAutofit fontScale="77500" lnSpcReduction="20000"/>
          </a:bodyPr>
          <a:lstStyle/>
          <a:p>
            <a:pPr marL="82296" indent="0">
              <a:buNone/>
            </a:pPr>
            <a:r>
              <a:rPr lang="en-GB" b="1" u="sng" dirty="0" smtClean="0"/>
              <a:t>Work on process of assembling the global</a:t>
            </a:r>
          </a:p>
          <a:p>
            <a:r>
              <a:rPr lang="en-GB" dirty="0" smtClean="0"/>
              <a:t>Murray Li (2007, 2014) – </a:t>
            </a:r>
            <a:r>
              <a:rPr lang="en-GB" dirty="0" err="1" smtClean="0"/>
              <a:t>Foucaldian</a:t>
            </a:r>
            <a:r>
              <a:rPr lang="en-GB" dirty="0" smtClean="0"/>
              <a:t> informed ‘practices of assemblage’</a:t>
            </a:r>
          </a:p>
          <a:p>
            <a:pPr lvl="1"/>
            <a:r>
              <a:rPr lang="en-GB" dirty="0" smtClean="0"/>
              <a:t>Not explicitly about globalization</a:t>
            </a:r>
          </a:p>
          <a:p>
            <a:endParaRPr lang="en-GB" dirty="0"/>
          </a:p>
          <a:p>
            <a:r>
              <a:rPr lang="en-GB" dirty="0" err="1" smtClean="0"/>
              <a:t>Latour</a:t>
            </a:r>
            <a:r>
              <a:rPr lang="en-GB" dirty="0" smtClean="0"/>
              <a:t> (2005) – Global exists only in sites in which it is assembled from components</a:t>
            </a:r>
          </a:p>
          <a:p>
            <a:pPr lvl="1"/>
            <a:r>
              <a:rPr lang="en-GB" dirty="0" smtClean="0"/>
              <a:t>Study of the global must start by localizing the global back to these sites</a:t>
            </a:r>
          </a:p>
          <a:p>
            <a:pPr lvl="1"/>
            <a:r>
              <a:rPr lang="en-GB" dirty="0" smtClean="0"/>
              <a:t>Only then can the global be re-assembled by laying “continuous connections leading from one local interaction to other places, times and agencies through which a local site is made to do something” (</a:t>
            </a:r>
            <a:r>
              <a:rPr lang="en-GB" dirty="0" err="1" smtClean="0"/>
              <a:t>Latour</a:t>
            </a:r>
            <a:r>
              <a:rPr lang="en-GB" dirty="0" smtClean="0"/>
              <a:t> 2005, p 173)</a:t>
            </a:r>
          </a:p>
          <a:p>
            <a:pPr lvl="1"/>
            <a:r>
              <a:rPr lang="en-GB" dirty="0" smtClean="0"/>
              <a:t>Global not necessarily spatial, also specific to general</a:t>
            </a:r>
          </a:p>
          <a:p>
            <a:endParaRPr lang="en-GB" dirty="0"/>
          </a:p>
        </p:txBody>
      </p:sp>
    </p:spTree>
    <p:extLst>
      <p:ext uri="{BB962C8B-B14F-4D97-AF65-F5344CB8AC3E}">
        <p14:creationId xmlns:p14="http://schemas.microsoft.com/office/powerpoint/2010/main" val="7904375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Assemblage and Globalization</a:t>
            </a:r>
            <a:endParaRPr lang="en-GB" dirty="0"/>
          </a:p>
        </p:txBody>
      </p:sp>
      <p:sp>
        <p:nvSpPr>
          <p:cNvPr id="3" name="Content Placeholder 2"/>
          <p:cNvSpPr>
            <a:spLocks noGrp="1"/>
          </p:cNvSpPr>
          <p:nvPr>
            <p:ph idx="1"/>
          </p:nvPr>
        </p:nvSpPr>
        <p:spPr/>
        <p:txBody>
          <a:bodyPr>
            <a:normAutofit fontScale="70000" lnSpcReduction="20000"/>
          </a:bodyPr>
          <a:lstStyle/>
          <a:p>
            <a:pPr marL="82296" indent="0" algn="just">
              <a:buNone/>
            </a:pPr>
            <a:r>
              <a:rPr lang="en-GB" dirty="0" smtClean="0"/>
              <a:t>“Capitalism has no plausible enemy as it is ‘everywhere’, but a given trading room in Wall Street has many competitors in Shanghai, Frankfurt and London – a computer breakdown, a sneaky movement by a competitor, an unexpected figure, a neglected variable in a pricing formula, a risk accounting procedure – that may shift the balance from an obscure profit to a dramatic loss. Yes, Wall Street is connected to many places and in this sense, but this sense only, it is ‘bigger’, more powerful, overarching. However, it  is not wider, larger, less local, less interactive and less an inter-subjective place than the shopping centre in </a:t>
            </a:r>
            <a:r>
              <a:rPr lang="en-GB" dirty="0" err="1" smtClean="0"/>
              <a:t>Moulins</a:t>
            </a:r>
            <a:r>
              <a:rPr lang="en-GB" dirty="0" smtClean="0"/>
              <a:t>, France, or the noisy and smelly market stands in Bouake, Ivory Coast. Don’t focus on capitalism, but don’t stay stuck on the screen of the trading floor either: follow the connections, ‘follow the actors themselves’”</a:t>
            </a:r>
          </a:p>
          <a:p>
            <a:pPr marL="82296" indent="0" algn="r">
              <a:buNone/>
            </a:pPr>
            <a:r>
              <a:rPr lang="en-GB" dirty="0" smtClean="0"/>
              <a:t>Bruno </a:t>
            </a:r>
            <a:r>
              <a:rPr lang="en-GB" dirty="0" err="1" smtClean="0"/>
              <a:t>Latour</a:t>
            </a:r>
            <a:r>
              <a:rPr lang="en-GB" dirty="0" smtClean="0"/>
              <a:t> (2005) </a:t>
            </a:r>
            <a:r>
              <a:rPr lang="en-GB" i="1" dirty="0" smtClean="0"/>
              <a:t>Re-assembling the Social</a:t>
            </a:r>
            <a:r>
              <a:rPr lang="en-GB" dirty="0" smtClean="0"/>
              <a:t>, pp 128-9.</a:t>
            </a:r>
            <a:endParaRPr lang="en-GB" dirty="0"/>
          </a:p>
        </p:txBody>
      </p:sp>
    </p:spTree>
    <p:extLst>
      <p:ext uri="{BB962C8B-B14F-4D97-AF65-F5344CB8AC3E}">
        <p14:creationId xmlns:p14="http://schemas.microsoft.com/office/powerpoint/2010/main" val="1008180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Assemblage and Globalization</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Adding </a:t>
            </a:r>
            <a:r>
              <a:rPr lang="en-GB" dirty="0" err="1" smtClean="0"/>
              <a:t>DeLanda</a:t>
            </a:r>
            <a:r>
              <a:rPr lang="en-GB" dirty="0" smtClean="0"/>
              <a:t> provides a bridge and another dimension</a:t>
            </a:r>
          </a:p>
          <a:p>
            <a:r>
              <a:rPr lang="en-GB" dirty="0" smtClean="0"/>
              <a:t>Emphasis on </a:t>
            </a:r>
            <a:r>
              <a:rPr lang="en-GB" dirty="0" smtClean="0"/>
              <a:t>stabilization </a:t>
            </a:r>
            <a:r>
              <a:rPr lang="en-GB" dirty="0" smtClean="0"/>
              <a:t>of assemblages and interaction between assemblages</a:t>
            </a:r>
          </a:p>
          <a:p>
            <a:endParaRPr lang="en-GB" dirty="0"/>
          </a:p>
          <a:p>
            <a:pPr marL="82296" indent="0">
              <a:buNone/>
            </a:pPr>
            <a:r>
              <a:rPr lang="en-GB" dirty="0" smtClean="0"/>
              <a:t>1) Globalization involves re-arranging components in assemblages</a:t>
            </a:r>
          </a:p>
          <a:p>
            <a:pPr lvl="1"/>
            <a:r>
              <a:rPr lang="en-GB" dirty="0" smtClean="0"/>
              <a:t>Adding, detaching, altering material or expressive roles, reconfiguring relations between components, transferring components between assemblages</a:t>
            </a:r>
          </a:p>
          <a:p>
            <a:pPr lvl="1"/>
            <a:r>
              <a:rPr lang="en-GB" dirty="0" smtClean="0"/>
              <a:t>Branch plants sold by one company to another; international land transactions;  commodities trade transnationally; migrants moving from one social assemblage to another.</a:t>
            </a:r>
            <a:endParaRPr lang="en-GB" dirty="0"/>
          </a:p>
        </p:txBody>
      </p:sp>
    </p:spTree>
    <p:extLst>
      <p:ext uri="{BB962C8B-B14F-4D97-AF65-F5344CB8AC3E}">
        <p14:creationId xmlns:p14="http://schemas.microsoft.com/office/powerpoint/2010/main" val="15535249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191</TotalTime>
  <Words>1657</Words>
  <Application>Microsoft Office PowerPoint</Application>
  <PresentationFormat>On-screen Show (4:3)</PresentationFormat>
  <Paragraphs>134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Solstice</vt:lpstr>
      <vt:lpstr>Assemblage, Place, Power and Globalization</vt:lpstr>
      <vt:lpstr>PowerPoint Presentation</vt:lpstr>
      <vt:lpstr>Background</vt:lpstr>
      <vt:lpstr>DeLanda’s Assemblage Theory</vt:lpstr>
      <vt:lpstr>DeLanda’s Assemblage Theory</vt:lpstr>
      <vt:lpstr>Assemblage and Globalization</vt:lpstr>
      <vt:lpstr>Assemblage and Globalization</vt:lpstr>
      <vt:lpstr>Assemblage and Globalization</vt:lpstr>
      <vt:lpstr>Assemblage and Globalization</vt:lpstr>
      <vt:lpstr>Assemblage and Globalization</vt:lpstr>
      <vt:lpstr>Assemblage and Globalization</vt:lpstr>
      <vt:lpstr>Assemblage and Globalization</vt:lpstr>
      <vt:lpstr>Assemblage and Globalization</vt:lpstr>
      <vt:lpstr>Three further principles</vt:lpstr>
      <vt:lpstr>Three further principles</vt:lpstr>
      <vt:lpstr>Assemblage and Place</vt:lpstr>
      <vt:lpstr>Place and Globalization</vt:lpstr>
      <vt:lpstr>PowerPoint Presentation</vt:lpstr>
      <vt:lpstr>Place and Globalization</vt:lpstr>
      <vt:lpstr>Place and Globalization</vt:lpstr>
      <vt:lpstr>Place and Globalization</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Assemblage, Place, Power and Globalization</dc:title>
  <dc:creator>Michael</dc:creator>
  <cp:lastModifiedBy>Michael Woods [zzp]</cp:lastModifiedBy>
  <cp:revision>19</cp:revision>
  <dcterms:created xsi:type="dcterms:W3CDTF">2015-04-20T22:22:41Z</dcterms:created>
  <dcterms:modified xsi:type="dcterms:W3CDTF">2015-08-28T16:31:09Z</dcterms:modified>
</cp:coreProperties>
</file>