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74" r:id="rId10"/>
    <p:sldId id="276" r:id="rId11"/>
    <p:sldId id="264" r:id="rId12"/>
    <p:sldId id="266" r:id="rId13"/>
    <p:sldId id="275" r:id="rId14"/>
    <p:sldId id="267" r:id="rId15"/>
    <p:sldId id="279" r:id="rId16"/>
    <p:sldId id="268" r:id="rId17"/>
    <p:sldId id="269" r:id="rId18"/>
    <p:sldId id="270" r:id="rId19"/>
    <p:sldId id="280" r:id="rId20"/>
    <p:sldId id="265" r:id="rId21"/>
    <p:sldId id="271" r:id="rId22"/>
    <p:sldId id="272" r:id="rId23"/>
    <p:sldId id="273" r:id="rId24"/>
    <p:sldId id="277" r:id="rId25"/>
    <p:sldId id="281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>
        <p:scale>
          <a:sx n="40" d="100"/>
          <a:sy n="40" d="100"/>
        </p:scale>
        <p:origin x="-3174" y="-106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E019-10C9-4BCF-A783-8E9D01D0F0F0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505FE-4155-435A-ACEB-8BC6FA5B4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4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1040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/>
              <a:t>Aims of Session today – bit of theory, a bit of context, a bit of case study exploring the theory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7828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Long term research project - Capturing ways the global interacts with place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Globalisation as a complex and variable set of spatial processes acting upon and instantiated through places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We have 30 months to study one rural place in depth – Newtown, a rural town of just over 10,000 people in Powys, Wales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Part of research includes snapshots of the food landscape within the town.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Food is not static, it moves – and somewhere like Newtown is multiply a site of consumption, a site along a distribution route, and a site of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One dimension of capturing that ‘motion’ involved mapping the distribution of food products sold at different sites across the town – looking at sourcing, sale and provenance but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Through this we came to that icon of banal insidious globalisation – the soda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Subject of today’s talk. But first …. The theory.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4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Assemblage –</a:t>
            </a:r>
            <a:r>
              <a:rPr lang="en-GB" baseline="0" dirty="0" smtClean="0"/>
              <a:t> composite of elements, human and non-human, technical natural and social – in some form of semi-stable relation or relations.</a:t>
            </a:r>
          </a:p>
          <a:p>
            <a:r>
              <a:rPr lang="en-GB" baseline="0" dirty="0" smtClean="0"/>
              <a:t>While elements of an assemblage can become detached, or sit within multiple assemblages, the assemblage may persist.</a:t>
            </a:r>
          </a:p>
          <a:p>
            <a:r>
              <a:rPr lang="en-GB" baseline="0" dirty="0" smtClean="0"/>
              <a:t>What assemblage theory provides is an attention to how the whole becomes materialised, and what work is involved in its maintenance or its transformation.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8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Political economy - GPN</a:t>
            </a:r>
          </a:p>
          <a:p>
            <a:r>
              <a:rPr lang="en-GB" dirty="0" smtClean="0"/>
              <a:t>Process or set of processes – interconnection, intensity and speed increasing,</a:t>
            </a:r>
            <a:r>
              <a:rPr lang="en-GB" baseline="0" dirty="0" smtClean="0"/>
              <a:t> but doing so differentially.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27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Globalisation - Outcome</a:t>
            </a:r>
            <a:r>
              <a:rPr lang="en-GB" baseline="0" dirty="0" smtClean="0"/>
              <a:t> and description of changes in interaction</a:t>
            </a:r>
          </a:p>
          <a:p>
            <a:r>
              <a:rPr lang="en-GB" dirty="0" smtClean="0"/>
              <a:t>Assemblage – concerned with interaction – relational</a:t>
            </a:r>
          </a:p>
          <a:p>
            <a:r>
              <a:rPr lang="en-GB" dirty="0" smtClean="0"/>
              <a:t>But crucially its adherents emphasise</a:t>
            </a:r>
            <a:r>
              <a:rPr lang="en-GB" baseline="0" dirty="0" smtClean="0"/>
              <a:t> emergence – that structures emerge and are stabilised through regularised interaction but these as not pre-givens, not static, but made and remade and crucially can change</a:t>
            </a:r>
          </a:p>
          <a:p>
            <a:r>
              <a:rPr lang="en-GB" baseline="0" dirty="0" smtClean="0"/>
              <a:t>Attentive to discursive and material components of assemblages </a:t>
            </a:r>
          </a:p>
          <a:p>
            <a:r>
              <a:rPr lang="en-GB" baseline="0" dirty="0" smtClean="0"/>
              <a:t>Components defined by their relations – primarily by those within the assemblage (interiority), but potentiality it defined by external relations (exteriority)</a:t>
            </a:r>
          </a:p>
          <a:p>
            <a:r>
              <a:rPr lang="en-GB" dirty="0" smtClean="0"/>
              <a:t>Assemblage theory therefore is  more about providing a way of looking, a method, particularly one for capturing emergence and change, cohesion and stability of interactions between combinations of actors (human and non-human)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05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consists of complex integrated supply chains, interacting and complex corporate, legal and political structures, changing markets and marketing, a complex set of interdependent but independent contributors (including the ever important citizen consumers)</a:t>
            </a:r>
          </a:p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/>
          </a:p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So us Brits consume a lot of soft drinks. But those consumption choices are framed by a host of factors, including the embedding of citizen consumers into the global drinks assemblage.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971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One of the places that consume and act as a transit point for a lot of these ‘carbonates’ is Newtown, in mid Wales</a:t>
            </a:r>
          </a:p>
          <a:p>
            <a:pPr marL="0" marR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 smtClean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 smtClean="0"/>
              <a:t>designated a “New Town” and doubled in size in 1970s)</a:t>
            </a:r>
            <a:endParaRPr kumimoji="0" lang="en-GB" sz="2000" b="0" i="0" u="none" strike="noStrike" cap="none" spc="0" normalizeH="0" baseline="0" dirty="0" smtClean="0">
              <a:ln>
                <a:noFill/>
              </a:ln>
              <a:solidFill>
                <a:srgbClr val="546056"/>
              </a:solidFill>
              <a:effectLst/>
              <a:uFillTx/>
              <a:sym typeface="Palatino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Variously a Market Town, Wool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 Town, </a:t>
            </a:r>
            <a:r>
              <a:rPr lang="en-GB" sz="2000" baseline="0" dirty="0" smtClean="0"/>
              <a:t>Industrial Town and in the current era trying to recast itself as a food tourism town</a:t>
            </a:r>
          </a:p>
          <a:p>
            <a:pPr marL="0" marR="0" lvl="4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Robert Owen - </a:t>
            </a:r>
            <a:r>
              <a:rPr lang="en-GB" sz="2400" dirty="0" smtClean="0"/>
              <a:t>Ideas informed early British socialism, building blocks for emerging ideas about class and class conflict, the co-operative movement, workers’ rights and the emerging trades union movement. </a:t>
            </a:r>
          </a:p>
          <a:p>
            <a:pPr marL="0" marR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– may not seem much in an urban centre like Toronto, but surprised us.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12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of these consumers drink sodas. This</a:t>
            </a:r>
            <a:r>
              <a:rPr lang="en-GB" baseline="0" dirty="0" smtClean="0"/>
              <a:t> bar chart simply displays the prevalence of particular brands of soda in the town – coke is found in 35 different (actually MOST) shops throughout the town. Mirroring the real world Fanta is the second most popular brand.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0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mblingnewtown.org/" TargetMode="External"/><Relationship Id="rId7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9.png"/><Relationship Id="rId4" Type="http://schemas.openxmlformats.org/officeDocument/2006/relationships/hyperlink" Target="https://globalruralproject.wordpres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Placeholder 130"/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342900"/>
            <a:ext cx="4114800" cy="6070600"/>
          </a:xfrm>
          <a:prstGeom prst="rect">
            <a:avLst/>
          </a:prstGeom>
        </p:spPr>
      </p:pic>
      <p:pic>
        <p:nvPicPr>
          <p:cNvPr id="132" name="Picture Placeholder 131"/>
          <p:cNvPicPr>
            <a:picLocks noGrp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342900"/>
            <a:ext cx="4114800" cy="607060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040"/>
            </a:lvl1pPr>
          </a:lstStyle>
          <a:p>
            <a:r>
              <a:t>Bottling Globalisation in Rural Localities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0"/>
            </a:pPr>
            <a:endParaRPr/>
          </a:p>
          <a:p>
            <a:pPr>
              <a:defRPr i="0"/>
            </a:pPr>
            <a:r>
              <a:t>Marc Welsh, Jesse Heley</a:t>
            </a:r>
          </a:p>
        </p:txBody>
      </p:sp>
      <p:pic>
        <p:nvPicPr>
          <p:cNvPr id="4098" name="Picture 2" descr="https://s-media-cache-ak0.pinimg.com/236x/6e/ea/c2/6eeac25bf1bf11fdf1d1c8a44869b2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412304"/>
            <a:ext cx="396063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w\Desktop\NEWTOWN\Website\LOGOS etc\Glogal-Rural logo with strap colour-sm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36" y="8235404"/>
            <a:ext cx="2934966" cy="11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Newtown – every town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5374" y="2330678"/>
            <a:ext cx="6551082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the oldest </a:t>
            </a:r>
            <a:r>
              <a:rPr kumimoji="0" lang="en-GB" sz="2600" b="1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New Town </a:t>
            </a:r>
            <a:r>
              <a:rPr kumimoji="0" lang="en-GB" sz="26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in the UK (</a:t>
            </a:r>
            <a:r>
              <a:rPr lang="en-GB" sz="2600" baseline="0" dirty="0" smtClean="0"/>
              <a:t>Est:</a:t>
            </a:r>
            <a:r>
              <a:rPr lang="en-GB" sz="2600" dirty="0" smtClean="0"/>
              <a:t> 1282) 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 smtClean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baseline="0" dirty="0" smtClean="0"/>
              <a:t>Birthplace of  </a:t>
            </a:r>
            <a:r>
              <a:rPr lang="en-GB" sz="2600" b="1" baseline="0" dirty="0" smtClean="0"/>
              <a:t>Robert Owen </a:t>
            </a:r>
            <a:r>
              <a:rPr lang="en-GB" sz="2600" baseline="0" dirty="0" smtClean="0"/>
              <a:t>– hugely influential - </a:t>
            </a:r>
            <a:r>
              <a:rPr lang="en-GB" sz="2600" dirty="0" smtClean="0"/>
              <a:t>radical </a:t>
            </a:r>
            <a:r>
              <a:rPr lang="en-GB" sz="2600" dirty="0"/>
              <a:t>thinker, secularist, utopian socialist, </a:t>
            </a:r>
            <a:r>
              <a:rPr lang="en-GB" sz="2600" dirty="0" smtClean="0"/>
              <a:t>communitarian.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 smtClean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baseline="0" dirty="0" smtClean="0"/>
              <a:t>Also the “</a:t>
            </a:r>
            <a:r>
              <a:rPr lang="en-GB" sz="2600" b="1" baseline="0" dirty="0" smtClean="0"/>
              <a:t>Home</a:t>
            </a:r>
            <a:r>
              <a:rPr lang="en-GB" sz="2600" baseline="0" dirty="0" smtClean="0"/>
              <a:t>” of flannel, of Mail Order, and </a:t>
            </a:r>
            <a:r>
              <a:rPr kumimoji="0" lang="en-GB" sz="2600" b="0" i="0" u="none" strike="noStrike" cap="none" spc="0" normalizeH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sym typeface="Palatino"/>
              </a:rPr>
              <a:t>secret war time factories, and Laura Ashley, and …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000" b="0" i="0" u="none" strike="noStrike" cap="none" spc="0" normalizeH="0" dirty="0" smtClean="0">
              <a:ln>
                <a:noFill/>
              </a:ln>
              <a:solidFill>
                <a:srgbClr val="546056"/>
              </a:solidFill>
              <a:effectLst/>
              <a:uFillTx/>
              <a:sym typeface="Palatino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baseline="0" dirty="0" smtClean="0"/>
              <a:t>Home of 11,000 people, 11,000 potential citizen consumers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baseline="0" dirty="0" smtClean="0"/>
          </a:p>
          <a:p>
            <a:pPr marL="723900" lvl="4" indent="-457200" algn="l">
              <a:buFont typeface="Arial" panose="020B0604020202020204" pitchFamily="34" charset="0"/>
              <a:buChar char="•"/>
            </a:pPr>
            <a:r>
              <a:rPr lang="en-GB" sz="2600" b="1" baseline="0" dirty="0" smtClean="0"/>
              <a:t>64 sites </a:t>
            </a:r>
            <a:r>
              <a:rPr lang="en-GB" sz="2600" baseline="0" dirty="0" smtClean="0"/>
              <a:t>for sale of food products (shops, cafes – not public houses)</a:t>
            </a:r>
          </a:p>
          <a:p>
            <a:pPr marL="723900" lvl="4" indent="-457200" algn="l"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srgbClr val="FF0000"/>
                </a:solidFill>
              </a:rPr>
              <a:t>243 different brands </a:t>
            </a:r>
            <a:r>
              <a:rPr lang="en-GB" sz="2600" dirty="0" smtClean="0"/>
              <a:t>of non-alcoholic drinks for sale in these shops </a:t>
            </a:r>
            <a:endParaRPr lang="en-GB" sz="2600" baseline="0" dirty="0" smtClean="0"/>
          </a:p>
        </p:txBody>
      </p:sp>
      <p:pic>
        <p:nvPicPr>
          <p:cNvPr id="6" name="Picture 2" descr="C:\Users\maw\Desktop\NEWTOWN\Website\Historic images\Newtown new town 1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10" y="4516760"/>
            <a:ext cx="4178110" cy="28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aw\Desktop\NEWTOWN\Website\Contemporary images\Vaynor Aerial - WDA 2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28" y="7195583"/>
            <a:ext cx="3728630" cy="23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w\Desktop\NEWTOWN\Website\Contemporary images\broad street newtown - diamond jubilee penny may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3112" y="1996480"/>
            <a:ext cx="3747175" cy="27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59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1" y="1282183"/>
            <a:ext cx="11725218" cy="502734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 flipV="1">
            <a:off x="3080657" y="6146861"/>
            <a:ext cx="1270001" cy="1270001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149838" y="7285556"/>
            <a:ext cx="826432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60497" indent="-260497" algn="l">
              <a:buSzPct val="40000"/>
              <a:buBlip>
                <a:blip r:embed="rId4"/>
              </a:buBlip>
              <a:defRPr sz="2100"/>
            </a:pPr>
            <a:r>
              <a:t>Brands in red are brands of the Coca-Cola Company</a:t>
            </a:r>
          </a:p>
          <a:p>
            <a:pPr marL="260497" indent="-260497" algn="l">
              <a:buSzPct val="40000"/>
              <a:buBlip>
                <a:blip r:embed="rId4"/>
              </a:buBlip>
              <a:defRPr sz="2100"/>
            </a:pPr>
            <a:r>
              <a:t>Coca-Cola has a product portfolio containing over 3,500 beverages</a:t>
            </a:r>
          </a:p>
          <a:p>
            <a:pPr marL="260497" indent="-260497" algn="l">
              <a:buSzPct val="40000"/>
              <a:buBlip>
                <a:blip r:embed="rId4"/>
              </a:buBlip>
              <a:defRPr sz="2100"/>
            </a:pPr>
            <a:r>
              <a:t>The company is the 84 largest economy in the world </a:t>
            </a:r>
          </a:p>
        </p:txBody>
      </p:sp>
      <p:pic>
        <p:nvPicPr>
          <p:cNvPr id="6" name="Picture 4" descr="http://cdn.shopify.com/s/files/1/0290/3421/products/Fanta_Orange_Mexican_Wholesale_large.jpg?v=143515628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3888" y="6677000"/>
            <a:ext cx="1083992" cy="24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Fanta story 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381720" y="2500536"/>
            <a:ext cx="8064896" cy="6480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8016" indent="-258016" defTabSz="379729">
              <a:spcBef>
                <a:spcPts val="1500"/>
              </a:spcBef>
              <a:buBlip>
                <a:blip r:embed="rId2"/>
              </a:buBlip>
              <a:defRPr sz="2015">
                <a:solidFill>
                  <a:srgbClr val="000000"/>
                </a:solidFill>
              </a:defRPr>
            </a:pPr>
            <a:r>
              <a:rPr dirty="0"/>
              <a:t>Second oldest brand of the Coca-Cola Company, and the second largest brand outside the US.  Fanta is consumed over 130 million times per day worldwide </a:t>
            </a:r>
          </a:p>
          <a:p>
            <a:pPr marL="258016" indent="-258016" defTabSz="379729">
              <a:spcBef>
                <a:spcPts val="1500"/>
              </a:spcBef>
              <a:buBlip>
                <a:blip r:embed="rId2"/>
              </a:buBlip>
              <a:defRPr sz="2015">
                <a:solidFill>
                  <a:srgbClr val="000000"/>
                </a:solidFill>
              </a:defRPr>
            </a:pPr>
            <a:r>
              <a:rPr dirty="0"/>
              <a:t>Fanta orange </a:t>
            </a:r>
            <a:r>
              <a:rPr dirty="0" err="1"/>
              <a:t>flavour</a:t>
            </a:r>
            <a:r>
              <a:rPr dirty="0"/>
              <a:t> introduced in Italy, 1955.  Naples bottler first to produce and sell Fanta Orange using local citrus ingredients </a:t>
            </a:r>
          </a:p>
          <a:p>
            <a:pPr marL="258016" indent="-258016" defTabSz="379729">
              <a:spcBef>
                <a:spcPts val="1500"/>
              </a:spcBef>
              <a:buBlip>
                <a:blip r:embed="rId2"/>
              </a:buBlip>
              <a:defRPr sz="2015">
                <a:solidFill>
                  <a:srgbClr val="000000"/>
                </a:solidFill>
              </a:defRPr>
            </a:pPr>
            <a:r>
              <a:rPr dirty="0" smtClean="0"/>
              <a:t>196</a:t>
            </a:r>
            <a:r>
              <a:rPr lang="en-GB" dirty="0" smtClean="0"/>
              <a:t>0</a:t>
            </a:r>
            <a:r>
              <a:rPr dirty="0" smtClean="0"/>
              <a:t>, </a:t>
            </a:r>
            <a:r>
              <a:rPr dirty="0"/>
              <a:t>Fanta arrives in US.  Stopped selling nationwide in 1980s, but retained in regions with high immigrant populations.  Re-introduced in 2001 with a strong marketing campaign. Now one of the top 10 best selling soda brands in the US.</a:t>
            </a:r>
          </a:p>
          <a:p>
            <a:pPr marL="258016" indent="-258016" defTabSz="379729">
              <a:spcBef>
                <a:spcPts val="1500"/>
              </a:spcBef>
              <a:buBlip>
                <a:blip r:embed="rId2"/>
              </a:buBlip>
              <a:defRPr sz="2015">
                <a:solidFill>
                  <a:srgbClr val="000000"/>
                </a:solidFill>
              </a:defRPr>
            </a:pPr>
            <a:r>
              <a:rPr dirty="0"/>
              <a:t>Over 90 </a:t>
            </a:r>
            <a:r>
              <a:rPr dirty="0" err="1"/>
              <a:t>flavours</a:t>
            </a:r>
            <a:r>
              <a:rPr dirty="0"/>
              <a:t> available worldwide, not including discontinued varieties.  Many </a:t>
            </a:r>
            <a:r>
              <a:rPr dirty="0" err="1"/>
              <a:t>flavours</a:t>
            </a:r>
            <a:r>
              <a:rPr dirty="0"/>
              <a:t> are only available in certain regions, dependent on taste preferences and availability/cost of ingredients </a:t>
            </a:r>
          </a:p>
          <a:p>
            <a:pPr marL="258016" indent="-258016" defTabSz="379729">
              <a:spcBef>
                <a:spcPts val="1500"/>
              </a:spcBef>
              <a:buBlip>
                <a:blip r:embed="rId2"/>
              </a:buBlip>
              <a:defRPr sz="2015">
                <a:solidFill>
                  <a:srgbClr val="000000"/>
                </a:solidFill>
              </a:defRPr>
            </a:pPr>
            <a:r>
              <a:rPr dirty="0" err="1"/>
              <a:t>Flavours</a:t>
            </a:r>
            <a:r>
              <a:rPr dirty="0"/>
              <a:t> include Peach </a:t>
            </a:r>
            <a:r>
              <a:rPr dirty="0" err="1"/>
              <a:t>Mangosteen</a:t>
            </a:r>
            <a:r>
              <a:rPr dirty="0"/>
              <a:t> (Albania), Sweet Lemon (Buenos Aires), Ice Kiwi Lime (Australia) and Green Apple (frozen limited edition available in McDonalds)</a:t>
            </a:r>
          </a:p>
        </p:txBody>
      </p:sp>
      <p:pic>
        <p:nvPicPr>
          <p:cNvPr id="210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19" y="230678"/>
            <a:ext cx="2451101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Placeholder 132"/>
          <p:cNvPicPr>
            <a:picLocks noGrp="1"/>
          </p:cNvPicPr>
          <p:nvPr>
            <p:ph type="pic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b="489"/>
          <a:stretch/>
        </p:blipFill>
        <p:spPr>
          <a:xfrm>
            <a:off x="8374608" y="2773213"/>
            <a:ext cx="4176464" cy="62080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Fanta Sea</a:t>
            </a:r>
            <a:endParaRPr lang="en-GB" dirty="0"/>
          </a:p>
        </p:txBody>
      </p:sp>
      <p:pic>
        <p:nvPicPr>
          <p:cNvPr id="5122" name="Picture 2" descr="https://pbs.twimg.com/media/CQOXfdkUwAAxM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99" y="2500536"/>
            <a:ext cx="10029053" cy="67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57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Fantasie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3045321" y="2628900"/>
            <a:ext cx="9318129" cy="6477000"/>
          </a:xfrm>
          <a:prstGeom prst="rect">
            <a:avLst/>
          </a:prstGeom>
        </p:spPr>
        <p:txBody>
          <a:bodyPr/>
          <a:lstStyle/>
          <a:p>
            <a:pPr marL="287401" indent="-287401" defTabSz="426466">
              <a:spcBef>
                <a:spcPts val="1700"/>
              </a:spcBef>
              <a:buBlip>
                <a:blip r:embed="rId2"/>
              </a:buBlip>
              <a:defRPr sz="2336"/>
            </a:pPr>
            <a:r>
              <a:t>Coca-Cola had developed a highly profitable business in Germany prior to WW2. 1939, there were 43 bottling plants and in excess of 600 local distributors</a:t>
            </a:r>
          </a:p>
          <a:p>
            <a:pPr marL="287401" indent="-287401" defTabSz="426466">
              <a:spcBef>
                <a:spcPts val="1700"/>
              </a:spcBef>
              <a:buBlip>
                <a:blip r:embed="rId2"/>
              </a:buBlip>
              <a:defRPr sz="2336"/>
            </a:pPr>
            <a:r>
              <a:t>During the war, there was a degree of contact with the Atlanta HQ via Switzerland.  By 1941, however, supplies of Coca-Cola syrup had ceased</a:t>
            </a:r>
          </a:p>
          <a:p>
            <a:pPr marL="287401" indent="-287401" defTabSz="426466">
              <a:spcBef>
                <a:spcPts val="1700"/>
              </a:spcBef>
              <a:buBlip>
                <a:blip r:embed="rId2"/>
              </a:buBlip>
              <a:defRPr sz="2336"/>
            </a:pPr>
            <a:r>
              <a:t>Solution - create a new drink from the leftovers of food processing industry, including whey and apple finer (byproducts of cheesed cider making, respectively)</a:t>
            </a:r>
          </a:p>
          <a:p>
            <a:pPr marL="287401" indent="-287401" defTabSz="426466">
              <a:spcBef>
                <a:spcPts val="1700"/>
              </a:spcBef>
              <a:buBlip>
                <a:blip r:embed="rId2"/>
              </a:buBlip>
              <a:defRPr sz="2336"/>
            </a:pPr>
            <a:r>
              <a:t>Bottling plants kept open, with 3 million cases of Fanta sold in Germany and occupied territories </a:t>
            </a:r>
          </a:p>
          <a:p>
            <a:pPr marL="287401" indent="-287401" defTabSz="426466">
              <a:spcBef>
                <a:spcPts val="1700"/>
              </a:spcBef>
              <a:buBlip>
                <a:blip r:embed="rId2"/>
              </a:buBlip>
              <a:defRPr sz="2336"/>
            </a:pPr>
            <a:r>
              <a:t>Max Keith: “</a:t>
            </a:r>
            <a:r>
              <a:rPr i="1"/>
              <a:t>Coca-Cola GmbH still functioning.  Send auditors”  </a:t>
            </a:r>
            <a:r>
              <a:t>   </a:t>
            </a:r>
          </a:p>
        </p:txBody>
      </p:sp>
      <p:pic>
        <p:nvPicPr>
          <p:cNvPr id="214" name="fanta-nazi-german-world-war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7" y="2885332"/>
            <a:ext cx="1967485" cy="3440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rwoodruff-2cb282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2" y="6597650"/>
            <a:ext cx="1921995" cy="2361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19" y="230678"/>
            <a:ext cx="24511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Stabilising the Coca Cola assemblage</a:t>
            </a:r>
            <a:endParaRPr lang="en-GB" dirty="0"/>
          </a:p>
        </p:txBody>
      </p:sp>
      <p:pic>
        <p:nvPicPr>
          <p:cNvPr id="7170" name="Picture 2" descr="http://img04.deviantart.net/06fe/i/2005/049/7/8/capitalism_by_origamisuic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16" y="314860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902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Placeholder 217"/>
          <p:cNvPicPr>
            <a:picLocks noGrp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Coca-Cola capitalism 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half" idx="1"/>
          </p:nvPr>
        </p:nvSpPr>
        <p:spPr>
          <a:xfrm>
            <a:off x="309712" y="2356520"/>
            <a:ext cx="6120680" cy="7056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8660" indent="-208660" defTabSz="309625">
              <a:spcBef>
                <a:spcPts val="1200"/>
              </a:spcBef>
              <a:buBlip>
                <a:blip r:embed="rId3"/>
              </a:buBlip>
              <a:defRPr sz="1695"/>
            </a:pPr>
            <a:r>
              <a:rPr sz="1900" dirty="0"/>
              <a:t>Coca-Cola = first beverage brand to employ the ‘industrial age formula of mass manufacturing + mass distribution + mass communications to manufacture at scale, distribute beyond local market and build awareness and demand with consumers’</a:t>
            </a:r>
          </a:p>
          <a:p>
            <a:pPr marL="208660" indent="-208660" defTabSz="309625">
              <a:spcBef>
                <a:spcPts val="1200"/>
              </a:spcBef>
              <a:buBlip>
                <a:blip r:embed="rId3"/>
              </a:buBlip>
              <a:defRPr sz="1695"/>
            </a:pPr>
            <a:r>
              <a:rPr sz="1900" dirty="0"/>
              <a:t>Applied this formula to new brands</a:t>
            </a:r>
            <a:r>
              <a:rPr sz="1900" dirty="0" smtClean="0"/>
              <a:t>, </a:t>
            </a:r>
            <a:r>
              <a:rPr sz="1900" dirty="0"/>
              <a:t>developed in-house (</a:t>
            </a:r>
            <a:r>
              <a:rPr sz="1900" dirty="0" err="1"/>
              <a:t>inc.</a:t>
            </a:r>
            <a:r>
              <a:rPr sz="1900" dirty="0"/>
              <a:t> Diet Coke, Fanta) or through acquisition (</a:t>
            </a:r>
            <a:r>
              <a:rPr sz="1900" dirty="0" err="1"/>
              <a:t>inc.</a:t>
            </a:r>
            <a:r>
              <a:rPr sz="1900" dirty="0"/>
              <a:t> Minute Maid) - “horizontal integration”</a:t>
            </a:r>
          </a:p>
          <a:p>
            <a:pPr marL="208660" indent="-208660" defTabSz="309625">
              <a:spcBef>
                <a:spcPts val="1200"/>
              </a:spcBef>
              <a:buBlip>
                <a:blip r:embed="rId3"/>
              </a:buBlip>
              <a:defRPr sz="1695"/>
            </a:pPr>
            <a:r>
              <a:rPr sz="1900" dirty="0"/>
              <a:t>Historically averse to “vertical integration” and taking ownership of entire value chain.  Preference for other companies to assume risks and to compete for contracts for components (</a:t>
            </a:r>
            <a:r>
              <a:rPr sz="1900" dirty="0" err="1"/>
              <a:t>inc.</a:t>
            </a:r>
            <a:r>
              <a:rPr sz="1900" dirty="0"/>
              <a:t> sugar and caffeine) bottling and distribution.  </a:t>
            </a:r>
          </a:p>
          <a:p>
            <a:pPr marL="208660" indent="-208660" defTabSz="309625">
              <a:spcBef>
                <a:spcPts val="1200"/>
              </a:spcBef>
              <a:buBlip>
                <a:blip r:embed="rId3"/>
              </a:buBlip>
              <a:defRPr sz="1695"/>
            </a:pPr>
            <a:r>
              <a:rPr sz="1900" dirty="0"/>
              <a:t>Increasingly taken control of production and bottling process through partly- and wholly- owned subsidiaries (Coca-Cola Enterprises, Coca-Cola Amatil)</a:t>
            </a:r>
          </a:p>
        </p:txBody>
      </p:sp>
      <p:pic>
        <p:nvPicPr>
          <p:cNvPr id="221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19" y="230678"/>
            <a:ext cx="2451101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http://www.toonpool.com/user/707/thumbs/marx_drinking_cola_2009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76" y="7376506"/>
            <a:ext cx="1224136" cy="17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Coca-Cola GB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669752" y="2545767"/>
            <a:ext cx="11427807" cy="6643266"/>
          </a:xfrm>
          <a:prstGeom prst="rect">
            <a:avLst/>
          </a:prstGeom>
        </p:spPr>
        <p:txBody>
          <a:bodyPr/>
          <a:lstStyle/>
          <a:p>
            <a:pPr marL="168703" indent="-168703" defTabSz="3108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312">
                <a:solidFill>
                  <a:srgbClr val="61615E"/>
                </a:solidFill>
              </a:defRPr>
            </a:pPr>
            <a:r>
              <a:rPr dirty="0"/>
              <a:t>Coca-Cola Great Britain (CCGB)</a:t>
            </a:r>
          </a:p>
          <a:p>
            <a:pPr marL="531415" lvl="1" indent="-168703" defTabSz="3108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312">
                <a:solidFill>
                  <a:srgbClr val="61615E"/>
                </a:solidFill>
              </a:defRPr>
            </a:pPr>
            <a:r>
              <a:rPr dirty="0"/>
              <a:t>18 brands and 82 different drinks, employing 134 people</a:t>
            </a:r>
          </a:p>
          <a:p>
            <a:pPr marL="0" lvl="1" indent="155447" defTabSz="310895">
              <a:lnSpc>
                <a:spcPct val="100000"/>
              </a:lnSpc>
              <a:spcBef>
                <a:spcPts val="0"/>
              </a:spcBef>
              <a:buSzTx/>
              <a:buNone/>
              <a:defRPr sz="2312">
                <a:solidFill>
                  <a:srgbClr val="61615E"/>
                </a:solidFill>
              </a:defRPr>
            </a:pPr>
            <a:endParaRPr dirty="0"/>
          </a:p>
          <a:p>
            <a:pPr marL="168703" indent="-168703" defTabSz="3108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312">
                <a:solidFill>
                  <a:srgbClr val="61615E"/>
                </a:solidFill>
              </a:defRPr>
            </a:pPr>
            <a:r>
              <a:rPr dirty="0"/>
              <a:t>Coca-Cola European Partners </a:t>
            </a:r>
          </a:p>
          <a:p>
            <a:pPr marL="531415" lvl="1" indent="-168703" defTabSz="3108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312">
                <a:solidFill>
                  <a:srgbClr val="61615E"/>
                </a:solidFill>
              </a:defRPr>
            </a:pPr>
            <a:r>
              <a:rPr dirty="0"/>
              <a:t>CCGB bottling partner employing 4000+ people</a:t>
            </a:r>
          </a:p>
          <a:p>
            <a:pPr marL="531415" lvl="1" indent="-168703" defTabSz="3108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312">
                <a:solidFill>
                  <a:srgbClr val="61615E"/>
                </a:solidFill>
              </a:defRPr>
            </a:pPr>
            <a:r>
              <a:rPr dirty="0"/>
              <a:t>Manufactures and distributes drinks for other brand owners including Monster, Capri-Sun and </a:t>
            </a:r>
            <a:r>
              <a:rPr dirty="0" err="1"/>
              <a:t>Appetiser</a:t>
            </a:r>
            <a:r>
              <a:rPr dirty="0"/>
              <a:t> </a:t>
            </a:r>
          </a:p>
          <a:p>
            <a:pPr marL="531415" lvl="1" indent="-168703" defTabSz="3108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312">
                <a:solidFill>
                  <a:srgbClr val="61615E"/>
                </a:solidFill>
              </a:defRPr>
            </a:pPr>
            <a:r>
              <a:rPr dirty="0"/>
              <a:t>6 plants in UK</a:t>
            </a:r>
          </a:p>
          <a:p>
            <a:pPr marL="531415" lvl="1" indent="-168703" defTabSz="3108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312">
                <a:solidFill>
                  <a:srgbClr val="61615E"/>
                </a:solidFill>
              </a:defRPr>
            </a:pPr>
            <a:r>
              <a:rPr dirty="0"/>
              <a:t>Wakefield plant largest soft drinks factory in Europe, covering an area of 41 acres and has 72,000m² of buildings</a:t>
            </a:r>
          </a:p>
          <a:p>
            <a:pPr marL="0" indent="0" defTabSz="310895">
              <a:lnSpc>
                <a:spcPct val="100000"/>
              </a:lnSpc>
              <a:spcBef>
                <a:spcPts val="0"/>
              </a:spcBef>
              <a:buSzTx/>
              <a:buNone/>
              <a:defRPr sz="2312">
                <a:solidFill>
                  <a:srgbClr val="61615E"/>
                </a:solidFill>
              </a:defRPr>
            </a:pPr>
            <a:endParaRPr dirty="0"/>
          </a:p>
          <a:p>
            <a:pPr marL="168703" indent="-168703" defTabSz="3108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312">
                <a:solidFill>
                  <a:srgbClr val="61615E"/>
                </a:solidFill>
              </a:defRPr>
            </a:pPr>
            <a:r>
              <a:rPr dirty="0"/>
              <a:t>‘Although the overseas business model keeps the bottling corporations separate, the parent company typically and deliberately owns no more than a 49 percent share of any franchise operation.  Holding less than a majority share allows Coca-Cola to control the bottling operations in various countries without being saddled with legal or moral responsibility for anything the local bottlers do with respect to </a:t>
            </a:r>
            <a:r>
              <a:rPr dirty="0" err="1"/>
              <a:t>labour</a:t>
            </a:r>
            <a:r>
              <a:rPr dirty="0"/>
              <a:t> rights, water use, or environmental damage ..’ (Nestle 2015, 96)</a:t>
            </a:r>
          </a:p>
        </p:txBody>
      </p:sp>
      <p:pic>
        <p:nvPicPr>
          <p:cNvPr id="225" name="Screen Shot 2016-08-05 at 15.57.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63" y="2660852"/>
            <a:ext cx="3513993" cy="1580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19" y="230678"/>
            <a:ext cx="24511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Coca-Cola capitalism  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3538537" y="2508547"/>
            <a:ext cx="8818563" cy="6597353"/>
          </a:xfrm>
          <a:prstGeom prst="rect">
            <a:avLst/>
          </a:prstGeom>
        </p:spPr>
        <p:txBody>
          <a:bodyPr/>
          <a:lstStyle>
            <a:lvl1pPr marL="0" indent="0" defTabSz="414781">
              <a:spcBef>
                <a:spcPts val="2900"/>
              </a:spcBef>
              <a:buSzTx/>
              <a:buNone/>
              <a:defRPr sz="3053"/>
            </a:lvl1pPr>
          </a:lstStyle>
          <a:p>
            <a:r>
              <a:t>‘This is the brilliance of Coca-Cola capitalism.  By not owning its many distributors and by relying on native intermediaries in foreign nations, Coke could claim that it was a critical component of the local economy, a company that encouraged a variety of regional purchasing transactions, and therefore a worthy beneficiary of local public resources and natural capital.  Once embedded in the host communities, Coca-Cola became very difficult to dislodge, even in places where it caused serious environmental problems, because killing Coke meant killing jobs.’ (Elmore 2015, 189)</a:t>
            </a:r>
          </a:p>
        </p:txBody>
      </p:sp>
      <p:pic>
        <p:nvPicPr>
          <p:cNvPr id="230" name="citizen-co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4121111"/>
            <a:ext cx="2556783" cy="3492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19" y="230678"/>
            <a:ext cx="24511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52" y="700336"/>
            <a:ext cx="11709400" cy="907976"/>
          </a:xfrm>
        </p:spPr>
        <p:txBody>
          <a:bodyPr>
            <a:noAutofit/>
          </a:bodyPr>
          <a:lstStyle/>
          <a:p>
            <a:r>
              <a:rPr lang="en-GB" sz="4800" dirty="0" smtClean="0"/>
              <a:t>What is being stabilised …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800" y="2648272"/>
            <a:ext cx="10823252" cy="6477000"/>
          </a:xfrm>
        </p:spPr>
        <p:txBody>
          <a:bodyPr>
            <a:normAutofit fontScale="92500" lnSpcReduction="20000"/>
          </a:bodyPr>
          <a:lstStyle/>
          <a:p>
            <a:r>
              <a:rPr lang="en-GB" sz="4400" dirty="0" smtClean="0"/>
              <a:t>the </a:t>
            </a:r>
            <a:r>
              <a:rPr lang="en-GB" sz="4400" dirty="0"/>
              <a:t>product, </a:t>
            </a:r>
            <a:endParaRPr lang="en-GB" sz="4400" dirty="0" smtClean="0"/>
          </a:p>
          <a:p>
            <a:r>
              <a:rPr lang="en-GB" sz="4400" dirty="0" smtClean="0"/>
              <a:t>the </a:t>
            </a:r>
            <a:r>
              <a:rPr lang="en-GB" sz="4400" dirty="0"/>
              <a:t>production, </a:t>
            </a:r>
            <a:endParaRPr lang="en-GB" sz="4400" dirty="0" smtClean="0"/>
          </a:p>
          <a:p>
            <a:r>
              <a:rPr lang="en-GB" sz="4400" dirty="0" smtClean="0"/>
              <a:t>the </a:t>
            </a:r>
            <a:r>
              <a:rPr lang="en-GB" sz="4400" dirty="0"/>
              <a:t>producers </a:t>
            </a:r>
            <a:endParaRPr lang="en-GB" sz="4400" dirty="0" smtClean="0"/>
          </a:p>
          <a:p>
            <a:r>
              <a:rPr lang="en-GB" sz="4400" dirty="0" smtClean="0"/>
              <a:t>the consumers</a:t>
            </a:r>
          </a:p>
          <a:p>
            <a:endParaRPr lang="en-GB" sz="4400" dirty="0"/>
          </a:p>
          <a:p>
            <a:r>
              <a:rPr lang="en-GB" sz="4400" dirty="0" smtClean="0"/>
              <a:t>ongoing, mutable, negotiated, highly political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17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378" indent="-357378" defTabSz="391414">
              <a:spcBef>
                <a:spcPts val="2800"/>
              </a:spcBef>
              <a:buBlip>
                <a:blip r:embed="rId3"/>
              </a:buBlip>
              <a:defRPr sz="2881"/>
            </a:pPr>
            <a:r>
              <a:rPr dirty="0"/>
              <a:t>European Research Council Advanced </a:t>
            </a:r>
            <a:r>
              <a:rPr dirty="0" smtClean="0"/>
              <a:t>Grant, </a:t>
            </a:r>
            <a:r>
              <a:rPr dirty="0"/>
              <a:t>Feb 2014 - Jan 2019</a:t>
            </a:r>
          </a:p>
          <a:p>
            <a:pPr marL="357378" indent="-357378" defTabSz="391414">
              <a:spcBef>
                <a:spcPts val="2800"/>
              </a:spcBef>
              <a:buBlip>
                <a:blip r:embed="rId3"/>
              </a:buBlip>
              <a:defRPr sz="2881"/>
            </a:pPr>
            <a:r>
              <a:rPr dirty="0"/>
              <a:t>Understanding </a:t>
            </a:r>
            <a:r>
              <a:rPr u="sng" dirty="0" err="1"/>
              <a:t>globalisation</a:t>
            </a:r>
            <a:r>
              <a:rPr dirty="0"/>
              <a:t> and its impacts in rural localities </a:t>
            </a:r>
          </a:p>
          <a:p>
            <a:pPr marL="357378" indent="-357378" defTabSz="391414">
              <a:spcBef>
                <a:spcPts val="2800"/>
              </a:spcBef>
              <a:buBlip>
                <a:blip r:embed="rId3"/>
              </a:buBlip>
              <a:defRPr sz="2881"/>
            </a:pPr>
            <a:r>
              <a:rPr dirty="0"/>
              <a:t>5 work packages </a:t>
            </a:r>
          </a:p>
          <a:p>
            <a:pPr marL="714756" lvl="1" indent="-357378" defTabSz="391414">
              <a:spcBef>
                <a:spcPts val="2800"/>
              </a:spcBef>
              <a:buBlip>
                <a:blip r:embed="rId3"/>
              </a:buBlip>
              <a:defRPr sz="2881"/>
            </a:pPr>
            <a:r>
              <a:rPr dirty="0"/>
              <a:t>(Re-)Assembling The Global Countryside</a:t>
            </a:r>
          </a:p>
          <a:p>
            <a:pPr marL="714756" lvl="1" indent="-357378" defTabSz="391414">
              <a:spcBef>
                <a:spcPts val="2800"/>
              </a:spcBef>
              <a:buBlip>
                <a:blip r:embed="rId3"/>
              </a:buBlip>
              <a:defRPr sz="2881"/>
            </a:pPr>
            <a:r>
              <a:rPr dirty="0"/>
              <a:t>Mapping And Narrating The Global Countryside</a:t>
            </a:r>
          </a:p>
          <a:p>
            <a:pPr marL="714756" lvl="1" indent="-357378" defTabSz="391414">
              <a:spcBef>
                <a:spcPts val="2800"/>
              </a:spcBef>
              <a:buBlip>
                <a:blip r:embed="rId3"/>
              </a:buBlip>
              <a:defRPr sz="2881" b="1"/>
            </a:pPr>
            <a:r>
              <a:rPr dirty="0"/>
              <a:t>Everyday </a:t>
            </a:r>
            <a:r>
              <a:rPr dirty="0" err="1"/>
              <a:t>Globalisation</a:t>
            </a:r>
            <a:r>
              <a:rPr dirty="0"/>
              <a:t> In A Small Town</a:t>
            </a:r>
          </a:p>
          <a:p>
            <a:pPr marL="714756" lvl="1" indent="-357378" defTabSz="391414">
              <a:spcBef>
                <a:spcPts val="2800"/>
              </a:spcBef>
              <a:buBlip>
                <a:blip r:embed="rId3"/>
              </a:buBlip>
              <a:defRPr sz="2881"/>
            </a:pPr>
            <a:r>
              <a:rPr dirty="0"/>
              <a:t>Differential Global Engagements In Emerging Rural Economies </a:t>
            </a:r>
          </a:p>
          <a:p>
            <a:pPr marL="714756" lvl="1" indent="-357378" defTabSz="391414">
              <a:spcBef>
                <a:spcPts val="2800"/>
              </a:spcBef>
              <a:buBlip>
                <a:blip r:embed="rId3"/>
              </a:buBlip>
              <a:defRPr sz="2881"/>
            </a:pPr>
            <a:r>
              <a:rPr dirty="0"/>
              <a:t>Rural Assemblages And Grounding Global Challenges </a:t>
            </a:r>
          </a:p>
        </p:txBody>
      </p:sp>
      <p:pic>
        <p:nvPicPr>
          <p:cNvPr id="144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45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0" y="215900"/>
            <a:ext cx="2451100" cy="78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bg_234f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23" y="3505951"/>
            <a:ext cx="2741697" cy="274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water_extra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7" y="598480"/>
            <a:ext cx="2136724" cy="2256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ane sug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57" y="616666"/>
            <a:ext cx="2088594" cy="1564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hfcs-1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2" y="616666"/>
            <a:ext cx="2737752" cy="1564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oranges-in-calabri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96" y="745859"/>
            <a:ext cx="2618075" cy="1961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arro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64" y="3144880"/>
            <a:ext cx="2663625" cy="1731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umpki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85" y="5350470"/>
            <a:ext cx="2741698" cy="1983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guar gu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1" y="3208909"/>
            <a:ext cx="2296048" cy="229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aspartam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34" y="7698306"/>
            <a:ext cx="1734768" cy="156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citric acid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0" y="5861164"/>
            <a:ext cx="2311450" cy="173135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3286857" y="2998795"/>
            <a:ext cx="1480072" cy="683101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89" name="Shape 189"/>
          <p:cNvSpPr/>
          <p:nvPr/>
        </p:nvSpPr>
        <p:spPr>
          <a:xfrm flipV="1">
            <a:off x="3454226" y="6049371"/>
            <a:ext cx="1270001" cy="1270001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3266919" y="5002450"/>
            <a:ext cx="1500010" cy="1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H="1" flipV="1">
            <a:off x="8120342" y="6065161"/>
            <a:ext cx="811834" cy="543643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H="1">
            <a:off x="8046217" y="5002450"/>
            <a:ext cx="1165107" cy="1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H="1">
            <a:off x="8147222" y="2965155"/>
            <a:ext cx="956778" cy="754124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V="1">
            <a:off x="6536071" y="6487798"/>
            <a:ext cx="1" cy="478088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502400" y="2810319"/>
            <a:ext cx="1" cy="608650"/>
          </a:xfrm>
          <a:prstGeom prst="line">
            <a:avLst/>
          </a:prstGeom>
          <a:ln w="25400">
            <a:solidFill>
              <a:srgbClr val="717D7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5752395" y="2827327"/>
            <a:ext cx="1500010" cy="1"/>
          </a:xfrm>
          <a:prstGeom prst="line">
            <a:avLst/>
          </a:prstGeom>
          <a:ln w="25400">
            <a:solidFill>
              <a:srgbClr val="717D7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V="1">
            <a:off x="5744230" y="2486072"/>
            <a:ext cx="1" cy="306451"/>
          </a:xfrm>
          <a:prstGeom prst="line">
            <a:avLst/>
          </a:prstGeom>
          <a:ln w="25400">
            <a:solidFill>
              <a:srgbClr val="717D7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flipV="1">
            <a:off x="7269089" y="2486072"/>
            <a:ext cx="1" cy="306451"/>
          </a:xfrm>
          <a:prstGeom prst="line">
            <a:avLst/>
          </a:prstGeom>
          <a:ln w="25400">
            <a:solidFill>
              <a:srgbClr val="717D7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pic>
        <p:nvPicPr>
          <p:cNvPr id="199" name="Aluminum 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22" y="7698306"/>
            <a:ext cx="1564429" cy="156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ET 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31" y="7698306"/>
            <a:ext cx="1564430" cy="156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glass bottl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39" y="7707920"/>
            <a:ext cx="2759289" cy="1545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5227034" y="6973777"/>
            <a:ext cx="3283785" cy="1"/>
          </a:xfrm>
          <a:prstGeom prst="line">
            <a:avLst/>
          </a:prstGeom>
          <a:ln w="25400">
            <a:solidFill>
              <a:srgbClr val="717D7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flipV="1">
            <a:off x="5245656" y="6961077"/>
            <a:ext cx="1" cy="306451"/>
          </a:xfrm>
          <a:prstGeom prst="line">
            <a:avLst/>
          </a:prstGeom>
          <a:ln w="25400">
            <a:solidFill>
              <a:srgbClr val="717D7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204" name="Shape 204"/>
          <p:cNvSpPr/>
          <p:nvPr/>
        </p:nvSpPr>
        <p:spPr>
          <a:xfrm flipV="1">
            <a:off x="7017905" y="6961077"/>
            <a:ext cx="1" cy="306451"/>
          </a:xfrm>
          <a:prstGeom prst="line">
            <a:avLst/>
          </a:prstGeom>
          <a:ln w="25400">
            <a:solidFill>
              <a:srgbClr val="717D7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flipV="1">
            <a:off x="8529791" y="6961077"/>
            <a:ext cx="1" cy="306451"/>
          </a:xfrm>
          <a:prstGeom prst="line">
            <a:avLst/>
          </a:prstGeom>
          <a:ln w="25400">
            <a:solidFill>
              <a:srgbClr val="717D7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800" b="1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Placeholder 232"/>
          <p:cNvPicPr>
            <a:picLocks noGrp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33" y="2825966"/>
            <a:ext cx="3556586" cy="4101668"/>
          </a:xfrm>
          <a:prstGeom prst="rect">
            <a:avLst/>
          </a:prstGeom>
        </p:spPr>
      </p:pic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Sugar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7897805" cy="6477000"/>
          </a:xfrm>
          <a:prstGeom prst="rect">
            <a:avLst/>
          </a:prstGeom>
        </p:spPr>
        <p:txBody>
          <a:bodyPr/>
          <a:lstStyle/>
          <a:p>
            <a:pPr marL="196850" indent="-196850" defTabSz="292100">
              <a:spcBef>
                <a:spcPts val="1200"/>
              </a:spcBef>
              <a:buBlip>
                <a:blip r:embed="rId3"/>
              </a:buBlip>
              <a:defRPr sz="1600"/>
            </a:pPr>
            <a:r>
              <a:rPr dirty="0" err="1"/>
              <a:t>Substitutionism</a:t>
            </a:r>
            <a:r>
              <a:rPr dirty="0"/>
              <a:t>- Foodstuffs composed of readily interchangeable commodities whose inclusion is determined by cost and technical criteria.  (Goodman et al 1987)</a:t>
            </a:r>
          </a:p>
          <a:p>
            <a:pPr marL="196850" indent="-196850" defTabSz="292100">
              <a:spcBef>
                <a:spcPts val="1200"/>
              </a:spcBef>
              <a:buBlip>
                <a:blip r:embed="rId3"/>
              </a:buBlip>
              <a:defRPr sz="1600"/>
            </a:pPr>
            <a:r>
              <a:rPr dirty="0"/>
              <a:t>‘If a manufacturer can save money by substituting one ingredient with another without damaging the appeal of the final food, then they will’ (Richardson 2015, 35)</a:t>
            </a:r>
          </a:p>
          <a:p>
            <a:pPr marL="196850" indent="-196850" defTabSz="292100">
              <a:spcBef>
                <a:spcPts val="1200"/>
              </a:spcBef>
              <a:buBlip>
                <a:blip r:embed="rId3"/>
              </a:buBlip>
              <a:defRPr sz="1600"/>
            </a:pPr>
            <a:r>
              <a:rPr dirty="0"/>
              <a:t>3 distinct moments of substitution in sugar production</a:t>
            </a:r>
          </a:p>
          <a:p>
            <a:pPr marL="393700" lvl="1" indent="-196850" defTabSz="292100">
              <a:spcBef>
                <a:spcPts val="1200"/>
              </a:spcBef>
              <a:buBlip>
                <a:blip r:embed="rId3"/>
              </a:buBlip>
              <a:defRPr sz="1600"/>
            </a:pPr>
            <a:r>
              <a:rPr dirty="0"/>
              <a:t>Sugar from beet instead of cane - reduced reliance on production in Americas and East Indies during C19</a:t>
            </a:r>
          </a:p>
          <a:p>
            <a:pPr marL="393700" lvl="1" indent="-196850" defTabSz="292100">
              <a:spcBef>
                <a:spcPts val="1200"/>
              </a:spcBef>
              <a:buBlip>
                <a:blip r:embed="rId3"/>
              </a:buBlip>
              <a:defRPr sz="1600"/>
            </a:pPr>
            <a:r>
              <a:rPr dirty="0"/>
              <a:t>Invention of corn and wheat syrups in the US during the 1970s  though introducing enzymes to wet-milled starch = High Fructose Corn Syrup (HFCS)</a:t>
            </a:r>
          </a:p>
          <a:p>
            <a:pPr marL="393700" lvl="1" indent="-196850" defTabSz="292100">
              <a:spcBef>
                <a:spcPts val="1200"/>
              </a:spcBef>
              <a:buBlip>
                <a:blip r:embed="rId3"/>
              </a:buBlip>
              <a:defRPr sz="1600"/>
            </a:pPr>
            <a:r>
              <a:rPr dirty="0"/>
              <a:t>Invention of artificial sweeteners including saccharin, aspartame and sucralose </a:t>
            </a:r>
          </a:p>
          <a:p>
            <a:pPr marL="196850" indent="-196850" defTabSz="292100">
              <a:spcBef>
                <a:spcPts val="1200"/>
              </a:spcBef>
              <a:buBlip>
                <a:blip r:embed="rId3"/>
              </a:buBlip>
              <a:defRPr sz="1600"/>
            </a:pPr>
            <a:r>
              <a:rPr dirty="0"/>
              <a:t>Attempts to reduce biological uncertainty out of production through a reduced reliance on </a:t>
            </a:r>
            <a:r>
              <a:rPr dirty="0" err="1"/>
              <a:t>on</a:t>
            </a:r>
            <a:r>
              <a:rPr dirty="0"/>
              <a:t> ‘capricious natural processes’. </a:t>
            </a:r>
          </a:p>
          <a:p>
            <a:pPr marL="196850" indent="-196850" defTabSz="292100">
              <a:spcBef>
                <a:spcPts val="1200"/>
              </a:spcBef>
              <a:buBlip>
                <a:blip r:embed="rId3"/>
              </a:buBlip>
              <a:defRPr sz="1600"/>
            </a:pPr>
            <a:r>
              <a:rPr dirty="0"/>
              <a:t> Food manufacturers have developed closer ties with chemical and pharmaceutical firms </a:t>
            </a:r>
          </a:p>
        </p:txBody>
      </p:sp>
      <p:pic>
        <p:nvPicPr>
          <p:cNvPr id="236" name="Artificial Sweetn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01" y="7293267"/>
            <a:ext cx="3458851" cy="1955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19" y="230678"/>
            <a:ext cx="24511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Placeholder 238"/>
          <p:cNvPicPr>
            <a:picLocks noGrp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5" y="2578100"/>
            <a:ext cx="5702301" cy="6578600"/>
          </a:xfrm>
          <a:prstGeom prst="rect">
            <a:avLst/>
          </a:prstGeom>
        </p:spPr>
      </p:pic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Sugar, HFCS and the US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half" idx="1"/>
          </p:nvPr>
        </p:nvSpPr>
        <p:spPr>
          <a:xfrm>
            <a:off x="6495096" y="2628900"/>
            <a:ext cx="5600701" cy="6477000"/>
          </a:xfrm>
          <a:prstGeom prst="rect">
            <a:avLst/>
          </a:prstGeom>
        </p:spPr>
        <p:txBody>
          <a:bodyPr/>
          <a:lstStyle/>
          <a:p>
            <a:pPr marL="204723" indent="-204723" defTabSz="303783">
              <a:spcBef>
                <a:spcPts val="1200"/>
              </a:spcBef>
              <a:buBlip>
                <a:blip r:embed="rId3"/>
              </a:buBlip>
              <a:defRPr sz="1664"/>
            </a:pPr>
            <a:r>
              <a:rPr dirty="0"/>
              <a:t>US historically sought to maintain a high price for sugar for socio-economic </a:t>
            </a:r>
            <a:r>
              <a:rPr dirty="0" smtClean="0"/>
              <a:t>reasons, </a:t>
            </a:r>
            <a:r>
              <a:rPr dirty="0"/>
              <a:t>and has variously </a:t>
            </a:r>
            <a:r>
              <a:rPr dirty="0" err="1"/>
              <a:t>subsidised</a:t>
            </a:r>
            <a:r>
              <a:rPr dirty="0"/>
              <a:t> sugar and grain production</a:t>
            </a:r>
          </a:p>
          <a:p>
            <a:pPr marL="204723" indent="-204723" defTabSz="303783">
              <a:spcBef>
                <a:spcPts val="1200"/>
              </a:spcBef>
              <a:buBlip>
                <a:blip r:embed="rId3"/>
              </a:buBlip>
              <a:defRPr sz="1664"/>
            </a:pPr>
            <a:r>
              <a:rPr dirty="0"/>
              <a:t>HFCS provided a means of disposing of grain surpluses at a time when sugar prices were unstable and high</a:t>
            </a:r>
          </a:p>
          <a:p>
            <a:pPr marL="409447" lvl="1" indent="-204723" defTabSz="303783">
              <a:spcBef>
                <a:spcPts val="1200"/>
              </a:spcBef>
              <a:buBlip>
                <a:blip r:embed="rId3"/>
              </a:buBlip>
              <a:defRPr sz="1664"/>
            </a:pPr>
            <a:r>
              <a:rPr dirty="0" err="1"/>
              <a:t>Agri</a:t>
            </a:r>
            <a:r>
              <a:rPr dirty="0"/>
              <a:t>-conglomerates lobbied government representatives for the reintroduction of  import quotas</a:t>
            </a:r>
          </a:p>
          <a:p>
            <a:pPr marL="409447" lvl="1" indent="-204723" defTabSz="303783">
              <a:spcBef>
                <a:spcPts val="1200"/>
              </a:spcBef>
              <a:buBlip>
                <a:blip r:embed="rId3"/>
              </a:buBlip>
              <a:defRPr sz="1664"/>
            </a:pPr>
            <a:r>
              <a:rPr dirty="0"/>
              <a:t>Massive spike in sugar price, inducing industrial sugar consumers to find alternatives </a:t>
            </a:r>
          </a:p>
          <a:p>
            <a:pPr marL="204723" indent="-204723" defTabSz="303783">
              <a:spcBef>
                <a:spcPts val="1200"/>
              </a:spcBef>
              <a:buBlip>
                <a:blip r:embed="rId3"/>
              </a:buBlip>
              <a:defRPr sz="1664"/>
            </a:pPr>
            <a:r>
              <a:rPr dirty="0"/>
              <a:t>Coca-Cola switched to HFCS in the US in 1984 </a:t>
            </a:r>
          </a:p>
          <a:p>
            <a:pPr marL="204723" indent="-204723" defTabSz="303783">
              <a:spcBef>
                <a:spcPts val="1200"/>
              </a:spcBef>
              <a:buBlip>
                <a:blip r:embed="rId3"/>
              </a:buBlip>
              <a:defRPr sz="1664"/>
            </a:pPr>
            <a:r>
              <a:rPr dirty="0"/>
              <a:t>HFCS increased their share of the sweeter market from 5% in 1975 to 44% in 1989 </a:t>
            </a:r>
          </a:p>
          <a:p>
            <a:pPr marL="204723" indent="-204723" defTabSz="303783">
              <a:spcBef>
                <a:spcPts val="1200"/>
              </a:spcBef>
              <a:buBlip>
                <a:blip r:embed="rId3"/>
              </a:buBlip>
              <a:defRPr sz="1664"/>
            </a:pPr>
            <a:r>
              <a:rPr dirty="0"/>
              <a:t>Average American consumes 27 kilos of HFCS per annum (Manning 2005)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Biology and symbolism 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6842102" cy="6477000"/>
          </a:xfrm>
          <a:prstGeom prst="rect">
            <a:avLst/>
          </a:prstGeom>
        </p:spPr>
        <p:txBody>
          <a:bodyPr/>
          <a:lstStyle/>
          <a:p>
            <a:pPr marL="330707" indent="-330707" defTabSz="490727">
              <a:spcBef>
                <a:spcPts val="2000"/>
              </a:spcBef>
              <a:buBlip>
                <a:blip r:embed="rId2"/>
              </a:buBlip>
              <a:defRPr sz="2688"/>
            </a:pPr>
            <a:r>
              <a:rPr dirty="0"/>
              <a:t>Growing public concern with levels of sugar consumption, HFCS intake and artificial sweetener use </a:t>
            </a:r>
          </a:p>
          <a:p>
            <a:pPr marL="330707" indent="-330707" defTabSz="490727">
              <a:spcBef>
                <a:spcPts val="2000"/>
              </a:spcBef>
              <a:buBlip>
                <a:blip r:embed="rId2"/>
              </a:buBlip>
              <a:defRPr sz="2688"/>
            </a:pPr>
            <a:r>
              <a:rPr dirty="0"/>
              <a:t>Obesity, cancer, heart disease, diabetes, liver damage, increased likelihood of violence, premature ageing, premature birth, alterations of brain chemistry, early puberty, increased risk of </a:t>
            </a:r>
            <a:r>
              <a:rPr dirty="0" err="1"/>
              <a:t>Alzheimers</a:t>
            </a:r>
            <a:r>
              <a:rPr dirty="0"/>
              <a:t> </a:t>
            </a:r>
          </a:p>
          <a:p>
            <a:pPr marL="330707" indent="-330707" defTabSz="490727">
              <a:spcBef>
                <a:spcPts val="2000"/>
              </a:spcBef>
              <a:buBlip>
                <a:blip r:embed="rId2"/>
              </a:buBlip>
              <a:defRPr sz="2688"/>
            </a:pPr>
            <a:r>
              <a:rPr dirty="0"/>
              <a:t>Shifts in the Fanta assemblage - Diet drinks, ‘real sugar varieties’, alterations in advertising campaigns</a:t>
            </a:r>
          </a:p>
        </p:txBody>
      </p:sp>
      <p:pic>
        <p:nvPicPr>
          <p:cNvPr id="245" name="Screen Shot 2016-08-10 at 15.07.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873" y="2498839"/>
            <a:ext cx="3948522" cy="298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Screen Shot 2016-08-10 at 15.10.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873" y="5793967"/>
            <a:ext cx="3948522" cy="3300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324520"/>
            <a:ext cx="6517480" cy="2032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Global assemblages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81721" y="2140496"/>
            <a:ext cx="7128792" cy="7488832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/>
              <a:t>What is stabilised? </a:t>
            </a:r>
            <a:r>
              <a:rPr lang="en-GB" dirty="0" smtClean="0"/>
              <a:t>– a global drinks assemblage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relations between a spatially distanced set of actors/components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complex of ideas around product, value, and meaning to different components of the assemblage (e.g. as wage relation, shelf space, super sweet goodness, background banal ubiquity)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The product itself</a:t>
            </a:r>
          </a:p>
          <a:p>
            <a:r>
              <a:rPr lang="en-GB" b="1" dirty="0" smtClean="0"/>
              <a:t>How is it stabilised?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Coca cola capitalism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Differentiation and adaptation – local forms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Supply chain – components secured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Markets, market making and marketing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Distribution and logistics</a:t>
            </a:r>
          </a:p>
          <a:p>
            <a:r>
              <a:rPr lang="en-GB" b="1" dirty="0" smtClean="0"/>
              <a:t>Who</a:t>
            </a:r>
            <a:r>
              <a:rPr lang="en-GB" dirty="0" smtClean="0"/>
              <a:t> is brought into and who is excluded from the assemblage?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All of the above change - relations are made, remade and replaced and new forms emerge (e.g. 1940s to 2016)</a:t>
            </a:r>
          </a:p>
          <a:p>
            <a:pPr>
              <a:spcBef>
                <a:spcPts val="1800"/>
              </a:spcBef>
            </a:pPr>
            <a:r>
              <a:rPr lang="en-GB" sz="3600" b="1" dirty="0" smtClean="0">
                <a:solidFill>
                  <a:srgbClr val="FF0000"/>
                </a:solidFill>
              </a:rPr>
              <a:t>But Fanta lives on …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i150.photobucket.com/albums/s84/tehmao/decadynasty/1-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69" y="6531600"/>
            <a:ext cx="5295949" cy="33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lay fanta cover 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61" y="8806"/>
            <a:ext cx="5295949" cy="32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7.alamy.com/zooms/0673f7cf464442e8889cabb8fe6869f4/soft-drinks-in-a-fridge-shelf-c4n47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9761" y="3221271"/>
            <a:ext cx="5325367" cy="33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10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media-cache-ak0.pinimg.com/236x/0a/f6/17/0af61753bfb504dacd2e9756b3842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92" y="2697644"/>
            <a:ext cx="3760068" cy="61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37"/>
          <p:cNvSpPr txBox="1">
            <a:spLocks/>
          </p:cNvSpPr>
          <p:nvPr/>
        </p:nvSpPr>
        <p:spPr>
          <a:xfrm>
            <a:off x="1173808" y="3633748"/>
            <a:ext cx="5760640" cy="4699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defTabSz="251206" hangingPunct="1">
              <a:defRPr sz="2322"/>
            </a:pPr>
            <a:r>
              <a:rPr lang="en-GB" sz="2322" dirty="0" err="1" smtClean="0">
                <a:solidFill>
                  <a:schemeClr val="bg1">
                    <a:alpha val="95000"/>
                  </a:schemeClr>
                </a:solidFill>
              </a:rPr>
              <a:t>Prof.</a:t>
            </a:r>
            <a:r>
              <a:rPr lang="en-GB" sz="2322" dirty="0" smtClean="0">
                <a:solidFill>
                  <a:schemeClr val="bg1">
                    <a:alpha val="95000"/>
                  </a:schemeClr>
                </a:solidFill>
              </a:rPr>
              <a:t> Michael Woods, Dr Jesse </a:t>
            </a:r>
            <a:r>
              <a:rPr lang="en-GB" sz="2322" dirty="0" err="1" smtClean="0">
                <a:solidFill>
                  <a:schemeClr val="bg1">
                    <a:alpha val="95000"/>
                  </a:schemeClr>
                </a:solidFill>
              </a:rPr>
              <a:t>Heley</a:t>
            </a:r>
            <a:r>
              <a:rPr lang="en-GB" sz="2322" dirty="0" smtClean="0">
                <a:solidFill>
                  <a:schemeClr val="bg1">
                    <a:alpha val="95000"/>
                  </a:schemeClr>
                </a:solidFill>
              </a:rPr>
              <a:t>, </a:t>
            </a:r>
          </a:p>
          <a:p>
            <a:pPr defTabSz="251206" hangingPunct="1">
              <a:defRPr sz="2322"/>
            </a:pPr>
            <a:r>
              <a:rPr lang="en-GB" sz="2322" dirty="0" smtClean="0">
                <a:solidFill>
                  <a:schemeClr val="bg1">
                    <a:alpha val="95000"/>
                  </a:schemeClr>
                </a:solidFill>
              </a:rPr>
              <a:t>Dr Laura Jones, Dr Marc Welsh, </a:t>
            </a:r>
          </a:p>
          <a:p>
            <a:pPr defTabSz="251206" hangingPunct="1">
              <a:defRPr sz="2322"/>
            </a:pPr>
            <a:r>
              <a:rPr lang="en-GB" sz="2322" dirty="0" smtClean="0">
                <a:solidFill>
                  <a:schemeClr val="bg1">
                    <a:alpha val="95000"/>
                  </a:schemeClr>
                </a:solidFill>
              </a:rPr>
              <a:t>Dr Anthonia Onyeahialam, Dr Francesca Fois, Mr Fidel Budy, Ms Elizabeth Saunders</a:t>
            </a:r>
          </a:p>
          <a:p>
            <a:pPr defTabSz="251206" hangingPunct="1">
              <a:defRPr sz="2322"/>
            </a:pPr>
            <a:endParaRPr lang="en-GB" sz="2322" dirty="0">
              <a:solidFill>
                <a:schemeClr val="bg1">
                  <a:alpha val="95000"/>
                </a:schemeClr>
              </a:solidFill>
            </a:endParaRPr>
          </a:p>
          <a:p>
            <a:pPr defTabSz="251206" hangingPunct="1">
              <a:defRPr sz="2322"/>
            </a:pPr>
            <a:endParaRPr lang="en-GB" sz="2322" dirty="0" smtClean="0">
              <a:solidFill>
                <a:schemeClr val="bg1">
                  <a:alpha val="95000"/>
                </a:schemeClr>
              </a:solidFill>
            </a:endParaRPr>
          </a:p>
          <a:p>
            <a:pPr defTabSz="251206" hangingPunct="1">
              <a:defRPr sz="2322"/>
            </a:pPr>
            <a:r>
              <a:rPr lang="en-GB" sz="2000" dirty="0" smtClean="0">
                <a:solidFill>
                  <a:schemeClr val="bg1">
                    <a:alpha val="95000"/>
                  </a:schemeClr>
                </a:solidFill>
                <a:hlinkClick r:id="rId3"/>
              </a:rPr>
              <a:t>www.assemblingnewtown.org</a:t>
            </a:r>
            <a:r>
              <a:rPr lang="en-GB" sz="2000" dirty="0" smtClean="0">
                <a:solidFill>
                  <a:schemeClr val="bg1">
                    <a:alpha val="95000"/>
                  </a:schemeClr>
                </a:solidFill>
              </a:rPr>
              <a:t> </a:t>
            </a:r>
          </a:p>
          <a:p>
            <a:pPr defTabSz="251206" hangingPunct="1">
              <a:defRPr sz="2322"/>
            </a:pPr>
            <a:endParaRPr lang="en-GB" sz="2000" dirty="0">
              <a:solidFill>
                <a:schemeClr val="bg1">
                  <a:alpha val="95000"/>
                </a:schemeClr>
              </a:solidFill>
            </a:endParaRPr>
          </a:p>
          <a:p>
            <a:pPr defTabSz="251206" hangingPunct="1">
              <a:defRPr sz="2322"/>
            </a:pPr>
            <a:r>
              <a:rPr lang="en-GB" sz="2000" dirty="0" smtClean="0">
                <a:solidFill>
                  <a:schemeClr val="bg1">
                    <a:alpha val="95000"/>
                  </a:schemeClr>
                </a:solidFill>
                <a:hlinkClick r:id="rId4"/>
              </a:rPr>
              <a:t>https://globalruralproject.wordpress.com</a:t>
            </a:r>
            <a:r>
              <a:rPr lang="en-GB" sz="2000" dirty="0" smtClean="0">
                <a:solidFill>
                  <a:schemeClr val="bg1">
                    <a:alpha val="95000"/>
                  </a:schemeClr>
                </a:solidFill>
              </a:rPr>
              <a:t> </a:t>
            </a:r>
          </a:p>
          <a:p>
            <a:pPr defTabSz="251206" hangingPunct="1">
              <a:defRPr sz="2322"/>
            </a:pPr>
            <a:endParaRPr lang="en-GB" sz="2322" dirty="0" smtClean="0">
              <a:solidFill>
                <a:schemeClr val="bg1">
                  <a:alpha val="95000"/>
                </a:schemeClr>
              </a:solidFill>
            </a:endParaRPr>
          </a:p>
          <a:p>
            <a:pPr defTabSz="251206" hangingPunct="1">
              <a:defRPr sz="2322"/>
            </a:pPr>
            <a:r>
              <a:rPr lang="en-GB" sz="2322" dirty="0" smtClean="0">
                <a:solidFill>
                  <a:schemeClr val="bg1">
                    <a:alpha val="95000"/>
                  </a:schemeClr>
                </a:solidFill>
              </a:rPr>
              <a:t> </a:t>
            </a:r>
            <a:endParaRPr lang="en-GB" sz="2322" dirty="0"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10243" name="Picture 3" descr="C:\Users\maw\Desktop\NEWTOWN\Website\LOGOS etc\Glogal-Rural logo with strap colour-sm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412304"/>
            <a:ext cx="4422985" cy="16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w\Desktop\NEWTOWN\Website\LOGOS etc\ERC - letter hea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88" y="418456"/>
            <a:ext cx="3622080" cy="24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aw\Desktop\NEWTOWN\Website\LOGOS etc\aber-uni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2" y="982228"/>
            <a:ext cx="332898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29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48" name="Picture Placeholder 147"/>
          <p:cNvPicPr>
            <a:picLocks noGrp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Research rationale  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0393" indent="-350393" defTabSz="519937">
              <a:spcBef>
                <a:spcPts val="2100"/>
              </a:spcBef>
              <a:buBlip>
                <a:blip r:embed="rId5"/>
              </a:buBlip>
              <a:defRPr sz="2848"/>
            </a:pPr>
            <a:r>
              <a:rPr dirty="0"/>
              <a:t>Bias to the ‘global city’</a:t>
            </a:r>
          </a:p>
          <a:p>
            <a:pPr marL="350393" indent="-350393" defTabSz="519937">
              <a:spcBef>
                <a:spcPts val="2100"/>
              </a:spcBef>
              <a:buBlip>
                <a:blip r:embed="rId5"/>
              </a:buBlip>
              <a:defRPr sz="2848"/>
            </a:pPr>
            <a:r>
              <a:rPr dirty="0"/>
              <a:t>Growing concern in rural research with transnational flows and networks, but …</a:t>
            </a:r>
          </a:p>
          <a:p>
            <a:pPr marL="350393" indent="-350393" defTabSz="519937">
              <a:spcBef>
                <a:spcPts val="2100"/>
              </a:spcBef>
              <a:buBlip>
                <a:blip r:embed="rId5"/>
              </a:buBlip>
              <a:defRPr sz="2848"/>
            </a:pPr>
            <a:r>
              <a:rPr dirty="0"/>
              <a:t>Tendency to study spectacular examples </a:t>
            </a:r>
          </a:p>
          <a:p>
            <a:pPr marL="350393" indent="-350393" defTabSz="519937">
              <a:spcBef>
                <a:spcPts val="2100"/>
              </a:spcBef>
              <a:buBlip>
                <a:blip r:embed="rId5"/>
              </a:buBlip>
              <a:defRPr sz="2848"/>
            </a:pPr>
            <a:r>
              <a:rPr dirty="0"/>
              <a:t>For most rural localities, the most significant markers of </a:t>
            </a:r>
            <a:r>
              <a:rPr dirty="0" err="1"/>
              <a:t>globalisation</a:t>
            </a:r>
            <a:r>
              <a:rPr dirty="0"/>
              <a:t> are arguably more subtle and mundane  </a:t>
            </a:r>
          </a:p>
        </p:txBody>
      </p:sp>
      <p:pic>
        <p:nvPicPr>
          <p:cNvPr id="151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0" y="215900"/>
            <a:ext cx="2451100" cy="78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Relational Rural 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4048" indent="-384048" defTabSz="420624">
              <a:spcBef>
                <a:spcPts val="3000"/>
              </a:spcBef>
              <a:buBlip>
                <a:blip r:embed="rId2"/>
              </a:buBlip>
              <a:defRPr sz="3096"/>
            </a:pPr>
            <a:r>
              <a:rPr dirty="0"/>
              <a:t>(Rural) places are not discrete, bounded territories that share </a:t>
            </a:r>
            <a:r>
              <a:rPr dirty="0" smtClean="0"/>
              <a:t>an </a:t>
            </a:r>
            <a:r>
              <a:rPr dirty="0"/>
              <a:t>essential absolute rurality</a:t>
            </a:r>
          </a:p>
          <a:p>
            <a:pPr marL="384048" indent="-384048" defTabSz="420624">
              <a:spcBef>
                <a:spcPts val="3000"/>
              </a:spcBef>
              <a:buBlip>
                <a:blip r:embed="rId2"/>
              </a:buBlip>
              <a:defRPr sz="3096"/>
            </a:pPr>
            <a:r>
              <a:rPr dirty="0"/>
              <a:t>(Rural) localities are always connected to other places through social, economic and political relations; and defined by these relations </a:t>
            </a:r>
          </a:p>
          <a:p>
            <a:pPr marL="384048" indent="-384048" defTabSz="420624">
              <a:spcBef>
                <a:spcPts val="3000"/>
              </a:spcBef>
              <a:buBlip>
                <a:blip r:embed="rId2"/>
              </a:buBlip>
              <a:defRPr sz="3096"/>
            </a:pPr>
            <a:r>
              <a:rPr dirty="0"/>
              <a:t>(Rural) places exist as complex assemblages of physical and social elements, all of which are situated within wider networks and relationships</a:t>
            </a:r>
          </a:p>
          <a:p>
            <a:pPr marL="384048" indent="-384048" defTabSz="420624">
              <a:spcBef>
                <a:spcPts val="3000"/>
              </a:spcBef>
              <a:buBlip>
                <a:blip r:embed="rId2"/>
              </a:buBlip>
              <a:defRPr sz="3096"/>
            </a:pPr>
            <a:r>
              <a:rPr dirty="0"/>
              <a:t>This relational perspective is consistent with an assemblage approach</a:t>
            </a:r>
          </a:p>
        </p:txBody>
      </p:sp>
      <p:pic>
        <p:nvPicPr>
          <p:cNvPr id="155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19" y="230678"/>
            <a:ext cx="24511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Assemblage approach 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3267273" y="2485528"/>
            <a:ext cx="9089827" cy="6620372"/>
          </a:xfrm>
          <a:prstGeom prst="rect">
            <a:avLst/>
          </a:prstGeom>
        </p:spPr>
        <p:txBody>
          <a:bodyPr/>
          <a:lstStyle/>
          <a:p>
            <a:pPr marL="320040" indent="-320040" defTabSz="350520">
              <a:spcBef>
                <a:spcPts val="2500"/>
              </a:spcBef>
              <a:buBlip>
                <a:blip r:embed="rId3"/>
              </a:buBlip>
              <a:defRPr sz="2580"/>
            </a:pPr>
            <a:r>
              <a:t>“Assemblages are composed of heterogeneous elements that may be human and non-human, organic and inorganic, technical and natural” (Anderson and McFarlane 2011, 124)</a:t>
            </a:r>
          </a:p>
          <a:p>
            <a:pPr marL="320040" indent="-320040" defTabSz="350520">
              <a:spcBef>
                <a:spcPts val="2500"/>
              </a:spcBef>
              <a:buBlip>
                <a:blip r:embed="rId3"/>
              </a:buBlip>
              <a:defRPr sz="2580"/>
            </a:pPr>
            <a:r>
              <a:t>Assemblages are </a:t>
            </a:r>
            <a:r>
              <a:rPr b="1"/>
              <a:t>dynamic</a:t>
            </a:r>
            <a:r>
              <a:t>, achieving various levels of stability</a:t>
            </a:r>
          </a:p>
          <a:p>
            <a:pPr marL="320040" indent="-320040" defTabSz="350520">
              <a:spcBef>
                <a:spcPts val="2500"/>
              </a:spcBef>
              <a:buBlip>
                <a:blip r:embed="rId3"/>
              </a:buBlip>
              <a:defRPr sz="2580"/>
            </a:pPr>
            <a:r>
              <a:t>Elements can become detached from assemblages, become a composite of another assemblage, and become part of multiple assemblages simultaneously</a:t>
            </a:r>
          </a:p>
          <a:p>
            <a:pPr marL="320040" indent="-320040" defTabSz="350520">
              <a:spcBef>
                <a:spcPts val="2500"/>
              </a:spcBef>
              <a:buBlip>
                <a:blip r:embed="rId3"/>
              </a:buBlip>
              <a:defRPr sz="2580"/>
            </a:pPr>
            <a:r>
              <a:t>Components can have </a:t>
            </a:r>
            <a:r>
              <a:rPr b="1"/>
              <a:t>material and expressive roles</a:t>
            </a:r>
            <a:r>
              <a:t> (being of physical and/or allegorical significance)</a:t>
            </a:r>
          </a:p>
          <a:p>
            <a:pPr marL="320040" indent="-320040" defTabSz="350520">
              <a:spcBef>
                <a:spcPts val="2500"/>
              </a:spcBef>
              <a:buBlip>
                <a:blip r:embed="rId3"/>
              </a:buBlip>
              <a:defRPr sz="2580"/>
            </a:pPr>
            <a:r>
              <a:t>Interactions generate </a:t>
            </a:r>
            <a:r>
              <a:rPr b="1"/>
              <a:t>stability and possibility </a:t>
            </a:r>
            <a:r>
              <a:t> </a:t>
            </a:r>
          </a:p>
        </p:txBody>
      </p:sp>
      <p:pic>
        <p:nvPicPr>
          <p:cNvPr id="159" name="Delan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" y="2748967"/>
            <a:ext cx="2315805" cy="347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Rustic Le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" y="6665537"/>
            <a:ext cx="2287403" cy="2106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19" y="230678"/>
            <a:ext cx="24511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Placeholder 162"/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29" y="6118398"/>
            <a:ext cx="2787111" cy="3006874"/>
          </a:xfrm>
          <a:prstGeom prst="rect">
            <a:avLst/>
          </a:prstGeom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Assemblage &amp; globalisation 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6589394" y="2687453"/>
            <a:ext cx="5947411" cy="3304576"/>
          </a:xfrm>
          <a:prstGeom prst="rect">
            <a:avLst/>
          </a:prstGeom>
        </p:spPr>
        <p:txBody>
          <a:bodyPr/>
          <a:lstStyle/>
          <a:p>
            <a:pPr marL="393699" indent="-393699">
              <a:buBlip>
                <a:blip r:embed="rId4"/>
              </a:buBlip>
              <a:defRPr sz="2000"/>
            </a:pPr>
            <a:r>
              <a:rPr dirty="0"/>
              <a:t>‘</a:t>
            </a:r>
            <a:r>
              <a:rPr b="1" dirty="0"/>
              <a:t>A process (or set of processes) </a:t>
            </a:r>
            <a:r>
              <a:rPr dirty="0"/>
              <a:t>which embodies a transformation in the spatial organization of social relations and transactions – assessed in terms of their extensity, intensity, velocity and impact – generating transcontinental or interregional flows and </a:t>
            </a:r>
            <a:r>
              <a:rPr b="1" dirty="0"/>
              <a:t>networks of activity,</a:t>
            </a:r>
            <a:r>
              <a:rPr dirty="0"/>
              <a:t> interaction, and the exercise of power’ (Held et al 1999, 16)</a:t>
            </a:r>
          </a:p>
        </p:txBody>
      </p:sp>
      <p:pic>
        <p:nvPicPr>
          <p:cNvPr id="166" name="starbucks and macdonalds map A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2" y="2632781"/>
            <a:ext cx="5316914" cy="341374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799609" y="6217263"/>
            <a:ext cx="8640504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8093" indent="-248093" algn="l">
              <a:lnSpc>
                <a:spcPct val="120000"/>
              </a:lnSpc>
              <a:spcBef>
                <a:spcPts val="2400"/>
              </a:spcBef>
              <a:buSzPct val="40000"/>
              <a:buBlip>
                <a:blip r:embed="rId4"/>
              </a:buBlip>
              <a:defRPr sz="2000"/>
            </a:pPr>
            <a:r>
              <a:t>Four dimensions of globalisation: the extent of networks of relations and connections; the intensity of activities and flows through these networks; a</a:t>
            </a:r>
            <a:r>
              <a:rPr b="1"/>
              <a:t> temporal dimension</a:t>
            </a:r>
            <a:r>
              <a:t> of the speed of the interchanges; and the impact of these phenomena (Walby 2003)</a:t>
            </a:r>
          </a:p>
          <a:p>
            <a:pPr marL="248093" indent="-248093" algn="l">
              <a:lnSpc>
                <a:spcPct val="120000"/>
              </a:lnSpc>
              <a:spcBef>
                <a:spcPts val="2400"/>
              </a:spcBef>
              <a:buSzPct val="40000"/>
              <a:buBlip>
                <a:blip r:embed="rId4"/>
              </a:buBlip>
              <a:defRPr sz="2000"/>
            </a:pPr>
            <a:r>
              <a:t>Tendency to define the type and extent of a global network (e.g. regional economy, product footprint) and then focus on components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Placeholder 168"/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Assembling globalisation 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half" idx="1"/>
          </p:nvPr>
        </p:nvSpPr>
        <p:spPr>
          <a:xfrm>
            <a:off x="453728" y="2428528"/>
            <a:ext cx="6120680" cy="691276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40156" indent="-240156" defTabSz="356362">
              <a:spcBef>
                <a:spcPts val="1400"/>
              </a:spcBef>
              <a:buBlip>
                <a:blip r:embed="rId4"/>
              </a:buBlip>
              <a:defRPr sz="1952"/>
            </a:pPr>
            <a:r>
              <a:rPr b="1" dirty="0" err="1"/>
              <a:t>Globalisation</a:t>
            </a:r>
            <a:r>
              <a:rPr dirty="0"/>
              <a:t> </a:t>
            </a:r>
            <a:r>
              <a:rPr lang="en-GB" dirty="0" smtClean="0"/>
              <a:t>- outcome and description (not a force </a:t>
            </a:r>
            <a:r>
              <a:rPr dirty="0" smtClean="0"/>
              <a:t>acting</a:t>
            </a:r>
            <a:r>
              <a:rPr lang="en-GB" dirty="0" smtClean="0"/>
              <a:t> upon)  </a:t>
            </a:r>
            <a:r>
              <a:rPr dirty="0" smtClean="0"/>
              <a:t>of </a:t>
            </a:r>
            <a:r>
              <a:rPr lang="en-GB" dirty="0" smtClean="0"/>
              <a:t>processes that drive </a:t>
            </a:r>
            <a:r>
              <a:rPr dirty="0" smtClean="0"/>
              <a:t>integration</a:t>
            </a:r>
            <a:r>
              <a:rPr dirty="0"/>
              <a:t>, interaction and functional </a:t>
            </a:r>
            <a:r>
              <a:rPr dirty="0" smtClean="0"/>
              <a:t>interdependencies</a:t>
            </a:r>
            <a:r>
              <a:rPr lang="en-GB" dirty="0" smtClean="0"/>
              <a:t> across space</a:t>
            </a:r>
            <a:r>
              <a:rPr dirty="0" smtClean="0"/>
              <a:t>.  </a:t>
            </a:r>
            <a:endParaRPr lang="en-GB" dirty="0" smtClean="0"/>
          </a:p>
          <a:p>
            <a:pPr marL="240156" indent="-240156" defTabSz="356362">
              <a:spcBef>
                <a:spcPts val="1400"/>
              </a:spcBef>
              <a:buBlip>
                <a:blip r:embed="rId4"/>
              </a:buBlip>
              <a:defRPr sz="1952"/>
            </a:pPr>
            <a:r>
              <a:rPr lang="en-GB" b="1" dirty="0" smtClean="0"/>
              <a:t>Assemblage</a:t>
            </a:r>
            <a:r>
              <a:rPr lang="en-GB" dirty="0" smtClean="0"/>
              <a:t> – concerned with h</a:t>
            </a:r>
            <a:r>
              <a:rPr dirty="0" smtClean="0"/>
              <a:t>ow components </a:t>
            </a:r>
            <a:r>
              <a:rPr lang="en-GB" dirty="0" smtClean="0"/>
              <a:t>are </a:t>
            </a:r>
            <a:r>
              <a:rPr dirty="0" smtClean="0"/>
              <a:t>brought </a:t>
            </a:r>
            <a:r>
              <a:rPr dirty="0"/>
              <a:t>together, </a:t>
            </a:r>
            <a:r>
              <a:rPr dirty="0" smtClean="0"/>
              <a:t>their </a:t>
            </a:r>
            <a:r>
              <a:rPr dirty="0"/>
              <a:t>relations </a:t>
            </a:r>
            <a:r>
              <a:rPr dirty="0" err="1" smtClean="0"/>
              <a:t>regularised</a:t>
            </a:r>
            <a:r>
              <a:rPr lang="en-GB" dirty="0" smtClean="0"/>
              <a:t>,</a:t>
            </a:r>
            <a:r>
              <a:rPr dirty="0" smtClean="0"/>
              <a:t> </a:t>
            </a:r>
            <a:r>
              <a:rPr dirty="0" err="1" smtClean="0"/>
              <a:t>stabilised</a:t>
            </a:r>
            <a:r>
              <a:rPr lang="en-GB" dirty="0" smtClean="0"/>
              <a:t> and broken.</a:t>
            </a:r>
            <a:r>
              <a:rPr dirty="0" smtClean="0"/>
              <a:t> </a:t>
            </a:r>
            <a:endParaRPr dirty="0"/>
          </a:p>
          <a:p>
            <a:pPr marL="240156" indent="-240156" defTabSz="356362">
              <a:spcBef>
                <a:spcPts val="1400"/>
              </a:spcBef>
              <a:buBlip>
                <a:blip r:embed="rId4"/>
              </a:buBlip>
              <a:defRPr sz="1952"/>
            </a:pPr>
            <a:r>
              <a:rPr lang="en-GB" dirty="0" smtClean="0"/>
              <a:t>Putting the material back in the post-structural</a:t>
            </a:r>
          </a:p>
          <a:p>
            <a:pPr marL="240156" indent="-240156" defTabSz="356362">
              <a:spcBef>
                <a:spcPts val="1400"/>
              </a:spcBef>
              <a:buBlip>
                <a:blip r:embed="rId4"/>
              </a:buBlip>
              <a:defRPr sz="1952"/>
            </a:pPr>
            <a:r>
              <a:rPr b="1" dirty="0" smtClean="0"/>
              <a:t>Bottom-up </a:t>
            </a:r>
            <a:r>
              <a:rPr b="1" dirty="0"/>
              <a:t>approach </a:t>
            </a:r>
            <a:endParaRPr lang="en-GB" b="1" dirty="0" smtClean="0"/>
          </a:p>
          <a:p>
            <a:pPr marL="240156" indent="-240156" defTabSz="356362">
              <a:spcBef>
                <a:spcPts val="1400"/>
              </a:spcBef>
              <a:buBlip>
                <a:blip r:embed="rId4"/>
              </a:buBlip>
              <a:defRPr sz="1952"/>
            </a:pPr>
            <a:r>
              <a:rPr lang="en-GB" b="1" dirty="0" smtClean="0"/>
              <a:t>Discursive and material </a:t>
            </a:r>
            <a:r>
              <a:rPr lang="en-GB" dirty="0" smtClean="0"/>
              <a:t>-  components and systems have different </a:t>
            </a:r>
            <a:r>
              <a:rPr lang="en-GB" b="1" dirty="0" smtClean="0"/>
              <a:t>properties</a:t>
            </a:r>
            <a:r>
              <a:rPr lang="en-GB" dirty="0" smtClean="0"/>
              <a:t>, differing potentialities, differing </a:t>
            </a:r>
            <a:r>
              <a:rPr lang="en-GB" b="1" dirty="0" smtClean="0"/>
              <a:t>capacities</a:t>
            </a:r>
            <a:r>
              <a:rPr lang="en-GB" dirty="0" smtClean="0"/>
              <a:t> to interact.</a:t>
            </a:r>
          </a:p>
          <a:p>
            <a:pPr marL="240156" indent="-240156" defTabSz="356362">
              <a:spcBef>
                <a:spcPts val="1400"/>
              </a:spcBef>
              <a:buBlip>
                <a:blip r:embed="rId4"/>
              </a:buBlip>
              <a:defRPr sz="1952"/>
            </a:pPr>
            <a:r>
              <a:rPr lang="en-GB" dirty="0" smtClean="0"/>
              <a:t>Components  and systems change over time </a:t>
            </a:r>
          </a:p>
          <a:p>
            <a:pPr marL="240156" indent="-240156" defTabSz="356362">
              <a:spcBef>
                <a:spcPts val="1400"/>
              </a:spcBef>
              <a:buBlip>
                <a:blip r:embed="rId4"/>
              </a:buBlip>
              <a:defRPr sz="1952"/>
            </a:pPr>
            <a:r>
              <a:rPr lang="en-GB" dirty="0" smtClean="0"/>
              <a:t>Each component is defined by other components of the system (</a:t>
            </a:r>
            <a:r>
              <a:rPr lang="en-GB" b="1" dirty="0" smtClean="0"/>
              <a:t>relations of interiority</a:t>
            </a:r>
            <a:r>
              <a:rPr lang="en-GB" dirty="0" smtClean="0"/>
              <a:t>) but redefined by external relations (</a:t>
            </a:r>
            <a:r>
              <a:rPr lang="en-GB" b="1" dirty="0" smtClean="0"/>
              <a:t>relations of exteriority</a:t>
            </a:r>
            <a:r>
              <a:rPr lang="en-GB" dirty="0" smtClean="0"/>
              <a:t>).</a:t>
            </a:r>
          </a:p>
          <a:p>
            <a:pPr marL="240156" indent="-240156" defTabSz="356362">
              <a:spcBef>
                <a:spcPts val="1400"/>
              </a:spcBef>
              <a:buBlip>
                <a:blip r:embed="rId4"/>
              </a:buBlip>
              <a:defRPr sz="1952"/>
            </a:pPr>
            <a:r>
              <a:rPr lang="en-GB" dirty="0" smtClean="0"/>
              <a:t>Assemblage theory is therefore a method for capturing emergence and change, and cohesion and (transient) stability (</a:t>
            </a:r>
            <a:r>
              <a:rPr lang="en-GB" b="1" dirty="0" smtClean="0"/>
              <a:t>territorialisation</a:t>
            </a:r>
            <a:r>
              <a:rPr lang="en-GB" dirty="0" smtClean="0"/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hangingPunct="0"/>
            <a:r>
              <a:rPr lang="en-GB" sz="5400" dirty="0"/>
              <a:t>Stabilising the assemblage – capturing change and cohesion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36" y="2777535"/>
            <a:ext cx="9433048" cy="58272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What is stabilised?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600" dirty="0" smtClean="0"/>
              <a:t>How is it stabilised?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3600" b="0" i="0" u="none" strike="noStrike" cap="none" spc="0" normalizeH="0" baseline="0" dirty="0" smtClean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Who and what is brought into/excluded from the assemblage?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pic>
        <p:nvPicPr>
          <p:cNvPr id="1028" name="Picture 4" descr="http://static.planetminecraft.com/files/resource_media/screenshot/1128/20110714_224229_187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20" y="2581733"/>
            <a:ext cx="7412952" cy="42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89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Bottling Globalisation</a:t>
            </a:r>
            <a:endParaRPr lang="en-GB" dirty="0"/>
          </a:p>
        </p:txBody>
      </p:sp>
      <p:pic>
        <p:nvPicPr>
          <p:cNvPr id="1026" name="Picture 2" descr="http://assets.inhabitat.com/wp-content/blogs.dir/1/files/2012/02/Cape-Town-Crate-Man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81" y="2356520"/>
            <a:ext cx="55502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views.123rf.com/images/oatmax/oatmax1108/oatmax110800001/10086481-Group-of-Fanta-returnable-glass-bottle-in-red-Coca-cola-crate-stacking-in-factory-awaiting-a-washing-Stock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81" y="6100936"/>
            <a:ext cx="5550215" cy="32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605" y="2370351"/>
            <a:ext cx="6784276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Iconic </a:t>
            </a:r>
            <a:r>
              <a:rPr lang="en-GB" sz="2400" dirty="0"/>
              <a:t>symbol of globalisation </a:t>
            </a:r>
            <a:r>
              <a:rPr lang="en-GB" sz="2400" dirty="0" smtClean="0"/>
              <a:t>- the </a:t>
            </a:r>
            <a:r>
              <a:rPr lang="en-GB" sz="2400" dirty="0"/>
              <a:t>ever present </a:t>
            </a:r>
            <a:r>
              <a:rPr lang="en-GB" sz="2400" b="1" dirty="0"/>
              <a:t>water-based sugar delivery system </a:t>
            </a:r>
            <a:r>
              <a:rPr lang="en-GB" sz="2400" dirty="0"/>
              <a:t>– </a:t>
            </a:r>
            <a:r>
              <a:rPr lang="en-GB" sz="2400" dirty="0" smtClean="0"/>
              <a:t>the soft drink.</a:t>
            </a:r>
            <a:endParaRPr lang="en-GB" sz="2400" dirty="0"/>
          </a:p>
          <a:p>
            <a:pPr algn="l"/>
            <a:endParaRPr lang="en-GB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b="1" dirty="0" smtClean="0"/>
              <a:t>global drinks assemblage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Ubiquity combined with place </a:t>
            </a:r>
            <a:r>
              <a:rPr lang="en-GB" sz="2400" dirty="0"/>
              <a:t>based uniqueness. </a:t>
            </a:r>
          </a:p>
          <a:p>
            <a:pPr algn="l"/>
            <a:endParaRPr lang="en-GB" sz="1600" dirty="0"/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UK - consume </a:t>
            </a:r>
            <a:r>
              <a:rPr lang="en-GB" sz="2400" b="1" dirty="0"/>
              <a:t>14.8 billion litres </a:t>
            </a:r>
            <a:r>
              <a:rPr lang="en-GB" sz="2400" dirty="0"/>
              <a:t>of fizzy drinks, fruit juices, flavoured waters and </a:t>
            </a:r>
            <a:r>
              <a:rPr lang="en-GB" sz="2400" dirty="0" err="1"/>
              <a:t>dilutables</a:t>
            </a:r>
            <a:r>
              <a:rPr lang="en-GB" sz="2400" dirty="0"/>
              <a:t> a year </a:t>
            </a:r>
            <a:endParaRPr lang="en-GB" sz="2400" dirty="0" smtClean="0"/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Cost/worth </a:t>
            </a:r>
            <a:r>
              <a:rPr lang="en-GB" sz="2400" dirty="0"/>
              <a:t>of </a:t>
            </a:r>
            <a:r>
              <a:rPr lang="en-GB" sz="2400" b="1" dirty="0"/>
              <a:t>£15.7 billion</a:t>
            </a:r>
            <a:r>
              <a:rPr lang="en-GB" sz="2400" dirty="0"/>
              <a:t>.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Carbonates make up 43% of this market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The ‘typical’ British person consumes </a:t>
            </a:r>
            <a:r>
              <a:rPr lang="en-GB" sz="2400" b="1" dirty="0"/>
              <a:t>100.5</a:t>
            </a:r>
            <a:r>
              <a:rPr lang="en-GB" sz="2400" dirty="0"/>
              <a:t> litres of carbonates per </a:t>
            </a:r>
            <a:r>
              <a:rPr lang="en-GB" sz="2400" dirty="0" smtClean="0"/>
              <a:t>year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 algn="l"/>
            <a:r>
              <a:rPr lang="en-GB" sz="2000" i="1" dirty="0"/>
              <a:t>Source: British Soft Drinks Association </a:t>
            </a:r>
            <a:r>
              <a:rPr lang="en-GB" sz="2000" i="1" dirty="0" smtClean="0"/>
              <a:t>2015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85609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2555</Words>
  <Application>Microsoft Office PowerPoint</Application>
  <PresentationFormat>Custom</PresentationFormat>
  <Paragraphs>190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BrushedCanvas</vt:lpstr>
      <vt:lpstr>Bottling Globalisation in Rural Localities</vt:lpstr>
      <vt:lpstr>Background</vt:lpstr>
      <vt:lpstr>Research rationale  </vt:lpstr>
      <vt:lpstr>The Relational Rural </vt:lpstr>
      <vt:lpstr>Assemblage approach </vt:lpstr>
      <vt:lpstr>Assemblage &amp; globalisation </vt:lpstr>
      <vt:lpstr>Assembling globalisation </vt:lpstr>
      <vt:lpstr>Stabilising the assemblage – capturing change and cohesion</vt:lpstr>
      <vt:lpstr>Bottling Globalisation</vt:lpstr>
      <vt:lpstr>Newtown – every town</vt:lpstr>
      <vt:lpstr>PowerPoint Presentation</vt:lpstr>
      <vt:lpstr>The Fanta story </vt:lpstr>
      <vt:lpstr>Fanta Sea</vt:lpstr>
      <vt:lpstr>Fantasie</vt:lpstr>
      <vt:lpstr>Stabilising the Coca Cola assemblage</vt:lpstr>
      <vt:lpstr>Coca-Cola capitalism </vt:lpstr>
      <vt:lpstr>Coca-Cola GB</vt:lpstr>
      <vt:lpstr>Coca-Cola capitalism  </vt:lpstr>
      <vt:lpstr>What is being stabilised …</vt:lpstr>
      <vt:lpstr>PowerPoint Presentation</vt:lpstr>
      <vt:lpstr>Sugar</vt:lpstr>
      <vt:lpstr>Sugar, HFCS and the US</vt:lpstr>
      <vt:lpstr>Biology and symbolism </vt:lpstr>
      <vt:lpstr>Global assemblages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Bottling Globalisation in Rural Localities</dc:title>
  <dc:creator>Marc Welsh [maw]</dc:creator>
  <cp:lastModifiedBy>Michael Woods [zzp]</cp:lastModifiedBy>
  <cp:revision>43</cp:revision>
  <dcterms:modified xsi:type="dcterms:W3CDTF">2016-09-19T16:39:59Z</dcterms:modified>
</cp:coreProperties>
</file>