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3" r:id="rId3"/>
    <p:sldId id="258" r:id="rId4"/>
    <p:sldId id="336" r:id="rId5"/>
    <p:sldId id="304" r:id="rId6"/>
    <p:sldId id="305" r:id="rId7"/>
    <p:sldId id="306" r:id="rId8"/>
    <p:sldId id="307" r:id="rId9"/>
    <p:sldId id="308" r:id="rId10"/>
    <p:sldId id="309" r:id="rId11"/>
    <p:sldId id="310" r:id="rId12"/>
    <p:sldId id="311" r:id="rId13"/>
    <p:sldId id="312" r:id="rId14"/>
    <p:sldId id="313" r:id="rId15"/>
    <p:sldId id="333" r:id="rId16"/>
    <p:sldId id="334" r:id="rId17"/>
    <p:sldId id="323" r:id="rId18"/>
    <p:sldId id="324" r:id="rId19"/>
    <p:sldId id="325" r:id="rId20"/>
    <p:sldId id="259" r:id="rId21"/>
    <p:sldId id="260" r:id="rId22"/>
    <p:sldId id="261" r:id="rId23"/>
    <p:sldId id="262" r:id="rId24"/>
    <p:sldId id="263" r:id="rId25"/>
    <p:sldId id="264" r:id="rId26"/>
    <p:sldId id="267" r:id="rId27"/>
    <p:sldId id="276" r:id="rId28"/>
    <p:sldId id="277" r:id="rId29"/>
    <p:sldId id="278" r:id="rId30"/>
    <p:sldId id="279" r:id="rId31"/>
    <p:sldId id="280" r:id="rId32"/>
    <p:sldId id="281" r:id="rId33"/>
    <p:sldId id="282"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326" r:id="rId50"/>
    <p:sldId id="327" r:id="rId51"/>
    <p:sldId id="329" r:id="rId52"/>
    <p:sldId id="330" r:id="rId53"/>
    <p:sldId id="331" r:id="rId54"/>
    <p:sldId id="328" r:id="rId55"/>
    <p:sldId id="299" r:id="rId56"/>
    <p:sldId id="300" r:id="rId57"/>
    <p:sldId id="332" r:id="rId58"/>
    <p:sldId id="335" r:id="rId59"/>
    <p:sldId id="301" r:id="rId60"/>
    <p:sldId id="302"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7" d="100"/>
          <a:sy n="117" d="100"/>
        </p:scale>
        <p:origin x="-76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Michael\Downloads\69cd94df-e0d9-4dc1-bb0b-96a906fa83e6.xls"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Michael\Downloads\69cd94df-e0d9-4dc1-bb0b-96a906fa83e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baseline="0"/>
              <a:t>Expansion of New Zealand Dairy Industry</a:t>
            </a:r>
          </a:p>
        </c:rich>
      </c:tx>
      <c:overlay val="0"/>
      <c:spPr>
        <a:noFill/>
        <a:ln>
          <a:noFill/>
        </a:ln>
        <a:effectLst/>
      </c:spPr>
    </c:title>
    <c:autoTitleDeleted val="0"/>
    <c:plotArea>
      <c:layout/>
      <c:lineChart>
        <c:grouping val="standard"/>
        <c:varyColors val="0"/>
        <c:ser>
          <c:idx val="0"/>
          <c:order val="0"/>
          <c:tx>
            <c:strRef>
              <c:f>Sheet1!$B$2</c:f>
              <c:strCache>
                <c:ptCount val="1"/>
                <c:pt idx="0">
                  <c:v>Milk solids processed (Million Kgs)</c:v>
                </c:pt>
              </c:strCache>
            </c:strRef>
          </c:tx>
          <c:spPr>
            <a:ln w="53975" cap="rnd">
              <a:solidFill>
                <a:schemeClr val="accent1"/>
              </a:solidFill>
              <a:round/>
            </a:ln>
            <a:effectLst/>
          </c:spPr>
          <c:marker>
            <c:symbol val="none"/>
          </c:marker>
          <c:cat>
            <c:strRef>
              <c:f>Sheet1!$A$3:$A$37</c:f>
              <c:strCache>
                <c:ptCount val="35"/>
                <c:pt idx="0">
                  <c:v>1980/81</c:v>
                </c:pt>
                <c:pt idx="1">
                  <c:v>1981/82</c:v>
                </c:pt>
                <c:pt idx="2">
                  <c:v>1982/83</c:v>
                </c:pt>
                <c:pt idx="3">
                  <c:v>1983/84</c:v>
                </c:pt>
                <c:pt idx="4">
                  <c:v>1984/85</c:v>
                </c:pt>
                <c:pt idx="5">
                  <c:v>1985/86</c:v>
                </c:pt>
                <c:pt idx="6">
                  <c:v>1986/87</c:v>
                </c:pt>
                <c:pt idx="7">
                  <c:v>1987/88</c:v>
                </c:pt>
                <c:pt idx="8">
                  <c:v>1988/89</c:v>
                </c:pt>
                <c:pt idx="9">
                  <c:v>1989/90</c:v>
                </c:pt>
                <c:pt idx="10">
                  <c:v>1990/91</c:v>
                </c:pt>
                <c:pt idx="11">
                  <c:v>1991/92</c:v>
                </c:pt>
                <c:pt idx="12">
                  <c:v>1992/93</c:v>
                </c:pt>
                <c:pt idx="13">
                  <c:v>1993/94</c:v>
                </c:pt>
                <c:pt idx="14">
                  <c:v>1994/95</c:v>
                </c:pt>
                <c:pt idx="15">
                  <c:v>1995/96</c:v>
                </c:pt>
                <c:pt idx="16">
                  <c:v>1996/97</c:v>
                </c:pt>
                <c:pt idx="17">
                  <c:v>1997/98</c:v>
                </c:pt>
                <c:pt idx="18">
                  <c:v>1998/99</c:v>
                </c:pt>
                <c:pt idx="19">
                  <c:v>1999/2000</c:v>
                </c:pt>
                <c:pt idx="20">
                  <c:v>2000/01</c:v>
                </c:pt>
                <c:pt idx="21">
                  <c:v>2001/02</c:v>
                </c:pt>
                <c:pt idx="22">
                  <c:v>2002/03</c:v>
                </c:pt>
                <c:pt idx="23">
                  <c:v>2003/04</c:v>
                </c:pt>
                <c:pt idx="24">
                  <c:v>2004/05</c:v>
                </c:pt>
                <c:pt idx="25">
                  <c:v>2005/06</c:v>
                </c:pt>
                <c:pt idx="26">
                  <c:v>2006/07</c:v>
                </c:pt>
                <c:pt idx="27">
                  <c:v>2007/08</c:v>
                </c:pt>
                <c:pt idx="28">
                  <c:v>2008/09</c:v>
                </c:pt>
                <c:pt idx="29">
                  <c:v>2009/10</c:v>
                </c:pt>
                <c:pt idx="30">
                  <c:v>2010/11</c:v>
                </c:pt>
                <c:pt idx="31">
                  <c:v>2011/12</c:v>
                </c:pt>
                <c:pt idx="32">
                  <c:v>2012/13</c:v>
                </c:pt>
                <c:pt idx="33">
                  <c:v>2013/14</c:v>
                </c:pt>
                <c:pt idx="34">
                  <c:v>2014/15</c:v>
                </c:pt>
              </c:strCache>
            </c:strRef>
          </c:cat>
          <c:val>
            <c:numRef>
              <c:f>Sheet1!$B$3:$B$37</c:f>
              <c:numCache>
                <c:formatCode>General</c:formatCode>
                <c:ptCount val="35"/>
                <c:pt idx="0">
                  <c:v>491</c:v>
                </c:pt>
                <c:pt idx="1">
                  <c:v>491</c:v>
                </c:pt>
                <c:pt idx="2">
                  <c:v>505</c:v>
                </c:pt>
                <c:pt idx="3">
                  <c:v>564</c:v>
                </c:pt>
                <c:pt idx="4">
                  <c:v>578</c:v>
                </c:pt>
                <c:pt idx="5">
                  <c:v>609</c:v>
                </c:pt>
                <c:pt idx="6">
                  <c:v>524</c:v>
                </c:pt>
                <c:pt idx="7">
                  <c:v>579</c:v>
                </c:pt>
                <c:pt idx="8">
                  <c:v>541</c:v>
                </c:pt>
                <c:pt idx="9">
                  <c:v>572</c:v>
                </c:pt>
                <c:pt idx="10">
                  <c:v>599</c:v>
                </c:pt>
                <c:pt idx="11">
                  <c:v>637</c:v>
                </c:pt>
                <c:pt idx="12">
                  <c:v>651</c:v>
                </c:pt>
                <c:pt idx="13">
                  <c:v>736</c:v>
                </c:pt>
                <c:pt idx="14">
                  <c:v>733</c:v>
                </c:pt>
                <c:pt idx="15">
                  <c:v>788</c:v>
                </c:pt>
                <c:pt idx="16">
                  <c:v>880</c:v>
                </c:pt>
                <c:pt idx="17">
                  <c:v>891</c:v>
                </c:pt>
                <c:pt idx="18">
                  <c:v>880</c:v>
                </c:pt>
                <c:pt idx="19">
                  <c:v>981</c:v>
                </c:pt>
                <c:pt idx="20">
                  <c:v>1096</c:v>
                </c:pt>
                <c:pt idx="21">
                  <c:v>1152</c:v>
                </c:pt>
                <c:pt idx="22">
                  <c:v>1191</c:v>
                </c:pt>
                <c:pt idx="23">
                  <c:v>1254</c:v>
                </c:pt>
                <c:pt idx="24">
                  <c:v>1213</c:v>
                </c:pt>
                <c:pt idx="25">
                  <c:v>1267</c:v>
                </c:pt>
                <c:pt idx="26">
                  <c:v>1316</c:v>
                </c:pt>
                <c:pt idx="27">
                  <c:v>1270</c:v>
                </c:pt>
                <c:pt idx="28">
                  <c:v>1393</c:v>
                </c:pt>
                <c:pt idx="29">
                  <c:v>1438</c:v>
                </c:pt>
                <c:pt idx="30">
                  <c:v>1513</c:v>
                </c:pt>
                <c:pt idx="31">
                  <c:v>1685</c:v>
                </c:pt>
                <c:pt idx="32">
                  <c:v>1658</c:v>
                </c:pt>
                <c:pt idx="33">
                  <c:v>1825</c:v>
                </c:pt>
                <c:pt idx="34">
                  <c:v>1890</c:v>
                </c:pt>
              </c:numCache>
            </c:numRef>
          </c:val>
          <c:smooth val="0"/>
        </c:ser>
        <c:ser>
          <c:idx val="1"/>
          <c:order val="1"/>
          <c:tx>
            <c:strRef>
              <c:f>Sheet1!$C$2</c:f>
              <c:strCache>
                <c:ptCount val="1"/>
                <c:pt idx="0">
                  <c:v>Area of dairy farmland (thousand hectares)</c:v>
                </c:pt>
              </c:strCache>
            </c:strRef>
          </c:tx>
          <c:spPr>
            <a:ln w="50800" cap="rnd">
              <a:solidFill>
                <a:schemeClr val="accent2"/>
              </a:solidFill>
              <a:round/>
            </a:ln>
            <a:effectLst/>
          </c:spPr>
          <c:marker>
            <c:symbol val="none"/>
          </c:marker>
          <c:cat>
            <c:strRef>
              <c:f>Sheet1!$A$3:$A$37</c:f>
              <c:strCache>
                <c:ptCount val="35"/>
                <c:pt idx="0">
                  <c:v>1980/81</c:v>
                </c:pt>
                <c:pt idx="1">
                  <c:v>1981/82</c:v>
                </c:pt>
                <c:pt idx="2">
                  <c:v>1982/83</c:v>
                </c:pt>
                <c:pt idx="3">
                  <c:v>1983/84</c:v>
                </c:pt>
                <c:pt idx="4">
                  <c:v>1984/85</c:v>
                </c:pt>
                <c:pt idx="5">
                  <c:v>1985/86</c:v>
                </c:pt>
                <c:pt idx="6">
                  <c:v>1986/87</c:v>
                </c:pt>
                <c:pt idx="7">
                  <c:v>1987/88</c:v>
                </c:pt>
                <c:pt idx="8">
                  <c:v>1988/89</c:v>
                </c:pt>
                <c:pt idx="9">
                  <c:v>1989/90</c:v>
                </c:pt>
                <c:pt idx="10">
                  <c:v>1990/91</c:v>
                </c:pt>
                <c:pt idx="11">
                  <c:v>1991/92</c:v>
                </c:pt>
                <c:pt idx="12">
                  <c:v>1992/93</c:v>
                </c:pt>
                <c:pt idx="13">
                  <c:v>1993/94</c:v>
                </c:pt>
                <c:pt idx="14">
                  <c:v>1994/95</c:v>
                </c:pt>
                <c:pt idx="15">
                  <c:v>1995/96</c:v>
                </c:pt>
                <c:pt idx="16">
                  <c:v>1996/97</c:v>
                </c:pt>
                <c:pt idx="17">
                  <c:v>1997/98</c:v>
                </c:pt>
                <c:pt idx="18">
                  <c:v>1998/99</c:v>
                </c:pt>
                <c:pt idx="19">
                  <c:v>1999/2000</c:v>
                </c:pt>
                <c:pt idx="20">
                  <c:v>2000/01</c:v>
                </c:pt>
                <c:pt idx="21">
                  <c:v>2001/02</c:v>
                </c:pt>
                <c:pt idx="22">
                  <c:v>2002/03</c:v>
                </c:pt>
                <c:pt idx="23">
                  <c:v>2003/04</c:v>
                </c:pt>
                <c:pt idx="24">
                  <c:v>2004/05</c:v>
                </c:pt>
                <c:pt idx="25">
                  <c:v>2005/06</c:v>
                </c:pt>
                <c:pt idx="26">
                  <c:v>2006/07</c:v>
                </c:pt>
                <c:pt idx="27">
                  <c:v>2007/08</c:v>
                </c:pt>
                <c:pt idx="28">
                  <c:v>2008/09</c:v>
                </c:pt>
                <c:pt idx="29">
                  <c:v>2009/10</c:v>
                </c:pt>
                <c:pt idx="30">
                  <c:v>2010/11</c:v>
                </c:pt>
                <c:pt idx="31">
                  <c:v>2011/12</c:v>
                </c:pt>
                <c:pt idx="32">
                  <c:v>2012/13</c:v>
                </c:pt>
                <c:pt idx="33">
                  <c:v>2013/14</c:v>
                </c:pt>
                <c:pt idx="34">
                  <c:v>2014/15</c:v>
                </c:pt>
              </c:strCache>
            </c:strRef>
          </c:cat>
          <c:val>
            <c:numRef>
              <c:f>Sheet1!$C$3:$C$37</c:f>
              <c:numCache>
                <c:formatCode>General</c:formatCode>
                <c:ptCount val="35"/>
                <c:pt idx="12">
                  <c:v>1070</c:v>
                </c:pt>
                <c:pt idx="13">
                  <c:v>1223</c:v>
                </c:pt>
                <c:pt idx="14">
                  <c:v>1176</c:v>
                </c:pt>
                <c:pt idx="15">
                  <c:v>1208</c:v>
                </c:pt>
                <c:pt idx="16">
                  <c:v>1268</c:v>
                </c:pt>
                <c:pt idx="17">
                  <c:v>1277</c:v>
                </c:pt>
                <c:pt idx="18">
                  <c:v>1307</c:v>
                </c:pt>
                <c:pt idx="19">
                  <c:v>1293</c:v>
                </c:pt>
                <c:pt idx="20">
                  <c:v>1329</c:v>
                </c:pt>
                <c:pt idx="21">
                  <c:v>1405</c:v>
                </c:pt>
                <c:pt idx="22">
                  <c:v>1463</c:v>
                </c:pt>
                <c:pt idx="23">
                  <c:v>1421</c:v>
                </c:pt>
                <c:pt idx="24">
                  <c:v>1412</c:v>
                </c:pt>
                <c:pt idx="25">
                  <c:v>1399</c:v>
                </c:pt>
                <c:pt idx="26">
                  <c:v>1413</c:v>
                </c:pt>
                <c:pt idx="27">
                  <c:v>1437</c:v>
                </c:pt>
                <c:pt idx="28">
                  <c:v>1519</c:v>
                </c:pt>
                <c:pt idx="29">
                  <c:v>1563</c:v>
                </c:pt>
                <c:pt idx="30">
                  <c:v>1639</c:v>
                </c:pt>
                <c:pt idx="31">
                  <c:v>1639</c:v>
                </c:pt>
                <c:pt idx="32">
                  <c:v>1677</c:v>
                </c:pt>
                <c:pt idx="33">
                  <c:v>1716</c:v>
                </c:pt>
                <c:pt idx="34">
                  <c:v>1746</c:v>
                </c:pt>
              </c:numCache>
            </c:numRef>
          </c:val>
          <c:smooth val="0"/>
        </c:ser>
        <c:dLbls>
          <c:showLegendKey val="0"/>
          <c:showVal val="0"/>
          <c:showCatName val="0"/>
          <c:showSerName val="0"/>
          <c:showPercent val="0"/>
          <c:showBubbleSize val="0"/>
        </c:dLbls>
        <c:marker val="1"/>
        <c:smooth val="0"/>
        <c:axId val="103442688"/>
        <c:axId val="103448576"/>
      </c:lineChart>
      <c:catAx>
        <c:axId val="10344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3448576"/>
        <c:crosses val="autoZero"/>
        <c:auto val="1"/>
        <c:lblAlgn val="ctr"/>
        <c:lblOffset val="100"/>
        <c:noMultiLvlLbl val="0"/>
      </c:catAx>
      <c:valAx>
        <c:axId val="103448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344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a:t>
            </a:r>
            <a:r>
              <a:rPr lang="en-GB" baseline="0"/>
              <a:t> supply of milk products in China (excluding butter)</a:t>
            </a:r>
            <a:endParaRPr lang="en-GB"/>
          </a:p>
        </c:rich>
      </c:tx>
      <c:overlay val="0"/>
      <c:spPr>
        <a:noFill/>
        <a:ln>
          <a:noFill/>
        </a:ln>
        <a:effectLst/>
      </c:spPr>
    </c:title>
    <c:autoTitleDeleted val="0"/>
    <c:plotArea>
      <c:layout/>
      <c:areaChart>
        <c:grouping val="stacked"/>
        <c:varyColors val="0"/>
        <c:ser>
          <c:idx val="0"/>
          <c:order val="0"/>
          <c:spPr>
            <a:solidFill>
              <a:schemeClr val="accent1"/>
            </a:solidFill>
            <a:ln>
              <a:noFill/>
            </a:ln>
            <a:effectLst/>
          </c:spPr>
          <c:cat>
            <c:numRef>
              <c:f>'69cd94df-e0d9-4dc1-bb0b-96a906f'!$A$2:$A$25</c:f>
              <c:numCache>
                <c:formatCode>@</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'69cd94df-e0d9-4dc1-bb0b-96a906f'!$B$2:$B$25</c:f>
              <c:numCache>
                <c:formatCode>0</c:formatCode>
                <c:ptCount val="24"/>
                <c:pt idx="0">
                  <c:v>6905339.7400000002</c:v>
                </c:pt>
                <c:pt idx="1">
                  <c:v>7531895.7699999996</c:v>
                </c:pt>
                <c:pt idx="2">
                  <c:v>7876126.0499999998</c:v>
                </c:pt>
                <c:pt idx="3">
                  <c:v>7922789.5899999999</c:v>
                </c:pt>
                <c:pt idx="4">
                  <c:v>8769045.0500000007</c:v>
                </c:pt>
                <c:pt idx="5">
                  <c:v>9420878.1799999997</c:v>
                </c:pt>
                <c:pt idx="6">
                  <c:v>10024671.359999999</c:v>
                </c:pt>
                <c:pt idx="7">
                  <c:v>10013040.43</c:v>
                </c:pt>
                <c:pt idx="8">
                  <c:v>10356239.52</c:v>
                </c:pt>
                <c:pt idx="9">
                  <c:v>11249866.369999999</c:v>
                </c:pt>
                <c:pt idx="10">
                  <c:v>12376030.710000001</c:v>
                </c:pt>
                <c:pt idx="11">
                  <c:v>14282804.15</c:v>
                </c:pt>
                <c:pt idx="12">
                  <c:v>17336867.800000001</c:v>
                </c:pt>
                <c:pt idx="13">
                  <c:v>21725632.98</c:v>
                </c:pt>
                <c:pt idx="14">
                  <c:v>27534380.620000001</c:v>
                </c:pt>
                <c:pt idx="15">
                  <c:v>31218862.760000002</c:v>
                </c:pt>
                <c:pt idx="16">
                  <c:v>35655777.880000003</c:v>
                </c:pt>
                <c:pt idx="17">
                  <c:v>38359463.689999998</c:v>
                </c:pt>
                <c:pt idx="18">
                  <c:v>38924398.460000001</c:v>
                </c:pt>
                <c:pt idx="19">
                  <c:v>40847443.770000003</c:v>
                </c:pt>
                <c:pt idx="20">
                  <c:v>43032137.890000001</c:v>
                </c:pt>
                <c:pt idx="21">
                  <c:v>44112511.189999998</c:v>
                </c:pt>
                <c:pt idx="22">
                  <c:v>46460541.619999997</c:v>
                </c:pt>
                <c:pt idx="23">
                  <c:v>47009195.549999997</c:v>
                </c:pt>
              </c:numCache>
            </c:numRef>
          </c:val>
        </c:ser>
        <c:dLbls>
          <c:showLegendKey val="0"/>
          <c:showVal val="0"/>
          <c:showCatName val="0"/>
          <c:showSerName val="0"/>
          <c:showPercent val="0"/>
          <c:showBubbleSize val="0"/>
        </c:dLbls>
        <c:axId val="103478784"/>
        <c:axId val="103480320"/>
      </c:areaChart>
      <c:catAx>
        <c:axId val="103478784"/>
        <c:scaling>
          <c:orientation val="minMax"/>
        </c:scaling>
        <c:delete val="0"/>
        <c:axPos val="b"/>
        <c:numFmt formatCode="@"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480320"/>
        <c:crosses val="autoZero"/>
        <c:auto val="1"/>
        <c:lblAlgn val="ctr"/>
        <c:lblOffset val="100"/>
        <c:noMultiLvlLbl val="0"/>
      </c:catAx>
      <c:valAx>
        <c:axId val="103480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Tonnes</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478784"/>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Imports</a:t>
            </a:r>
            <a:r>
              <a:rPr lang="en-GB" baseline="0"/>
              <a:t> of whole milk powder to China</a:t>
            </a:r>
            <a:endParaRPr lang="en-GB"/>
          </a:p>
        </c:rich>
      </c:tx>
      <c:overlay val="0"/>
      <c:spPr>
        <a:noFill/>
        <a:ln>
          <a:noFill/>
        </a:ln>
        <a:effectLst/>
      </c:spPr>
    </c:title>
    <c:autoTitleDeleted val="0"/>
    <c:plotArea>
      <c:layout/>
      <c:areaChart>
        <c:grouping val="standard"/>
        <c:varyColors val="0"/>
        <c:ser>
          <c:idx val="0"/>
          <c:order val="0"/>
          <c:tx>
            <c:strRef>
              <c:f>'69cd94df-e0d9-4dc1-bb0b-96a906f'!$C$1</c:f>
              <c:strCache>
                <c:ptCount val="1"/>
                <c:pt idx="0">
                  <c:v>Total imports</c:v>
                </c:pt>
              </c:strCache>
            </c:strRef>
          </c:tx>
          <c:spPr>
            <a:solidFill>
              <a:schemeClr val="accent1"/>
            </a:solidFill>
            <a:ln>
              <a:noFill/>
            </a:ln>
            <a:effectLst/>
          </c:spPr>
          <c:cat>
            <c:numRef>
              <c:f>'69cd94df-e0d9-4dc1-bb0b-96a906f'!$A$2:$A$25</c:f>
              <c:numCache>
                <c:formatCode>@</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'69cd94df-e0d9-4dc1-bb0b-96a906f'!$C$2:$C$25</c:f>
              <c:numCache>
                <c:formatCode>General</c:formatCode>
                <c:ptCount val="24"/>
                <c:pt idx="0">
                  <c:v>78143</c:v>
                </c:pt>
                <c:pt idx="1">
                  <c:v>92560</c:v>
                </c:pt>
                <c:pt idx="2">
                  <c:v>99139</c:v>
                </c:pt>
                <c:pt idx="3">
                  <c:v>102826</c:v>
                </c:pt>
                <c:pt idx="4">
                  <c:v>146174</c:v>
                </c:pt>
                <c:pt idx="5">
                  <c:v>126268</c:v>
                </c:pt>
                <c:pt idx="6">
                  <c:v>115603</c:v>
                </c:pt>
                <c:pt idx="7">
                  <c:v>125598</c:v>
                </c:pt>
                <c:pt idx="8">
                  <c:v>113560</c:v>
                </c:pt>
                <c:pt idx="9">
                  <c:v>131645</c:v>
                </c:pt>
                <c:pt idx="10">
                  <c:v>129892</c:v>
                </c:pt>
                <c:pt idx="11">
                  <c:v>106545</c:v>
                </c:pt>
                <c:pt idx="12">
                  <c:v>135718</c:v>
                </c:pt>
                <c:pt idx="13">
                  <c:v>139052</c:v>
                </c:pt>
                <c:pt idx="14">
                  <c:v>143062</c:v>
                </c:pt>
                <c:pt idx="15">
                  <c:v>117065</c:v>
                </c:pt>
                <c:pt idx="16">
                  <c:v>130138</c:v>
                </c:pt>
                <c:pt idx="17">
                  <c:v>123504</c:v>
                </c:pt>
                <c:pt idx="18">
                  <c:v>98137</c:v>
                </c:pt>
                <c:pt idx="19">
                  <c:v>239310</c:v>
                </c:pt>
                <c:pt idx="20">
                  <c:v>392958</c:v>
                </c:pt>
                <c:pt idx="21">
                  <c:v>406124</c:v>
                </c:pt>
                <c:pt idx="22">
                  <c:v>500189</c:v>
                </c:pt>
                <c:pt idx="23">
                  <c:v>724632</c:v>
                </c:pt>
              </c:numCache>
            </c:numRef>
          </c:val>
        </c:ser>
        <c:ser>
          <c:idx val="1"/>
          <c:order val="1"/>
          <c:tx>
            <c:strRef>
              <c:f>'69cd94df-e0d9-4dc1-bb0b-96a906f'!$D$1</c:f>
              <c:strCache>
                <c:ptCount val="1"/>
                <c:pt idx="0">
                  <c:v>Imports from New Zealand</c:v>
                </c:pt>
              </c:strCache>
            </c:strRef>
          </c:tx>
          <c:spPr>
            <a:solidFill>
              <a:schemeClr val="accent2"/>
            </a:solidFill>
            <a:ln>
              <a:noFill/>
            </a:ln>
            <a:effectLst/>
          </c:spPr>
          <c:cat>
            <c:numRef>
              <c:f>'69cd94df-e0d9-4dc1-bb0b-96a906f'!$A$2:$A$25</c:f>
              <c:numCache>
                <c:formatCode>@</c:formatCode>
                <c:ptCount val="2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numCache>
            </c:numRef>
          </c:cat>
          <c:val>
            <c:numRef>
              <c:f>'69cd94df-e0d9-4dc1-bb0b-96a906f'!$D$2:$D$25</c:f>
              <c:numCache>
                <c:formatCode>General</c:formatCode>
                <c:ptCount val="24"/>
                <c:pt idx="0">
                  <c:v>1573</c:v>
                </c:pt>
                <c:pt idx="1">
                  <c:v>2572</c:v>
                </c:pt>
                <c:pt idx="2">
                  <c:v>1243</c:v>
                </c:pt>
                <c:pt idx="3">
                  <c:v>1300</c:v>
                </c:pt>
                <c:pt idx="4">
                  <c:v>11219</c:v>
                </c:pt>
                <c:pt idx="5">
                  <c:v>2018</c:v>
                </c:pt>
                <c:pt idx="6">
                  <c:v>268</c:v>
                </c:pt>
                <c:pt idx="7">
                  <c:v>10984</c:v>
                </c:pt>
                <c:pt idx="8">
                  <c:v>19962</c:v>
                </c:pt>
                <c:pt idx="9">
                  <c:v>29433</c:v>
                </c:pt>
                <c:pt idx="10">
                  <c:v>23521</c:v>
                </c:pt>
                <c:pt idx="11">
                  <c:v>29150</c:v>
                </c:pt>
                <c:pt idx="12">
                  <c:v>54836</c:v>
                </c:pt>
                <c:pt idx="13">
                  <c:v>77461</c:v>
                </c:pt>
                <c:pt idx="14">
                  <c:v>86010</c:v>
                </c:pt>
                <c:pt idx="15">
                  <c:v>64243</c:v>
                </c:pt>
                <c:pt idx="16">
                  <c:v>61542</c:v>
                </c:pt>
                <c:pt idx="17">
                  <c:v>51237</c:v>
                </c:pt>
                <c:pt idx="18">
                  <c:v>31839</c:v>
                </c:pt>
                <c:pt idx="19">
                  <c:v>171491</c:v>
                </c:pt>
                <c:pt idx="20">
                  <c:v>298943</c:v>
                </c:pt>
                <c:pt idx="21">
                  <c:v>219573</c:v>
                </c:pt>
                <c:pt idx="22">
                  <c:v>423435</c:v>
                </c:pt>
                <c:pt idx="23">
                  <c:v>622133</c:v>
                </c:pt>
              </c:numCache>
            </c:numRef>
          </c:val>
        </c:ser>
        <c:dLbls>
          <c:showLegendKey val="0"/>
          <c:showVal val="0"/>
          <c:showCatName val="0"/>
          <c:showSerName val="0"/>
          <c:showPercent val="0"/>
          <c:showBubbleSize val="0"/>
        </c:dLbls>
        <c:axId val="101942784"/>
        <c:axId val="101944320"/>
      </c:areaChart>
      <c:catAx>
        <c:axId val="101942784"/>
        <c:scaling>
          <c:orientation val="minMax"/>
        </c:scaling>
        <c:delete val="0"/>
        <c:axPos val="b"/>
        <c:numFmt formatCode="@"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944320"/>
        <c:crosses val="autoZero"/>
        <c:auto val="1"/>
        <c:lblAlgn val="ctr"/>
        <c:lblOffset val="100"/>
        <c:noMultiLvlLbl val="0"/>
      </c:catAx>
      <c:valAx>
        <c:axId val="101944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Tonnes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9427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69739E-3B70-4E17-9F97-6CFEEB7A5B80}" type="datetimeFigureOut">
              <a:rPr lang="en-GB" smtClean="0"/>
              <a:t>24/11/2016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6346A0-4AE2-4854-B2F7-DE5BB3867643}" type="slidenum">
              <a:rPr lang="en-GB" smtClean="0"/>
              <a:t>‹#›</a:t>
            </a:fld>
            <a:endParaRPr lang="en-GB"/>
          </a:p>
        </p:txBody>
      </p:sp>
    </p:spTree>
    <p:extLst>
      <p:ext uri="{BB962C8B-B14F-4D97-AF65-F5344CB8AC3E}">
        <p14:creationId xmlns:p14="http://schemas.microsoft.com/office/powerpoint/2010/main" val="177887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9739E-3B70-4E17-9F97-6CFEEB7A5B80}" type="datetimeFigureOut">
              <a:rPr lang="en-GB" smtClean="0"/>
              <a:t>24/11/2016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6346A0-4AE2-4854-B2F7-DE5BB3867643}" type="slidenum">
              <a:rPr lang="en-GB" smtClean="0"/>
              <a:t>‹#›</a:t>
            </a:fld>
            <a:endParaRPr lang="en-GB"/>
          </a:p>
        </p:txBody>
      </p:sp>
    </p:spTree>
    <p:extLst>
      <p:ext uri="{BB962C8B-B14F-4D97-AF65-F5344CB8AC3E}">
        <p14:creationId xmlns:p14="http://schemas.microsoft.com/office/powerpoint/2010/main" val="272193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9739E-3B70-4E17-9F97-6CFEEB7A5B80}" type="datetimeFigureOut">
              <a:rPr lang="en-GB" smtClean="0"/>
              <a:t>24/11/2016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6346A0-4AE2-4854-B2F7-DE5BB3867643}" type="slidenum">
              <a:rPr lang="en-GB" smtClean="0"/>
              <a:t>‹#›</a:t>
            </a:fld>
            <a:endParaRPr lang="en-GB"/>
          </a:p>
        </p:txBody>
      </p:sp>
    </p:spTree>
    <p:extLst>
      <p:ext uri="{BB962C8B-B14F-4D97-AF65-F5344CB8AC3E}">
        <p14:creationId xmlns:p14="http://schemas.microsoft.com/office/powerpoint/2010/main" val="317025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9739E-3B70-4E17-9F97-6CFEEB7A5B80}" type="datetimeFigureOut">
              <a:rPr lang="en-GB" smtClean="0"/>
              <a:t>24/11/2016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6346A0-4AE2-4854-B2F7-DE5BB3867643}" type="slidenum">
              <a:rPr lang="en-GB" smtClean="0"/>
              <a:t>‹#›</a:t>
            </a:fld>
            <a:endParaRPr lang="en-GB"/>
          </a:p>
        </p:txBody>
      </p:sp>
    </p:spTree>
    <p:extLst>
      <p:ext uri="{BB962C8B-B14F-4D97-AF65-F5344CB8AC3E}">
        <p14:creationId xmlns:p14="http://schemas.microsoft.com/office/powerpoint/2010/main" val="138342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9739E-3B70-4E17-9F97-6CFEEB7A5B80}" type="datetimeFigureOut">
              <a:rPr lang="en-GB" smtClean="0"/>
              <a:t>24/11/2016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6346A0-4AE2-4854-B2F7-DE5BB3867643}" type="slidenum">
              <a:rPr lang="en-GB" smtClean="0"/>
              <a:t>‹#›</a:t>
            </a:fld>
            <a:endParaRPr lang="en-GB"/>
          </a:p>
        </p:txBody>
      </p:sp>
    </p:spTree>
    <p:extLst>
      <p:ext uri="{BB962C8B-B14F-4D97-AF65-F5344CB8AC3E}">
        <p14:creationId xmlns:p14="http://schemas.microsoft.com/office/powerpoint/2010/main" val="180647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69739E-3B70-4E17-9F97-6CFEEB7A5B80}" type="datetimeFigureOut">
              <a:rPr lang="en-GB" smtClean="0"/>
              <a:t>24/11/2016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6346A0-4AE2-4854-B2F7-DE5BB3867643}" type="slidenum">
              <a:rPr lang="en-GB" smtClean="0"/>
              <a:t>‹#›</a:t>
            </a:fld>
            <a:endParaRPr lang="en-GB"/>
          </a:p>
        </p:txBody>
      </p:sp>
    </p:spTree>
    <p:extLst>
      <p:ext uri="{BB962C8B-B14F-4D97-AF65-F5344CB8AC3E}">
        <p14:creationId xmlns:p14="http://schemas.microsoft.com/office/powerpoint/2010/main" val="45314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69739E-3B70-4E17-9F97-6CFEEB7A5B80}" type="datetimeFigureOut">
              <a:rPr lang="en-GB" smtClean="0"/>
              <a:t>24/11/2016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6346A0-4AE2-4854-B2F7-DE5BB3867643}" type="slidenum">
              <a:rPr lang="en-GB" smtClean="0"/>
              <a:t>‹#›</a:t>
            </a:fld>
            <a:endParaRPr lang="en-GB"/>
          </a:p>
        </p:txBody>
      </p:sp>
    </p:spTree>
    <p:extLst>
      <p:ext uri="{BB962C8B-B14F-4D97-AF65-F5344CB8AC3E}">
        <p14:creationId xmlns:p14="http://schemas.microsoft.com/office/powerpoint/2010/main" val="13499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69739E-3B70-4E17-9F97-6CFEEB7A5B80}" type="datetimeFigureOut">
              <a:rPr lang="en-GB" smtClean="0"/>
              <a:t>24/11/2016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6346A0-4AE2-4854-B2F7-DE5BB3867643}" type="slidenum">
              <a:rPr lang="en-GB" smtClean="0"/>
              <a:t>‹#›</a:t>
            </a:fld>
            <a:endParaRPr lang="en-GB"/>
          </a:p>
        </p:txBody>
      </p:sp>
    </p:spTree>
    <p:extLst>
      <p:ext uri="{BB962C8B-B14F-4D97-AF65-F5344CB8AC3E}">
        <p14:creationId xmlns:p14="http://schemas.microsoft.com/office/powerpoint/2010/main" val="178052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9739E-3B70-4E17-9F97-6CFEEB7A5B80}" type="datetimeFigureOut">
              <a:rPr lang="en-GB" smtClean="0"/>
              <a:t>24/11/2016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6346A0-4AE2-4854-B2F7-DE5BB3867643}" type="slidenum">
              <a:rPr lang="en-GB" smtClean="0"/>
              <a:t>‹#›</a:t>
            </a:fld>
            <a:endParaRPr lang="en-GB"/>
          </a:p>
        </p:txBody>
      </p:sp>
    </p:spTree>
    <p:extLst>
      <p:ext uri="{BB962C8B-B14F-4D97-AF65-F5344CB8AC3E}">
        <p14:creationId xmlns:p14="http://schemas.microsoft.com/office/powerpoint/2010/main" val="229181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9739E-3B70-4E17-9F97-6CFEEB7A5B80}" type="datetimeFigureOut">
              <a:rPr lang="en-GB" smtClean="0"/>
              <a:t>24/11/2016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6346A0-4AE2-4854-B2F7-DE5BB3867643}" type="slidenum">
              <a:rPr lang="en-GB" smtClean="0"/>
              <a:t>‹#›</a:t>
            </a:fld>
            <a:endParaRPr lang="en-GB"/>
          </a:p>
        </p:txBody>
      </p:sp>
    </p:spTree>
    <p:extLst>
      <p:ext uri="{BB962C8B-B14F-4D97-AF65-F5344CB8AC3E}">
        <p14:creationId xmlns:p14="http://schemas.microsoft.com/office/powerpoint/2010/main" val="293014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9739E-3B70-4E17-9F97-6CFEEB7A5B80}" type="datetimeFigureOut">
              <a:rPr lang="en-GB" smtClean="0"/>
              <a:t>24/11/2016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6346A0-4AE2-4854-B2F7-DE5BB3867643}" type="slidenum">
              <a:rPr lang="en-GB" smtClean="0"/>
              <a:t>‹#›</a:t>
            </a:fld>
            <a:endParaRPr lang="en-GB"/>
          </a:p>
        </p:txBody>
      </p:sp>
    </p:spTree>
    <p:extLst>
      <p:ext uri="{BB962C8B-B14F-4D97-AF65-F5344CB8AC3E}">
        <p14:creationId xmlns:p14="http://schemas.microsoft.com/office/powerpoint/2010/main" val="30147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9739E-3B70-4E17-9F97-6CFEEB7A5B80}" type="datetimeFigureOut">
              <a:rPr lang="en-GB" smtClean="0"/>
              <a:t>24/11/2016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346A0-4AE2-4854-B2F7-DE5BB3867643}" type="slidenum">
              <a:rPr lang="en-GB" smtClean="0"/>
              <a:t>‹#›</a:t>
            </a:fld>
            <a:endParaRPr lang="en-GB"/>
          </a:p>
        </p:txBody>
      </p:sp>
    </p:spTree>
    <p:extLst>
      <p:ext uri="{BB962C8B-B14F-4D97-AF65-F5344CB8AC3E}">
        <p14:creationId xmlns:p14="http://schemas.microsoft.com/office/powerpoint/2010/main" val="3750807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hyperlink" Target="http://www.aber.ac.uk/images/id-2007/emf/aber-uni-logo.emf"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73.jpg"/><Relationship Id="rId4" Type="http://schemas.openxmlformats.org/officeDocument/2006/relationships/image" Target="../media/image72.jpeg"/></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4.jpg"/></Relationships>
</file>

<file path=ppt/slides/_rels/slide42.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5.jpeg"/><Relationship Id="rId4" Type="http://schemas.openxmlformats.org/officeDocument/2006/relationships/image" Target="../media/image94.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5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7.xml"/><Relationship Id="rId5" Type="http://schemas.openxmlformats.org/officeDocument/2006/relationships/image" Target="../media/image102.jpeg"/><Relationship Id="rId4" Type="http://schemas.openxmlformats.org/officeDocument/2006/relationships/image" Target="../media/image101.jpeg"/></Relationships>
</file>

<file path=ppt/slides/_rels/slide5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54.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image" Target="../media/image107.jpe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55.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15.jpg"/><Relationship Id="rId5" Type="http://schemas.openxmlformats.org/officeDocument/2006/relationships/image" Target="../media/image114.jpeg"/><Relationship Id="rId4" Type="http://schemas.openxmlformats.org/officeDocument/2006/relationships/image" Target="../media/image113.png"/></Relationships>
</file>

<file path=ppt/slides/_rels/slide57.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0.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194" y="430438"/>
            <a:ext cx="8332791" cy="1470712"/>
          </a:xfrm>
        </p:spPr>
        <p:txBody>
          <a:bodyPr anchor="t">
            <a:normAutofit fontScale="90000"/>
          </a:bodyPr>
          <a:lstStyle/>
          <a:p>
            <a:r>
              <a:rPr lang="en-GB" sz="4800" b="1" dirty="0" smtClean="0"/>
              <a:t>(</a:t>
            </a:r>
            <a:r>
              <a:rPr lang="en-GB" sz="4000" b="1" dirty="0" smtClean="0"/>
              <a:t>Dis-)Assembling the Global Countryside: </a:t>
            </a:r>
            <a:r>
              <a:rPr lang="en-GB" sz="3600" b="1" dirty="0" smtClean="0"/>
              <a:t>China and the New Zealand Dairy Assemblage</a:t>
            </a:r>
            <a:endParaRPr lang="en-GB" sz="3600" b="1" dirty="0"/>
          </a:p>
        </p:txBody>
      </p:sp>
      <p:sp>
        <p:nvSpPr>
          <p:cNvPr id="3" name="Subtitle 2"/>
          <p:cNvSpPr>
            <a:spLocks noGrp="1"/>
          </p:cNvSpPr>
          <p:nvPr>
            <p:ph type="subTitle" idx="1"/>
          </p:nvPr>
        </p:nvSpPr>
        <p:spPr>
          <a:xfrm>
            <a:off x="3114183" y="5477369"/>
            <a:ext cx="3237931" cy="478643"/>
          </a:xfrm>
        </p:spPr>
        <p:txBody>
          <a:bodyPr>
            <a:normAutofit fontScale="92500" lnSpcReduction="10000"/>
          </a:bodyPr>
          <a:lstStyle/>
          <a:p>
            <a:r>
              <a:rPr lang="en-GB" sz="3200" b="1" dirty="0" smtClean="0"/>
              <a:t>Michael Woods</a:t>
            </a:r>
          </a:p>
        </p:txBody>
      </p:sp>
      <p:pic>
        <p:nvPicPr>
          <p:cNvPr id="5" name="Picture 4" descr="Photo of Aberystwyth University Logo.">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2695" y="6233424"/>
            <a:ext cx="1872208" cy="3860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s://encrypted-tbn1.gstatic.com/images?q=tbn:ANd9GcQKao9gPMQm9W707LzESir-WHdZIVFxYRu9P7P49dzQH52SQmwV"/>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00593" y="6055424"/>
            <a:ext cx="845717" cy="7420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0" y="6102598"/>
            <a:ext cx="1478997" cy="647699"/>
          </a:xfrm>
          <a:prstGeom prst="rect">
            <a:avLst/>
          </a:prstGeom>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76687" y="6174419"/>
            <a:ext cx="1797298" cy="504056"/>
          </a:xfrm>
          <a:prstGeom prst="rect">
            <a:avLst/>
          </a:prstGeom>
        </p:spPr>
      </p:pic>
      <p:sp>
        <p:nvSpPr>
          <p:cNvPr id="9" name="TextBox 8"/>
          <p:cNvSpPr txBox="1"/>
          <p:nvPr/>
        </p:nvSpPr>
        <p:spPr>
          <a:xfrm>
            <a:off x="0" y="0"/>
            <a:ext cx="9144000" cy="369332"/>
          </a:xfrm>
          <a:prstGeom prst="rect">
            <a:avLst/>
          </a:prstGeom>
          <a:solidFill>
            <a:schemeClr val="accent5">
              <a:lumMod val="75000"/>
            </a:schemeClr>
          </a:solidFill>
        </p:spPr>
        <p:txBody>
          <a:bodyPr wrap="square" rtlCol="0">
            <a:spAutoFit/>
          </a:bodyPr>
          <a:lstStyle/>
          <a:p>
            <a:pPr algn="ctr"/>
            <a:r>
              <a:rPr lang="en-GB" b="1" dirty="0" smtClean="0">
                <a:solidFill>
                  <a:schemeClr val="bg1"/>
                </a:solidFill>
              </a:rPr>
              <a:t>Presentation slides available at: http://globalruralproject.wordpress.com</a:t>
            </a:r>
            <a:endParaRPr lang="en-GB" b="1" dirty="0">
              <a:solidFill>
                <a:schemeClr val="bg1"/>
              </a:solidFill>
            </a:endParaRPr>
          </a:p>
        </p:txBody>
      </p:sp>
      <p:pic>
        <p:nvPicPr>
          <p:cNvPr id="10" name="Picture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89612" y="1740859"/>
            <a:ext cx="4287075" cy="3637098"/>
          </a:xfrm>
          <a:prstGeom prst="rect">
            <a:avLst/>
          </a:prstGeom>
        </p:spPr>
      </p:pic>
    </p:spTree>
    <p:extLst>
      <p:ext uri="{BB962C8B-B14F-4D97-AF65-F5344CB8AC3E}">
        <p14:creationId xmlns:p14="http://schemas.microsoft.com/office/powerpoint/2010/main" val="3125453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172" y="125175"/>
            <a:ext cx="6641129" cy="3142721"/>
          </a:xfrm>
          <a:prstGeom prst="rect">
            <a:avLst/>
          </a:prstGeom>
        </p:spPr>
      </p:pic>
      <p:pic>
        <p:nvPicPr>
          <p:cNvPr id="5" name="Picture 4"/>
          <p:cNvPicPr>
            <a:picLocks noChangeAspect="1"/>
          </p:cNvPicPr>
          <p:nvPr/>
        </p:nvPicPr>
        <p:blipFill>
          <a:blip r:embed="rId3"/>
          <a:stretch>
            <a:fillRect/>
          </a:stretch>
        </p:blipFill>
        <p:spPr>
          <a:xfrm>
            <a:off x="155172" y="3216819"/>
            <a:ext cx="4517606" cy="2216055"/>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0991" y="2135133"/>
            <a:ext cx="3407543" cy="2771546"/>
          </a:xfrm>
          <a:prstGeom prst="rect">
            <a:avLst/>
          </a:prstGeom>
        </p:spPr>
      </p:pic>
      <p:pic>
        <p:nvPicPr>
          <p:cNvPr id="9" name="Picture 8"/>
          <p:cNvPicPr>
            <a:picLocks noChangeAspect="1"/>
          </p:cNvPicPr>
          <p:nvPr/>
        </p:nvPicPr>
        <p:blipFill>
          <a:blip r:embed="rId5"/>
          <a:stretch>
            <a:fillRect/>
          </a:stretch>
        </p:blipFill>
        <p:spPr>
          <a:xfrm>
            <a:off x="3096336" y="4586714"/>
            <a:ext cx="4270436" cy="2271286"/>
          </a:xfrm>
          <a:prstGeom prst="rect">
            <a:avLst/>
          </a:prstGeom>
        </p:spPr>
      </p:pic>
    </p:spTree>
    <p:extLst>
      <p:ext uri="{BB962C8B-B14F-4D97-AF65-F5344CB8AC3E}">
        <p14:creationId xmlns:p14="http://schemas.microsoft.com/office/powerpoint/2010/main" val="1293211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5560" y="365126"/>
            <a:ext cx="4756907" cy="3147351"/>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5443" y="3535062"/>
            <a:ext cx="3679907" cy="1954762"/>
          </a:xfrm>
          <a:prstGeom prst="rect">
            <a:avLst/>
          </a:prstGeom>
        </p:spPr>
      </p:pic>
      <p:sp>
        <p:nvSpPr>
          <p:cNvPr id="15" name="TextBox 14"/>
          <p:cNvSpPr txBox="1"/>
          <p:nvPr/>
        </p:nvSpPr>
        <p:spPr>
          <a:xfrm>
            <a:off x="259787" y="2983907"/>
            <a:ext cx="4628452" cy="400110"/>
          </a:xfrm>
          <a:prstGeom prst="rect">
            <a:avLst/>
          </a:prstGeom>
          <a:solidFill>
            <a:schemeClr val="bg1"/>
          </a:solidFill>
        </p:spPr>
        <p:txBody>
          <a:bodyPr wrap="square" rtlCol="0">
            <a:spAutoFit/>
          </a:bodyPr>
          <a:lstStyle/>
          <a:p>
            <a:r>
              <a:rPr lang="en-GB" sz="2000" b="1" dirty="0" smtClean="0"/>
              <a:t>http://globalruralproject.wordpress.com</a:t>
            </a:r>
            <a:endParaRPr lang="en-GB" sz="2000" b="1" dirty="0"/>
          </a:p>
        </p:txBody>
      </p:sp>
      <p:sp>
        <p:nvSpPr>
          <p:cNvPr id="16" name="TextBox 15"/>
          <p:cNvSpPr txBox="1"/>
          <p:nvPr/>
        </p:nvSpPr>
        <p:spPr>
          <a:xfrm>
            <a:off x="4812572" y="5633014"/>
            <a:ext cx="3702777" cy="400110"/>
          </a:xfrm>
          <a:prstGeom prst="rect">
            <a:avLst/>
          </a:prstGeom>
          <a:noFill/>
        </p:spPr>
        <p:txBody>
          <a:bodyPr wrap="square" rtlCol="0">
            <a:spAutoFit/>
          </a:bodyPr>
          <a:lstStyle/>
          <a:p>
            <a:r>
              <a:rPr lang="en-GB" sz="2000" b="1" dirty="0" smtClean="0"/>
              <a:t>www.assemblingnewtown.org</a:t>
            </a:r>
            <a:endParaRPr lang="en-GB" sz="2000" b="1" dirty="0"/>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729" y="3899808"/>
            <a:ext cx="3193575" cy="2395182"/>
          </a:xfrm>
          <a:prstGeom prst="rect">
            <a:avLst/>
          </a:prstGeom>
        </p:spPr>
      </p:pic>
      <p:sp>
        <p:nvSpPr>
          <p:cNvPr id="3" name="Title 2"/>
          <p:cNvSpPr>
            <a:spLocks noGrp="1"/>
          </p:cNvSpPr>
          <p:nvPr>
            <p:ph type="title"/>
          </p:nvPr>
        </p:nvSpPr>
        <p:spPr>
          <a:xfrm>
            <a:off x="628650" y="365126"/>
            <a:ext cx="7886700" cy="80419"/>
          </a:xfrm>
        </p:spPr>
        <p:txBody>
          <a:bodyPr>
            <a:normAutofit fontScale="90000"/>
          </a:bodyPr>
          <a:lstStyle/>
          <a:p>
            <a:endParaRPr lang="en-GB" dirty="0"/>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4223" y="683207"/>
            <a:ext cx="3205375" cy="2511188"/>
          </a:xfrm>
          <a:prstGeom prst="rect">
            <a:avLst/>
          </a:prstGeom>
        </p:spPr>
      </p:pic>
    </p:spTree>
    <p:extLst>
      <p:ext uri="{BB962C8B-B14F-4D97-AF65-F5344CB8AC3E}">
        <p14:creationId xmlns:p14="http://schemas.microsoft.com/office/powerpoint/2010/main" val="2334269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258958"/>
          </a:xfrm>
        </p:spPr>
        <p:txBody>
          <a:bodyPr/>
          <a:lstStyle/>
          <a:p>
            <a:pPr algn="ctr"/>
            <a:r>
              <a:rPr lang="en-GB" b="1" dirty="0" smtClean="0"/>
              <a:t>Rethinking Globalization</a:t>
            </a:r>
            <a:endParaRPr lang="en-GB" b="1" dirty="0"/>
          </a:p>
        </p:txBody>
      </p:sp>
      <p:sp>
        <p:nvSpPr>
          <p:cNvPr id="3" name="Content Placeholder 2"/>
          <p:cNvSpPr>
            <a:spLocks noGrp="1"/>
          </p:cNvSpPr>
          <p:nvPr>
            <p:ph idx="1"/>
          </p:nvPr>
        </p:nvSpPr>
        <p:spPr>
          <a:xfrm>
            <a:off x="628650" y="1825625"/>
            <a:ext cx="5662968" cy="4351338"/>
          </a:xfrm>
        </p:spPr>
        <p:txBody>
          <a:bodyPr>
            <a:normAutofit fontScale="92500" lnSpcReduction="10000"/>
          </a:bodyPr>
          <a:lstStyle/>
          <a:p>
            <a:pPr algn="just"/>
            <a:r>
              <a:rPr lang="en-GB" dirty="0" smtClean="0"/>
              <a:t>Globalization not as a top-down and homogenizing force</a:t>
            </a:r>
          </a:p>
          <a:p>
            <a:pPr algn="just"/>
            <a:r>
              <a:rPr lang="en-GB" dirty="0" smtClean="0"/>
              <a:t>Globalization as inter-connectivity and inter-dependence, (re-)produced through localities</a:t>
            </a:r>
          </a:p>
          <a:p>
            <a:pPr algn="just"/>
            <a:r>
              <a:rPr lang="en-GB" dirty="0" smtClean="0"/>
              <a:t>(Rural) communities and actors not as necessarily victims or beneficiaries of globalization, but as active agents n the reproduction of globalization</a:t>
            </a:r>
          </a:p>
          <a:p>
            <a:pPr algn="just"/>
            <a:r>
              <a:rPr lang="en-GB" dirty="0" smtClean="0"/>
              <a:t>Focus on how global connections are made and re-made through micro-scale processes</a:t>
            </a:r>
          </a:p>
          <a:p>
            <a:pPr algn="just"/>
            <a:endParaRPr lang="en-GB" dirty="0" smtClean="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45299" y="1825625"/>
            <a:ext cx="2380337" cy="1528549"/>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0422" y="4535177"/>
            <a:ext cx="2385214" cy="1788911"/>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40422" y="3555715"/>
            <a:ext cx="2385214" cy="797921"/>
          </a:xfrm>
          <a:prstGeom prst="rect">
            <a:avLst/>
          </a:prstGeom>
        </p:spPr>
      </p:pic>
    </p:spTree>
    <p:extLst>
      <p:ext uri="{BB962C8B-B14F-4D97-AF65-F5344CB8AC3E}">
        <p14:creationId xmlns:p14="http://schemas.microsoft.com/office/powerpoint/2010/main" val="487278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Assemblage Thinking</a:t>
            </a:r>
            <a:endParaRPr lang="en-GB" b="1" dirty="0"/>
          </a:p>
        </p:txBody>
      </p:sp>
      <p:sp>
        <p:nvSpPr>
          <p:cNvPr id="3" name="Content Placeholder 2"/>
          <p:cNvSpPr>
            <a:spLocks noGrp="1"/>
          </p:cNvSpPr>
          <p:nvPr>
            <p:ph idx="1"/>
          </p:nvPr>
        </p:nvSpPr>
        <p:spPr/>
        <p:txBody>
          <a:bodyPr>
            <a:normAutofit fontScale="92500" lnSpcReduction="10000"/>
          </a:bodyPr>
          <a:lstStyle/>
          <a:p>
            <a:r>
              <a:rPr lang="en-GB" dirty="0" smtClean="0"/>
              <a:t>The assemblage approach emphasizes emergence, multiplicity and indeterminacy, viewing the world as comprised by dynamic collections or entanglements of diverse heterogeneous components</a:t>
            </a:r>
          </a:p>
          <a:p>
            <a:r>
              <a:rPr lang="en-GB" dirty="0" smtClean="0"/>
              <a:t>Informed by Sociology of Science and Technology, but also post-</a:t>
            </a:r>
            <a:r>
              <a:rPr lang="en-GB" dirty="0" err="1" smtClean="0"/>
              <a:t>structuralist</a:t>
            </a:r>
            <a:r>
              <a:rPr lang="en-GB" dirty="0" smtClean="0"/>
              <a:t> social theory</a:t>
            </a:r>
          </a:p>
          <a:p>
            <a:r>
              <a:rPr lang="en-GB" dirty="0" smtClean="0"/>
              <a:t>Variants derived from work by Bruno </a:t>
            </a:r>
            <a:r>
              <a:rPr lang="en-GB" dirty="0" err="1" smtClean="0"/>
              <a:t>Latour</a:t>
            </a:r>
            <a:r>
              <a:rPr lang="en-GB" dirty="0" smtClean="0"/>
              <a:t>, Gilles </a:t>
            </a:r>
            <a:r>
              <a:rPr lang="en-GB" dirty="0" err="1" smtClean="0"/>
              <a:t>Deleuze</a:t>
            </a:r>
            <a:r>
              <a:rPr lang="en-GB" dirty="0" smtClean="0"/>
              <a:t> &amp; Felix </a:t>
            </a:r>
            <a:r>
              <a:rPr lang="en-GB" dirty="0" err="1" smtClean="0"/>
              <a:t>Guattari</a:t>
            </a:r>
            <a:r>
              <a:rPr lang="en-GB" dirty="0" smtClean="0"/>
              <a:t>, Michel Foucault, Manuel </a:t>
            </a:r>
            <a:r>
              <a:rPr lang="en-GB" dirty="0" err="1" smtClean="0"/>
              <a:t>DeLanda</a:t>
            </a:r>
            <a:endParaRPr lang="en-GB" dirty="0" smtClean="0"/>
          </a:p>
          <a:p>
            <a:r>
              <a:rPr lang="en-GB" dirty="0" smtClean="0"/>
              <a:t>Provides way of examining how structures or systems are put together (assembled) and how they change over time</a:t>
            </a:r>
            <a:endParaRPr lang="en-GB" dirty="0"/>
          </a:p>
        </p:txBody>
      </p:sp>
    </p:spTree>
    <p:extLst>
      <p:ext uri="{BB962C8B-B14F-4D97-AF65-F5344CB8AC3E}">
        <p14:creationId xmlns:p14="http://schemas.microsoft.com/office/powerpoint/2010/main" val="2183595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Assemblage Thinking</a:t>
            </a:r>
            <a:endParaRPr lang="en-GB" b="1" dirty="0"/>
          </a:p>
        </p:txBody>
      </p:sp>
      <p:sp>
        <p:nvSpPr>
          <p:cNvPr id="3" name="Content Placeholder 2"/>
          <p:cNvSpPr>
            <a:spLocks noGrp="1"/>
          </p:cNvSpPr>
          <p:nvPr>
            <p:ph idx="1"/>
          </p:nvPr>
        </p:nvSpPr>
        <p:spPr>
          <a:xfrm>
            <a:off x="628650" y="1825625"/>
            <a:ext cx="6263469" cy="4351338"/>
          </a:xfrm>
        </p:spPr>
        <p:txBody>
          <a:bodyPr>
            <a:normAutofit fontScale="92500"/>
          </a:bodyPr>
          <a:lstStyle/>
          <a:p>
            <a:pPr marL="0" indent="0">
              <a:buNone/>
            </a:pPr>
            <a:r>
              <a:rPr lang="en-GB" b="1" dirty="0" smtClean="0"/>
              <a:t>Principles of assemblages (</a:t>
            </a:r>
            <a:r>
              <a:rPr lang="en-GB" b="1" dirty="0" err="1" smtClean="0"/>
              <a:t>DeLanda</a:t>
            </a:r>
            <a:r>
              <a:rPr lang="en-GB" b="1" dirty="0" smtClean="0"/>
              <a:t> 2016):</a:t>
            </a:r>
          </a:p>
          <a:p>
            <a:pPr marL="514350" indent="-514350">
              <a:buFont typeface="+mj-lt"/>
              <a:buAutoNum type="arabicPeriod"/>
            </a:pPr>
            <a:r>
              <a:rPr lang="en-GB" dirty="0" smtClean="0"/>
              <a:t>Assemblages have a fully contingent historical identity, and each of them is therefore an individual entity</a:t>
            </a:r>
          </a:p>
          <a:p>
            <a:pPr marL="457200" lvl="1" indent="0">
              <a:buNone/>
            </a:pPr>
            <a:r>
              <a:rPr lang="en-GB" sz="2200" i="1" dirty="0" smtClean="0"/>
              <a:t>“Because the ontological status of all assemblages is the same, entities operating at different scales can directly interact with one another, individual to individual”</a:t>
            </a:r>
          </a:p>
          <a:p>
            <a:pPr marL="514350" indent="-514350">
              <a:buFont typeface="+mj-lt"/>
              <a:buAutoNum type="arabicPeriod"/>
            </a:pPr>
            <a:r>
              <a:rPr lang="en-GB" dirty="0" smtClean="0"/>
              <a:t>Assemblages are always composed of heterogeneous components.</a:t>
            </a:r>
          </a:p>
          <a:p>
            <a:pPr marL="457200" lvl="1" indent="0">
              <a:buNone/>
            </a:pPr>
            <a:r>
              <a:rPr lang="en-GB" i="1" dirty="0" smtClean="0"/>
              <a:t>Human and non-human, performing material and expressive roles.</a:t>
            </a:r>
            <a:endParaRPr lang="en-GB" i="1" dirty="0"/>
          </a:p>
        </p:txBody>
      </p:sp>
      <p:pic>
        <p:nvPicPr>
          <p:cNvPr id="4" name="Picture 2" descr="https://encrypted-tbn1.gstatic.com/images?q=tbn:ANd9GcSM5ksuUXrg2nYLkGOIhqazMKmjdc1yIsjQEWpVfMxaSbSCESvZ"/>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72981" y="1324156"/>
            <a:ext cx="1677459" cy="2185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ttp://ecx.images-amazon.com/images/I/91c6eokoeL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7779" y="2927362"/>
            <a:ext cx="1268389" cy="17973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109238" y="4836259"/>
            <a:ext cx="1989945" cy="1492459"/>
          </a:xfrm>
          <a:prstGeom prst="rect">
            <a:avLst/>
          </a:prstGeom>
        </p:spPr>
      </p:pic>
    </p:spTree>
    <p:extLst>
      <p:ext uri="{BB962C8B-B14F-4D97-AF65-F5344CB8AC3E}">
        <p14:creationId xmlns:p14="http://schemas.microsoft.com/office/powerpoint/2010/main" val="3659999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Assemblage Thinking</a:t>
            </a:r>
            <a:endParaRPr lang="en-GB" b="1" dirty="0"/>
          </a:p>
        </p:txBody>
      </p:sp>
      <p:sp>
        <p:nvSpPr>
          <p:cNvPr id="3" name="Content Placeholder 2"/>
          <p:cNvSpPr>
            <a:spLocks noGrp="1"/>
          </p:cNvSpPr>
          <p:nvPr>
            <p:ph idx="1"/>
          </p:nvPr>
        </p:nvSpPr>
        <p:spPr>
          <a:xfrm>
            <a:off x="628650" y="1825625"/>
            <a:ext cx="6263469" cy="4351338"/>
          </a:xfrm>
        </p:spPr>
        <p:txBody>
          <a:bodyPr>
            <a:normAutofit fontScale="92500" lnSpcReduction="20000"/>
          </a:bodyPr>
          <a:lstStyle/>
          <a:p>
            <a:pPr marL="0" indent="0">
              <a:buNone/>
            </a:pPr>
            <a:r>
              <a:rPr lang="en-GB" b="1" dirty="0" smtClean="0"/>
              <a:t>Principles of assemblages (</a:t>
            </a:r>
            <a:r>
              <a:rPr lang="en-GB" b="1" dirty="0" err="1" smtClean="0"/>
              <a:t>DeLanda</a:t>
            </a:r>
            <a:r>
              <a:rPr lang="en-GB" b="1" dirty="0" smtClean="0"/>
              <a:t> 2016):</a:t>
            </a:r>
          </a:p>
          <a:p>
            <a:pPr marL="514350" indent="-514350">
              <a:buFont typeface="+mj-lt"/>
              <a:buAutoNum type="arabicPeriod" startAt="3"/>
            </a:pPr>
            <a:r>
              <a:rPr lang="en-GB" dirty="0" smtClean="0"/>
              <a:t>Assemblages can become component parts of larger assemblages</a:t>
            </a:r>
          </a:p>
          <a:p>
            <a:pPr marL="457200" lvl="1" indent="0">
              <a:buNone/>
            </a:pPr>
            <a:r>
              <a:rPr lang="en-GB" sz="2200" i="1" dirty="0" smtClean="0"/>
              <a:t>“Communities can form alliances or coalitions and become a larger assemblage, a social justice movement, for example, and organisations can form industrial networks and complex governments”</a:t>
            </a:r>
          </a:p>
          <a:p>
            <a:pPr marL="514350" indent="-514350">
              <a:buFont typeface="+mj-lt"/>
              <a:buAutoNum type="arabicPeriod" startAt="3"/>
            </a:pPr>
            <a:r>
              <a:rPr lang="en-GB" dirty="0" smtClean="0"/>
              <a:t>Assemblages emerge from the interactions between their parts, but once an assemblage is in place it immediately starts acting as a source of limitations and opportunities for its components</a:t>
            </a:r>
          </a:p>
          <a:p>
            <a:pPr marL="457200" lvl="1" indent="0">
              <a:buNone/>
            </a:pPr>
            <a:r>
              <a:rPr lang="en-GB" i="1" dirty="0" smtClean="0"/>
              <a:t>Communities enforcing local norms but also a resource for mobilisation</a:t>
            </a:r>
            <a:endParaRPr lang="en-GB" i="1" dirty="0"/>
          </a:p>
        </p:txBody>
      </p:sp>
      <p:pic>
        <p:nvPicPr>
          <p:cNvPr id="4" name="Picture 2" descr="https://encrypted-tbn1.gstatic.com/images?q=tbn:ANd9GcSM5ksuUXrg2nYLkGOIhqazMKmjdc1yIsjQEWpVfMxaSbSCESvZ"/>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72981" y="1324156"/>
            <a:ext cx="1677459" cy="2185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ttp://ecx.images-amazon.com/images/I/91c6eokoeL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7779" y="2927362"/>
            <a:ext cx="1268389" cy="17973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109238" y="4836259"/>
            <a:ext cx="1989945" cy="1492459"/>
          </a:xfrm>
          <a:prstGeom prst="rect">
            <a:avLst/>
          </a:prstGeom>
        </p:spPr>
      </p:pic>
    </p:spTree>
    <p:extLst>
      <p:ext uri="{BB962C8B-B14F-4D97-AF65-F5344CB8AC3E}">
        <p14:creationId xmlns:p14="http://schemas.microsoft.com/office/powerpoint/2010/main" val="3327960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Assemblage Thinking</a:t>
            </a:r>
            <a:endParaRPr lang="en-GB" b="1" dirty="0"/>
          </a:p>
        </p:txBody>
      </p:sp>
      <p:sp>
        <p:nvSpPr>
          <p:cNvPr id="3" name="Content Placeholder 2"/>
          <p:cNvSpPr>
            <a:spLocks noGrp="1"/>
          </p:cNvSpPr>
          <p:nvPr>
            <p:ph idx="1"/>
          </p:nvPr>
        </p:nvSpPr>
        <p:spPr>
          <a:xfrm>
            <a:off x="518616" y="1825625"/>
            <a:ext cx="6523630" cy="4351338"/>
          </a:xfrm>
        </p:spPr>
        <p:txBody>
          <a:bodyPr>
            <a:normAutofit/>
          </a:bodyPr>
          <a:lstStyle/>
          <a:p>
            <a:pPr marL="0" indent="0">
              <a:buNone/>
            </a:pPr>
            <a:r>
              <a:rPr lang="en-GB" b="1" dirty="0" smtClean="0"/>
              <a:t>Parameters of assemblages (</a:t>
            </a:r>
            <a:r>
              <a:rPr lang="en-GB" b="1" dirty="0" err="1" smtClean="0"/>
              <a:t>DeLanda</a:t>
            </a:r>
            <a:r>
              <a:rPr lang="en-GB" b="1" dirty="0" smtClean="0"/>
              <a:t> 2016):</a:t>
            </a:r>
          </a:p>
          <a:p>
            <a:pPr marL="514350" indent="-514350">
              <a:buFont typeface="+mj-lt"/>
              <a:buAutoNum type="arabicPeriod"/>
            </a:pPr>
            <a:r>
              <a:rPr lang="en-GB" dirty="0"/>
              <a:t>T</a:t>
            </a:r>
            <a:r>
              <a:rPr lang="en-GB" dirty="0" smtClean="0"/>
              <a:t>erritorialisation and </a:t>
            </a:r>
            <a:r>
              <a:rPr lang="en-GB" dirty="0" err="1" smtClean="0"/>
              <a:t>deterritorialisation</a:t>
            </a:r>
            <a:endParaRPr lang="en-GB" dirty="0" smtClean="0"/>
          </a:p>
          <a:p>
            <a:pPr marL="457200" lvl="1" indent="0">
              <a:buNone/>
            </a:pPr>
            <a:r>
              <a:rPr lang="en-GB" i="1" dirty="0" smtClean="0"/>
              <a:t>What gives an assemblage shape: spatial territorialisation; organizational form; degree of homogenisation of components</a:t>
            </a:r>
          </a:p>
          <a:p>
            <a:pPr marL="514350" indent="-514350">
              <a:buFont typeface="+mj-lt"/>
              <a:buAutoNum type="arabicPeriod"/>
            </a:pPr>
            <a:r>
              <a:rPr lang="en-GB" dirty="0" smtClean="0"/>
              <a:t>Coding and decoding</a:t>
            </a:r>
          </a:p>
          <a:p>
            <a:pPr marL="457200" lvl="1" indent="0">
              <a:buNone/>
            </a:pPr>
            <a:r>
              <a:rPr lang="en-GB" i="1" dirty="0" smtClean="0"/>
              <a:t>What gives an assemblage identity: language, classification, statistics, mapping, pricing, branding, social conventions </a:t>
            </a:r>
            <a:r>
              <a:rPr lang="en-GB" i="1" dirty="0" err="1" smtClean="0"/>
              <a:t>etc</a:t>
            </a:r>
            <a:endParaRPr lang="en-GB" i="1" dirty="0"/>
          </a:p>
        </p:txBody>
      </p:sp>
      <p:pic>
        <p:nvPicPr>
          <p:cNvPr id="4" name="Picture 2" descr="https://encrypted-tbn1.gstatic.com/images?q=tbn:ANd9GcSM5ksuUXrg2nYLkGOIhqazMKmjdc1yIsjQEWpVfMxaSbSCESvZ"/>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72981" y="1324156"/>
            <a:ext cx="1677459" cy="2185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ttp://ecx.images-amazon.com/images/I/91c6eokoeL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7779" y="2927362"/>
            <a:ext cx="1268389" cy="17973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109238" y="4836259"/>
            <a:ext cx="1989945" cy="1492459"/>
          </a:xfrm>
          <a:prstGeom prst="rect">
            <a:avLst/>
          </a:prstGeom>
        </p:spPr>
      </p:pic>
    </p:spTree>
    <p:extLst>
      <p:ext uri="{BB962C8B-B14F-4D97-AF65-F5344CB8AC3E}">
        <p14:creationId xmlns:p14="http://schemas.microsoft.com/office/powerpoint/2010/main" val="1244964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Assemblage and Globalization</a:t>
            </a:r>
            <a:endParaRPr lang="en-GB" b="1"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GB" dirty="0" smtClean="0"/>
              <a:t>Globalization involves the assembling or re-assembling of components in new transnational configurations</a:t>
            </a:r>
          </a:p>
          <a:p>
            <a:pPr marL="514350" indent="-514350">
              <a:buFont typeface="+mj-lt"/>
              <a:buAutoNum type="arabicPeriod"/>
            </a:pPr>
            <a:r>
              <a:rPr lang="en-GB" dirty="0" smtClean="0"/>
              <a:t>Globalization occurs through recurrent interactions between assemblages</a:t>
            </a:r>
          </a:p>
          <a:p>
            <a:pPr marL="514350" indent="-514350">
              <a:buFont typeface="+mj-lt"/>
              <a:buAutoNum type="arabicPeriod"/>
            </a:pPr>
            <a:r>
              <a:rPr lang="en-GB" dirty="0" smtClean="0"/>
              <a:t>Globalization also occurs through the </a:t>
            </a:r>
            <a:r>
              <a:rPr lang="en-GB" dirty="0" err="1" smtClean="0"/>
              <a:t>deterritorialization</a:t>
            </a:r>
            <a:r>
              <a:rPr lang="en-GB" dirty="0" smtClean="0"/>
              <a:t> and reterritorialization of assemblages</a:t>
            </a:r>
          </a:p>
          <a:p>
            <a:pPr marL="514350" indent="-514350">
              <a:buFont typeface="+mj-lt"/>
              <a:buAutoNum type="arabicPeriod"/>
            </a:pPr>
            <a:r>
              <a:rPr lang="en-GB" dirty="0" smtClean="0"/>
              <a:t>Globalization proceeds through cycles of coding, de-coding and re-coding</a:t>
            </a:r>
          </a:p>
          <a:p>
            <a:pPr marL="514350" indent="-514350">
              <a:buFont typeface="+mj-lt"/>
              <a:buAutoNum type="arabicPeriod"/>
            </a:pPr>
            <a:r>
              <a:rPr lang="en-GB" dirty="0" smtClean="0"/>
              <a:t>Globalization is fostered by the tendency of assemblages towards internal </a:t>
            </a:r>
            <a:r>
              <a:rPr lang="en-GB" dirty="0" err="1" smtClean="0"/>
              <a:t>homogeniety</a:t>
            </a:r>
            <a:endParaRPr lang="en-GB" dirty="0" smtClean="0"/>
          </a:p>
          <a:p>
            <a:endParaRPr lang="en-GB" dirty="0"/>
          </a:p>
        </p:txBody>
      </p:sp>
    </p:spTree>
    <p:extLst>
      <p:ext uri="{BB962C8B-B14F-4D97-AF65-F5344CB8AC3E}">
        <p14:creationId xmlns:p14="http://schemas.microsoft.com/office/powerpoint/2010/main" val="2190475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t>Assemblage, Globalization and Place</a:t>
            </a:r>
            <a:endParaRPr lang="en-GB" sz="4000" b="1"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GB" dirty="0"/>
              <a:t>Globalization impacts on places through the interactions between place-assemblages and </a:t>
            </a:r>
            <a:r>
              <a:rPr lang="en-GB" dirty="0" err="1"/>
              <a:t>translocal</a:t>
            </a:r>
            <a:r>
              <a:rPr lang="en-GB" dirty="0"/>
              <a:t> social, economic, cultural, political and technological assemblages</a:t>
            </a:r>
            <a:endParaRPr lang="en-GB" dirty="0" smtClean="0"/>
          </a:p>
          <a:p>
            <a:pPr marL="514350" indent="-514350">
              <a:buFont typeface="+mj-lt"/>
              <a:buAutoNum type="arabicPeriod"/>
            </a:pPr>
            <a:r>
              <a:rPr lang="en-GB" dirty="0"/>
              <a:t>Effects in </a:t>
            </a:r>
            <a:r>
              <a:rPr lang="en-GB" dirty="0" err="1"/>
              <a:t>translocal</a:t>
            </a:r>
            <a:r>
              <a:rPr lang="en-GB" dirty="0"/>
              <a:t> and place assemblages linked by developments in assemblages of connectivity that provide conduits between places</a:t>
            </a:r>
            <a:endParaRPr lang="en-GB" dirty="0" smtClean="0"/>
          </a:p>
          <a:p>
            <a:pPr marL="514350" indent="-514350">
              <a:buFont typeface="+mj-lt"/>
              <a:buAutoNum type="arabicPeriod"/>
            </a:pPr>
            <a:r>
              <a:rPr lang="en-GB" dirty="0"/>
              <a:t>Patterns of </a:t>
            </a:r>
            <a:r>
              <a:rPr lang="en-GB" dirty="0" err="1"/>
              <a:t>deterritorialization</a:t>
            </a:r>
            <a:r>
              <a:rPr lang="en-GB" dirty="0"/>
              <a:t> and re-</a:t>
            </a:r>
            <a:r>
              <a:rPr lang="en-GB" dirty="0" err="1"/>
              <a:t>territorialization</a:t>
            </a:r>
            <a:r>
              <a:rPr lang="en-GB" dirty="0"/>
              <a:t> in </a:t>
            </a:r>
            <a:r>
              <a:rPr lang="en-GB" dirty="0" err="1"/>
              <a:t>translocal</a:t>
            </a:r>
            <a:r>
              <a:rPr lang="en-GB" dirty="0"/>
              <a:t> assemblages prompt patterns of </a:t>
            </a:r>
            <a:r>
              <a:rPr lang="en-GB" dirty="0" err="1"/>
              <a:t>deterritorialization</a:t>
            </a:r>
            <a:r>
              <a:rPr lang="en-GB" dirty="0"/>
              <a:t> and re-</a:t>
            </a:r>
            <a:r>
              <a:rPr lang="en-GB" dirty="0" err="1"/>
              <a:t>territorialization</a:t>
            </a:r>
            <a:r>
              <a:rPr lang="en-GB" dirty="0"/>
              <a:t> in place </a:t>
            </a:r>
            <a:r>
              <a:rPr lang="en-GB" dirty="0" smtClean="0"/>
              <a:t>assemblages</a:t>
            </a:r>
          </a:p>
          <a:p>
            <a:pPr marL="514350" indent="-514350">
              <a:buFont typeface="+mj-lt"/>
              <a:buAutoNum type="arabicPeriod"/>
            </a:pPr>
            <a:r>
              <a:rPr lang="en-GB" dirty="0"/>
              <a:t>Globalization can prompt processes of decoding and recoding in place-assemblages as meanings are re-negotiated and ‘rules’ no longer hold effectively</a:t>
            </a:r>
          </a:p>
          <a:p>
            <a:pPr marL="514350" indent="-514350">
              <a:buFont typeface="+mj-lt"/>
              <a:buAutoNum type="arabicPeriod"/>
            </a:pPr>
            <a:endParaRPr lang="en-GB" dirty="0" smtClean="0"/>
          </a:p>
          <a:p>
            <a:endParaRPr lang="en-GB" dirty="0"/>
          </a:p>
        </p:txBody>
      </p:sp>
    </p:spTree>
    <p:extLst>
      <p:ext uri="{BB962C8B-B14F-4D97-AF65-F5344CB8AC3E}">
        <p14:creationId xmlns:p14="http://schemas.microsoft.com/office/powerpoint/2010/main" val="3235727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3933" y="1197639"/>
            <a:ext cx="7886700" cy="1325563"/>
          </a:xfrm>
        </p:spPr>
        <p:txBody>
          <a:bodyPr/>
          <a:lstStyle/>
          <a:p>
            <a:r>
              <a:rPr lang="en-GB" b="1" dirty="0" smtClean="0"/>
              <a:t>China and the New Zealand Dairy Assemblage</a:t>
            </a:r>
            <a:endParaRPr lang="en-GB" b="1" dirty="0"/>
          </a:p>
        </p:txBody>
      </p:sp>
    </p:spTree>
    <p:extLst>
      <p:ext uri="{BB962C8B-B14F-4D97-AF65-F5344CB8AC3E}">
        <p14:creationId xmlns:p14="http://schemas.microsoft.com/office/powerpoint/2010/main" val="1370842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research.disk.aber.ac.uk\global-rural\WP7\Stationery\Global-Rural logos\Banner log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1095" y="26626"/>
            <a:ext cx="7629099" cy="42997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ctr">
            <a:normAutofit/>
          </a:bodyPr>
          <a:lstStyle/>
          <a:p>
            <a:r>
              <a:rPr lang="en-GB" sz="2400" dirty="0" smtClean="0"/>
              <a:t/>
            </a:r>
            <a:br>
              <a:rPr lang="en-GB" sz="2400" dirty="0" smtClean="0"/>
            </a:br>
            <a:r>
              <a:rPr lang="en-GB" sz="2400" dirty="0"/>
              <a:t/>
            </a:r>
            <a:br>
              <a:rPr lang="en-GB" sz="2400" dirty="0"/>
            </a:br>
            <a:endParaRPr lang="en-GB" sz="2700" i="1" dirty="0">
              <a:solidFill>
                <a:schemeClr val="bg1"/>
              </a:solidFill>
            </a:endParaRPr>
          </a:p>
        </p:txBody>
      </p:sp>
      <p:sp>
        <p:nvSpPr>
          <p:cNvPr id="3" name="Content Placeholder 2"/>
          <p:cNvSpPr>
            <a:spLocks noGrp="1"/>
          </p:cNvSpPr>
          <p:nvPr>
            <p:ph idx="1"/>
          </p:nvPr>
        </p:nvSpPr>
        <p:spPr>
          <a:xfrm>
            <a:off x="512952" y="4326340"/>
            <a:ext cx="8385387" cy="2415655"/>
          </a:xfrm>
        </p:spPr>
        <p:txBody>
          <a:bodyPr anchor="t">
            <a:normAutofit/>
          </a:bodyPr>
          <a:lstStyle/>
          <a:p>
            <a:r>
              <a:rPr lang="en-GB" sz="2400" dirty="0" smtClean="0"/>
              <a:t>European Research Council Advanced Grant</a:t>
            </a:r>
          </a:p>
          <a:p>
            <a:r>
              <a:rPr lang="en-GB" sz="2400" dirty="0" smtClean="0"/>
              <a:t>Five years from February 2014 to January 2019</a:t>
            </a:r>
          </a:p>
          <a:p>
            <a:r>
              <a:rPr lang="en-GB" sz="2400" dirty="0" smtClean="0"/>
              <a:t>Aims to advance understanding of globalization and its workings in and through rural localities, with a particular emphasis on developing the conceptual and methodological application of assemblage theory to the analysis of globalization.</a:t>
            </a:r>
          </a:p>
          <a:p>
            <a:endParaRPr lang="en-GB" dirty="0" smtClean="0"/>
          </a:p>
          <a:p>
            <a:endParaRPr lang="en-GB" dirty="0"/>
          </a:p>
        </p:txBody>
      </p:sp>
      <p:pic>
        <p:nvPicPr>
          <p:cNvPr id="11" name="Picture 14" descr="https://encrypted-tbn1.gstatic.com/images?q=tbn:ANd9GcQKao9gPMQm9W707LzESir-WHdZIVFxYRu9P7P49dzQH52SQmwV"/>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60060" y="3418086"/>
            <a:ext cx="900752" cy="79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608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New Zealand and the Global Economy</a:t>
            </a:r>
            <a:endParaRPr lang="en-GB" sz="4000" b="1" dirty="0"/>
          </a:p>
        </p:txBody>
      </p:sp>
      <p:sp>
        <p:nvSpPr>
          <p:cNvPr id="3" name="Content Placeholder 2"/>
          <p:cNvSpPr>
            <a:spLocks noGrp="1"/>
          </p:cNvSpPr>
          <p:nvPr>
            <p:ph idx="1"/>
          </p:nvPr>
        </p:nvSpPr>
        <p:spPr>
          <a:xfrm>
            <a:off x="628650" y="1825625"/>
            <a:ext cx="5162550" cy="4351338"/>
          </a:xfrm>
        </p:spPr>
        <p:txBody>
          <a:bodyPr>
            <a:normAutofit fontScale="92500"/>
          </a:bodyPr>
          <a:lstStyle/>
          <a:p>
            <a:r>
              <a:rPr lang="en-GB" dirty="0" smtClean="0"/>
              <a:t>Rural New Zealand ‘created’ through global encounters with Pacific Maori and European settlers</a:t>
            </a:r>
          </a:p>
          <a:p>
            <a:r>
              <a:rPr lang="en-GB" dirty="0" smtClean="0"/>
              <a:t>Agricultural economy based on commodity exports to Britain (lamb, wool, butter)</a:t>
            </a:r>
          </a:p>
          <a:p>
            <a:r>
              <a:rPr lang="en-GB" dirty="0" smtClean="0"/>
              <a:t>Facilitated by transnational circulation of people, capital, livestock and technologies (e.g. refrigeration, modified Cocksfoot grass seed)</a:t>
            </a:r>
          </a:p>
          <a:p>
            <a:pPr marL="0" indent="0">
              <a:buNone/>
            </a:pPr>
            <a:endParaRPr lang="en-GB" dirty="0"/>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59487" y="1825625"/>
            <a:ext cx="2455863" cy="1621666"/>
          </a:xfrm>
          <a:prstGeom prst="rect">
            <a:avLst/>
          </a:prstGeom>
          <a:noFill/>
          <a:ln w="9525">
            <a:noFill/>
            <a:miter lim="800000"/>
            <a:headEnd/>
            <a:tailEnd/>
          </a:ln>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91200" y="3771899"/>
            <a:ext cx="3098800" cy="2004895"/>
          </a:xfrm>
          <a:prstGeom prst="rect">
            <a:avLst/>
          </a:prstGeom>
        </p:spPr>
      </p:pic>
    </p:spTree>
    <p:extLst>
      <p:ext uri="{BB962C8B-B14F-4D97-AF65-F5344CB8AC3E}">
        <p14:creationId xmlns:p14="http://schemas.microsoft.com/office/powerpoint/2010/main" val="844304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New Zealand and the Global Economy</a:t>
            </a:r>
            <a:endParaRPr lang="en-GB" sz="4000" b="1" dirty="0"/>
          </a:p>
        </p:txBody>
      </p:sp>
      <p:sp>
        <p:nvSpPr>
          <p:cNvPr id="3" name="Content Placeholder 2"/>
          <p:cNvSpPr>
            <a:spLocks noGrp="1"/>
          </p:cNvSpPr>
          <p:nvPr>
            <p:ph idx="1"/>
          </p:nvPr>
        </p:nvSpPr>
        <p:spPr>
          <a:xfrm>
            <a:off x="450850" y="1838325"/>
            <a:ext cx="5429250" cy="4351338"/>
          </a:xfrm>
        </p:spPr>
        <p:txBody>
          <a:bodyPr/>
          <a:lstStyle/>
          <a:p>
            <a:r>
              <a:rPr lang="en-GB" dirty="0" smtClean="0"/>
              <a:t>British market closed by UK entry to European Economic Community in 1973</a:t>
            </a:r>
          </a:p>
          <a:p>
            <a:r>
              <a:rPr lang="en-GB" dirty="0" smtClean="0"/>
              <a:t>Search for new export markets for New Zealand produce</a:t>
            </a:r>
          </a:p>
          <a:p>
            <a:r>
              <a:rPr lang="en-GB" dirty="0" smtClean="0"/>
              <a:t>Substantial restructuring of New Zealand agriculture to make it competitive in a global market</a:t>
            </a:r>
          </a:p>
          <a:p>
            <a:r>
              <a:rPr lang="en-GB" dirty="0" smtClean="0"/>
              <a:t>Underpinned by ‘globalization discourse’ (</a:t>
            </a:r>
            <a:r>
              <a:rPr lang="en-GB" dirty="0" err="1" smtClean="0"/>
              <a:t>Larner</a:t>
            </a:r>
            <a:r>
              <a:rPr lang="en-GB" dirty="0" smtClean="0"/>
              <a:t>, 1998)</a:t>
            </a: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052226" y="1754734"/>
            <a:ext cx="2494385" cy="2024136"/>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9627" y="4189863"/>
            <a:ext cx="1579581" cy="2415654"/>
          </a:xfrm>
          <a:prstGeom prst="rect">
            <a:avLst/>
          </a:prstGeom>
        </p:spPr>
      </p:pic>
    </p:spTree>
    <p:extLst>
      <p:ext uri="{BB962C8B-B14F-4D97-AF65-F5344CB8AC3E}">
        <p14:creationId xmlns:p14="http://schemas.microsoft.com/office/powerpoint/2010/main" val="3648917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Agricultural Restructuring</a:t>
            </a:r>
            <a:endParaRPr lang="en-GB" sz="4000" b="1" dirty="0"/>
          </a:p>
        </p:txBody>
      </p:sp>
      <p:sp>
        <p:nvSpPr>
          <p:cNvPr id="3" name="Content Placeholder 2"/>
          <p:cNvSpPr>
            <a:spLocks noGrp="1"/>
          </p:cNvSpPr>
          <p:nvPr>
            <p:ph idx="1"/>
          </p:nvPr>
        </p:nvSpPr>
        <p:spPr>
          <a:xfrm>
            <a:off x="5104262" y="4299045"/>
            <a:ext cx="3411087" cy="1877918"/>
          </a:xfrm>
        </p:spPr>
        <p:txBody>
          <a:bodyPr>
            <a:normAutofit/>
          </a:bodyPr>
          <a:lstStyle/>
          <a:p>
            <a:pPr marL="0" indent="0">
              <a:buNone/>
            </a:pPr>
            <a:r>
              <a:rPr lang="en-GB" sz="1800" b="1" dirty="0" smtClean="0"/>
              <a:t>Deregulation 1984</a:t>
            </a:r>
            <a:endParaRPr lang="en-GB" sz="1800" dirty="0" smtClean="0"/>
          </a:p>
          <a:p>
            <a:pPr marL="0" indent="0">
              <a:buNone/>
            </a:pPr>
            <a:r>
              <a:rPr lang="en-GB" sz="1800" dirty="0" smtClean="0"/>
              <a:t>Larger farm sizes</a:t>
            </a:r>
          </a:p>
          <a:p>
            <a:pPr marL="0" indent="0">
              <a:buNone/>
            </a:pPr>
            <a:r>
              <a:rPr lang="en-GB" sz="1800" dirty="0" smtClean="0"/>
              <a:t>More intensive farming</a:t>
            </a:r>
          </a:p>
          <a:p>
            <a:pPr marL="0" indent="0">
              <a:buNone/>
            </a:pPr>
            <a:r>
              <a:rPr lang="en-GB" sz="1800" dirty="0" smtClean="0"/>
              <a:t>More corporate farming</a:t>
            </a:r>
            <a:endParaRPr lang="en-GB" sz="1800"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8650" y="3648145"/>
            <a:ext cx="4229100" cy="2809875"/>
          </a:xfrm>
          <a:prstGeom prst="rect">
            <a:avLst/>
          </a:prstGeom>
        </p:spPr>
      </p:pic>
      <p:pic>
        <p:nvPicPr>
          <p:cNvPr id="6" name="Picture 5"/>
          <p:cNvPicPr>
            <a:picLocks noChangeAspect="1"/>
          </p:cNvPicPr>
          <p:nvPr/>
        </p:nvPicPr>
        <p:blipFill>
          <a:blip r:embed="rId3"/>
          <a:stretch>
            <a:fillRect/>
          </a:stretch>
        </p:blipFill>
        <p:spPr>
          <a:xfrm>
            <a:off x="4612943" y="1640291"/>
            <a:ext cx="3571875" cy="17240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00171" y="1364067"/>
            <a:ext cx="3086057" cy="2204327"/>
          </a:xfrm>
          <a:prstGeom prst="rect">
            <a:avLst/>
          </a:prstGeom>
        </p:spPr>
      </p:pic>
    </p:spTree>
    <p:extLst>
      <p:ext uri="{BB962C8B-B14F-4D97-AF65-F5344CB8AC3E}">
        <p14:creationId xmlns:p14="http://schemas.microsoft.com/office/powerpoint/2010/main" val="1730022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Diversification</a:t>
            </a:r>
            <a:endParaRPr lang="en-GB" sz="4000" b="1"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419367"/>
            <a:ext cx="4781265" cy="3585949"/>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r="-287"/>
          <a:stretch/>
        </p:blipFill>
        <p:spPr>
          <a:xfrm>
            <a:off x="0" y="4667534"/>
            <a:ext cx="4776716" cy="2190466"/>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76716" y="1419367"/>
            <a:ext cx="4367284" cy="3241342"/>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r="-313"/>
          <a:stretch/>
        </p:blipFill>
        <p:spPr>
          <a:xfrm>
            <a:off x="4776716" y="4660709"/>
            <a:ext cx="4367284" cy="2197291"/>
          </a:xfrm>
          <a:prstGeom prst="rect">
            <a:avLst/>
          </a:prstGeom>
        </p:spPr>
      </p:pic>
    </p:spTree>
    <p:extLst>
      <p:ext uri="{BB962C8B-B14F-4D97-AF65-F5344CB8AC3E}">
        <p14:creationId xmlns:p14="http://schemas.microsoft.com/office/powerpoint/2010/main" val="33085118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5710" y="6209731"/>
            <a:ext cx="4116791" cy="369332"/>
          </a:xfrm>
          <a:prstGeom prst="rect">
            <a:avLst/>
          </a:prstGeom>
          <a:noFill/>
        </p:spPr>
        <p:txBody>
          <a:bodyPr wrap="square" rtlCol="0">
            <a:spAutoFit/>
          </a:bodyPr>
          <a:lstStyle/>
          <a:p>
            <a:r>
              <a:rPr lang="en-GB" dirty="0" smtClean="0"/>
              <a:t>Source: </a:t>
            </a:r>
            <a:r>
              <a:rPr lang="en-GB" dirty="0" err="1" smtClean="0"/>
              <a:t>DairyNZ</a:t>
            </a:r>
            <a:endParaRPr lang="en-GB" dirty="0"/>
          </a:p>
        </p:txBody>
      </p:sp>
      <p:graphicFrame>
        <p:nvGraphicFramePr>
          <p:cNvPr id="5" name="Chart 4"/>
          <p:cNvGraphicFramePr>
            <a:graphicFrameLocks/>
          </p:cNvGraphicFramePr>
          <p:nvPr>
            <p:extLst>
              <p:ext uri="{D42A27DB-BD31-4B8C-83A1-F6EECF244321}">
                <p14:modId xmlns:p14="http://schemas.microsoft.com/office/powerpoint/2010/main" val="1828221057"/>
              </p:ext>
            </p:extLst>
          </p:nvPr>
        </p:nvGraphicFramePr>
        <p:xfrm>
          <a:off x="850497" y="772449"/>
          <a:ext cx="7529228" cy="494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6711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159596107"/>
              </p:ext>
            </p:extLst>
          </p:nvPr>
        </p:nvGraphicFramePr>
        <p:xfrm>
          <a:off x="283121" y="327547"/>
          <a:ext cx="4875734" cy="27568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3915974810"/>
              </p:ext>
            </p:extLst>
          </p:nvPr>
        </p:nvGraphicFramePr>
        <p:xfrm>
          <a:off x="3000375" y="3184904"/>
          <a:ext cx="6143625" cy="37909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158855" y="436728"/>
            <a:ext cx="2647664" cy="923330"/>
          </a:xfrm>
          <a:prstGeom prst="rect">
            <a:avLst/>
          </a:prstGeom>
          <a:noFill/>
        </p:spPr>
        <p:txBody>
          <a:bodyPr wrap="square" rtlCol="0">
            <a:spAutoFit/>
          </a:bodyPr>
          <a:lstStyle/>
          <a:p>
            <a:r>
              <a:rPr lang="en-GB" dirty="0" smtClean="0"/>
              <a:t>Increasing demand for milk and dairy products in China</a:t>
            </a:r>
            <a:endParaRPr lang="en-GB" dirty="0"/>
          </a:p>
        </p:txBody>
      </p:sp>
      <p:sp>
        <p:nvSpPr>
          <p:cNvPr id="5" name="TextBox 4"/>
          <p:cNvSpPr txBox="1"/>
          <p:nvPr/>
        </p:nvSpPr>
        <p:spPr>
          <a:xfrm>
            <a:off x="283121" y="3507475"/>
            <a:ext cx="2717254" cy="923330"/>
          </a:xfrm>
          <a:prstGeom prst="rect">
            <a:avLst/>
          </a:prstGeom>
          <a:noFill/>
        </p:spPr>
        <p:txBody>
          <a:bodyPr wrap="square" rtlCol="0">
            <a:spAutoFit/>
          </a:bodyPr>
          <a:lstStyle/>
          <a:p>
            <a:r>
              <a:rPr lang="en-GB" dirty="0" smtClean="0"/>
              <a:t>New Zealand as leading exporter of milk powder to China</a:t>
            </a:r>
            <a:endParaRPr lang="en-GB" dirty="0"/>
          </a:p>
        </p:txBody>
      </p:sp>
      <p:sp>
        <p:nvSpPr>
          <p:cNvPr id="6" name="TextBox 5"/>
          <p:cNvSpPr txBox="1"/>
          <p:nvPr/>
        </p:nvSpPr>
        <p:spPr>
          <a:xfrm>
            <a:off x="283121" y="6100549"/>
            <a:ext cx="2582909" cy="369332"/>
          </a:xfrm>
          <a:prstGeom prst="rect">
            <a:avLst/>
          </a:prstGeom>
          <a:noFill/>
        </p:spPr>
        <p:txBody>
          <a:bodyPr wrap="square" rtlCol="0">
            <a:spAutoFit/>
          </a:bodyPr>
          <a:lstStyle/>
          <a:p>
            <a:r>
              <a:rPr lang="en-GB" dirty="0" smtClean="0"/>
              <a:t>Source: </a:t>
            </a:r>
            <a:r>
              <a:rPr lang="en-GB" dirty="0" err="1" smtClean="0"/>
              <a:t>FAOStats</a:t>
            </a:r>
            <a:endParaRPr lang="en-GB" dirty="0"/>
          </a:p>
        </p:txBody>
      </p:sp>
    </p:spTree>
    <p:extLst>
      <p:ext uri="{BB962C8B-B14F-4D97-AF65-F5344CB8AC3E}">
        <p14:creationId xmlns:p14="http://schemas.microsoft.com/office/powerpoint/2010/main" val="3064507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Applying Assemblage</a:t>
            </a:r>
            <a:endParaRPr lang="en-GB" sz="4000" b="1" dirty="0"/>
          </a:p>
        </p:txBody>
      </p:sp>
      <p:sp>
        <p:nvSpPr>
          <p:cNvPr id="3" name="Content Placeholder 2"/>
          <p:cNvSpPr>
            <a:spLocks noGrp="1"/>
          </p:cNvSpPr>
          <p:nvPr>
            <p:ph idx="1"/>
          </p:nvPr>
        </p:nvSpPr>
        <p:spPr>
          <a:xfrm>
            <a:off x="628649" y="1825625"/>
            <a:ext cx="8024031" cy="4351338"/>
          </a:xfrm>
        </p:spPr>
        <p:txBody>
          <a:bodyPr>
            <a:normAutofit/>
          </a:bodyPr>
          <a:lstStyle/>
          <a:p>
            <a:r>
              <a:rPr lang="en-GB" dirty="0" smtClean="0"/>
              <a:t>How trade in milk powder with China was assembled (the ‘NZ-China dairy-export assemblage’)</a:t>
            </a:r>
          </a:p>
          <a:p>
            <a:r>
              <a:rPr lang="en-GB" dirty="0" smtClean="0"/>
              <a:t>How farms were re-assembled (through dairy conversions) to attach themselves to the NZ-China dairy-export assemblage</a:t>
            </a:r>
          </a:p>
          <a:p>
            <a:r>
              <a:rPr lang="en-GB" dirty="0" smtClean="0"/>
              <a:t>How changes in farm-assemblages have impacted on other assemblages (rural communities, rural ecosystems) with which they interact</a:t>
            </a:r>
          </a:p>
          <a:p>
            <a:r>
              <a:rPr lang="en-GB" dirty="0" smtClean="0"/>
              <a:t>How these assemblages respond dynamically to fluctuations in the Chinese market</a:t>
            </a:r>
          </a:p>
          <a:p>
            <a:endParaRPr lang="en-GB" dirty="0"/>
          </a:p>
        </p:txBody>
      </p:sp>
    </p:spTree>
    <p:extLst>
      <p:ext uri="{BB962C8B-B14F-4D97-AF65-F5344CB8AC3E}">
        <p14:creationId xmlns:p14="http://schemas.microsoft.com/office/powerpoint/2010/main" val="3704277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Assembling NZ-China Trade</a:t>
            </a:r>
            <a:endParaRPr lang="en-GB" sz="4000" b="1" dirty="0"/>
          </a:p>
        </p:txBody>
      </p:sp>
      <p:sp>
        <p:nvSpPr>
          <p:cNvPr id="3" name="Content Placeholder 2"/>
          <p:cNvSpPr>
            <a:spLocks noGrp="1"/>
          </p:cNvSpPr>
          <p:nvPr>
            <p:ph idx="1"/>
          </p:nvPr>
        </p:nvSpPr>
        <p:spPr/>
        <p:txBody>
          <a:bodyPr>
            <a:normAutofit fontScale="92500" lnSpcReduction="10000"/>
          </a:bodyPr>
          <a:lstStyle/>
          <a:p>
            <a:r>
              <a:rPr lang="en-GB" dirty="0" smtClean="0"/>
              <a:t>Strategic re-territorialisation of NZ dairy export assemblage following exclusion from UK market</a:t>
            </a:r>
          </a:p>
          <a:p>
            <a:r>
              <a:rPr lang="en-GB" dirty="0" smtClean="0"/>
              <a:t>Geographically – identification of new markets in Asia and Latin America</a:t>
            </a:r>
          </a:p>
          <a:p>
            <a:r>
              <a:rPr lang="en-GB" dirty="0" smtClean="0"/>
              <a:t>Organizationally – with restructuring of dairy industry and formation of Fonterra, but also development of operations overseas</a:t>
            </a:r>
          </a:p>
          <a:p>
            <a:r>
              <a:rPr lang="en-GB" dirty="0" smtClean="0"/>
              <a:t>“It was no longer enough… to set out from New Zealand with something to sell; the [Dairy] Board must establish bases in the world’s markets and become directly involved. It must become a major player in the business” </a:t>
            </a:r>
            <a:r>
              <a:rPr lang="en-GB" dirty="0" err="1" smtClean="0"/>
              <a:t>Yerex</a:t>
            </a:r>
            <a:r>
              <a:rPr lang="en-GB" dirty="0" smtClean="0"/>
              <a:t> (1989) </a:t>
            </a:r>
            <a:r>
              <a:rPr lang="en-GB" i="1" dirty="0" smtClean="0"/>
              <a:t>Empire of the Dairy Farmers</a:t>
            </a:r>
            <a:endParaRPr lang="en-GB" i="1" dirty="0"/>
          </a:p>
        </p:txBody>
      </p:sp>
    </p:spTree>
    <p:extLst>
      <p:ext uri="{BB962C8B-B14F-4D97-AF65-F5344CB8AC3E}">
        <p14:creationId xmlns:p14="http://schemas.microsoft.com/office/powerpoint/2010/main" val="1703542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5107" y="558056"/>
            <a:ext cx="8465121" cy="463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8000" y="5346700"/>
            <a:ext cx="7277100" cy="738664"/>
          </a:xfrm>
          <a:prstGeom prst="rect">
            <a:avLst/>
          </a:prstGeom>
          <a:noFill/>
        </p:spPr>
        <p:txBody>
          <a:bodyPr wrap="square" rtlCol="0">
            <a:spAutoFit/>
          </a:bodyPr>
          <a:lstStyle/>
          <a:p>
            <a:r>
              <a:rPr lang="en-GB" sz="2400" dirty="0" smtClean="0"/>
              <a:t>Trade flows of New Zealand Dairy Board 1972</a:t>
            </a:r>
          </a:p>
          <a:p>
            <a:r>
              <a:rPr lang="en-GB" dirty="0" smtClean="0"/>
              <a:t>Source: </a:t>
            </a:r>
            <a:r>
              <a:rPr lang="en-GB" dirty="0" err="1" smtClean="0"/>
              <a:t>Gray</a:t>
            </a:r>
            <a:r>
              <a:rPr lang="en-GB" dirty="0" smtClean="0"/>
              <a:t> and Le Heron (2010) in </a:t>
            </a:r>
            <a:r>
              <a:rPr lang="en-GB" i="1" dirty="0" smtClean="0"/>
              <a:t>New Zealand Geographer</a:t>
            </a:r>
            <a:endParaRPr lang="en-GB" i="1" dirty="0"/>
          </a:p>
        </p:txBody>
      </p:sp>
    </p:spTree>
    <p:extLst>
      <p:ext uri="{BB962C8B-B14F-4D97-AF65-F5344CB8AC3E}">
        <p14:creationId xmlns:p14="http://schemas.microsoft.com/office/powerpoint/2010/main" val="3344791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000" y="5346700"/>
            <a:ext cx="7277100" cy="738664"/>
          </a:xfrm>
          <a:prstGeom prst="rect">
            <a:avLst/>
          </a:prstGeom>
          <a:noFill/>
        </p:spPr>
        <p:txBody>
          <a:bodyPr wrap="square" rtlCol="0">
            <a:spAutoFit/>
          </a:bodyPr>
          <a:lstStyle/>
          <a:p>
            <a:r>
              <a:rPr lang="en-GB" sz="2400" dirty="0" smtClean="0"/>
              <a:t>Trade flows of Fonterra (successor to NZDB) 2006</a:t>
            </a:r>
          </a:p>
          <a:p>
            <a:r>
              <a:rPr lang="en-GB" dirty="0" smtClean="0"/>
              <a:t>Source: </a:t>
            </a:r>
            <a:r>
              <a:rPr lang="en-GB" dirty="0" err="1" smtClean="0"/>
              <a:t>Gray</a:t>
            </a:r>
            <a:r>
              <a:rPr lang="en-GB" dirty="0" smtClean="0"/>
              <a:t> and Le Heron (2010) in </a:t>
            </a:r>
            <a:r>
              <a:rPr lang="en-GB" i="1" dirty="0" smtClean="0"/>
              <a:t>New Zealand Geographer</a:t>
            </a:r>
            <a:endParaRPr lang="en-GB" i="1" dirty="0"/>
          </a:p>
        </p:txBody>
      </p:sp>
      <p:pic>
        <p:nvPicPr>
          <p:cNvPr id="5" name="Picture 2" descr="http://globalgeography.aag.org/GlobalEconomy1e/CaseStudy1_New%20Zealand%20Dairy_Sep10/Figure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2036" y="1146448"/>
            <a:ext cx="8208912" cy="387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481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9298" y="1620806"/>
            <a:ext cx="8486871" cy="5012005"/>
            <a:chOff x="15565" y="1084751"/>
            <a:chExt cx="9128435" cy="4641641"/>
          </a:xfrm>
        </p:grpSpPr>
        <p:grpSp>
          <p:nvGrpSpPr>
            <p:cNvPr id="5" name="Group 4"/>
            <p:cNvGrpSpPr/>
            <p:nvPr/>
          </p:nvGrpSpPr>
          <p:grpSpPr>
            <a:xfrm>
              <a:off x="15565" y="1084751"/>
              <a:ext cx="9128435" cy="4641641"/>
              <a:chOff x="15565" y="1084751"/>
              <a:chExt cx="9128435" cy="4641641"/>
            </a:xfrm>
          </p:grpSpPr>
          <p:pic>
            <p:nvPicPr>
              <p:cNvPr id="7" name="Picture 2" descr="http://wiki.alternatehistory.com/lib/exe/fetch.php/blank_map_directory/world_map_blank_black_lines_4500px_monochrom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565" y="1196752"/>
                <a:ext cx="9128435" cy="45296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ular Callout 7"/>
              <p:cNvSpPr/>
              <p:nvPr/>
            </p:nvSpPr>
            <p:spPr>
              <a:xfrm>
                <a:off x="4283968" y="1084751"/>
                <a:ext cx="1188132" cy="382031"/>
              </a:xfrm>
              <a:prstGeom prst="wedgeRectCallout">
                <a:avLst>
                  <a:gd name="adj1" fmla="val -45411"/>
                  <a:gd name="adj2" fmla="val 7615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Sweden</a:t>
                </a:r>
                <a:endParaRPr lang="en-GB" dirty="0">
                  <a:solidFill>
                    <a:schemeClr val="tx1"/>
                  </a:solidFill>
                </a:endParaRPr>
              </a:p>
            </p:txBody>
          </p:sp>
          <p:sp>
            <p:nvSpPr>
              <p:cNvPr id="9" name="Rectangular Callout 8"/>
              <p:cNvSpPr/>
              <p:nvPr/>
            </p:nvSpPr>
            <p:spPr>
              <a:xfrm>
                <a:off x="6516216" y="3858019"/>
                <a:ext cx="1440160" cy="468052"/>
              </a:xfrm>
              <a:prstGeom prst="wedgeRectCallout">
                <a:avLst>
                  <a:gd name="adj1" fmla="val 33443"/>
                  <a:gd name="adj2" fmla="val 9085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Australia</a:t>
                </a:r>
                <a:endParaRPr lang="en-GB" dirty="0">
                  <a:solidFill>
                    <a:schemeClr val="tx1"/>
                  </a:solidFill>
                </a:endParaRPr>
              </a:p>
            </p:txBody>
          </p:sp>
          <p:sp>
            <p:nvSpPr>
              <p:cNvPr id="10" name="Rectangular Callout 9"/>
              <p:cNvSpPr/>
              <p:nvPr/>
            </p:nvSpPr>
            <p:spPr>
              <a:xfrm>
                <a:off x="6876256" y="5142279"/>
                <a:ext cx="1080120" cy="540060"/>
              </a:xfrm>
              <a:prstGeom prst="wedgeRectCallout">
                <a:avLst>
                  <a:gd name="adj1" fmla="val 77479"/>
                  <a:gd name="adj2" fmla="val -713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New Zealand</a:t>
                </a:r>
                <a:endParaRPr lang="en-GB" dirty="0">
                  <a:solidFill>
                    <a:schemeClr val="tx1"/>
                  </a:solidFill>
                </a:endParaRPr>
              </a:p>
            </p:txBody>
          </p:sp>
          <p:sp>
            <p:nvSpPr>
              <p:cNvPr id="11" name="Rectangular Callout 10"/>
              <p:cNvSpPr/>
              <p:nvPr/>
            </p:nvSpPr>
            <p:spPr>
              <a:xfrm>
                <a:off x="3423768" y="1615067"/>
                <a:ext cx="955626" cy="270030"/>
              </a:xfrm>
              <a:prstGeom prst="wedgeRectCallout">
                <a:avLst>
                  <a:gd name="adj1" fmla="val -20833"/>
                  <a:gd name="adj2" fmla="val 10073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Wales</a:t>
                </a:r>
                <a:endParaRPr lang="en-GB" dirty="0">
                  <a:solidFill>
                    <a:schemeClr val="tx1"/>
                  </a:solidFill>
                </a:endParaRPr>
              </a:p>
            </p:txBody>
          </p:sp>
          <p:sp>
            <p:nvSpPr>
              <p:cNvPr id="12" name="Rectangular Callout 11"/>
              <p:cNvSpPr/>
              <p:nvPr/>
            </p:nvSpPr>
            <p:spPr>
              <a:xfrm>
                <a:off x="1187624" y="1615066"/>
                <a:ext cx="1800200" cy="349045"/>
              </a:xfrm>
              <a:prstGeom prst="wedgeRectCallout">
                <a:avLst>
                  <a:gd name="adj1" fmla="val 19935"/>
                  <a:gd name="adj2" fmla="val 10599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Newfoundland</a:t>
                </a:r>
                <a:endParaRPr lang="en-GB" dirty="0">
                  <a:solidFill>
                    <a:schemeClr val="tx1"/>
                  </a:solidFill>
                </a:endParaRPr>
              </a:p>
            </p:txBody>
          </p:sp>
          <p:sp>
            <p:nvSpPr>
              <p:cNvPr id="13" name="Rectangular Callout 12"/>
              <p:cNvSpPr/>
              <p:nvPr/>
            </p:nvSpPr>
            <p:spPr>
              <a:xfrm>
                <a:off x="3685985" y="2607569"/>
                <a:ext cx="1080120" cy="269090"/>
              </a:xfrm>
              <a:prstGeom prst="wedgeRectCallout">
                <a:avLst>
                  <a:gd name="adj1" fmla="val -23564"/>
                  <a:gd name="adj2" fmla="val -9589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Sardinia</a:t>
                </a:r>
                <a:endParaRPr lang="en-GB" dirty="0">
                  <a:solidFill>
                    <a:schemeClr val="tx1"/>
                  </a:solidFill>
                </a:endParaRPr>
              </a:p>
            </p:txBody>
          </p:sp>
          <p:sp>
            <p:nvSpPr>
              <p:cNvPr id="14" name="Rectangular Callout 13"/>
              <p:cNvSpPr/>
              <p:nvPr/>
            </p:nvSpPr>
            <p:spPr>
              <a:xfrm>
                <a:off x="2555776" y="4593071"/>
                <a:ext cx="1080120" cy="294092"/>
              </a:xfrm>
              <a:prstGeom prst="wedgeRectCallout">
                <a:avLst>
                  <a:gd name="adj1" fmla="val -69989"/>
                  <a:gd name="adj2" fmla="val -46735"/>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Brazil</a:t>
                </a:r>
                <a:endParaRPr lang="en-GB" dirty="0">
                  <a:solidFill>
                    <a:schemeClr val="tx1"/>
                  </a:solidFill>
                </a:endParaRPr>
              </a:p>
            </p:txBody>
          </p:sp>
          <p:sp>
            <p:nvSpPr>
              <p:cNvPr id="15" name="Rectangular Callout 14"/>
              <p:cNvSpPr/>
              <p:nvPr/>
            </p:nvSpPr>
            <p:spPr>
              <a:xfrm>
                <a:off x="4766105" y="4183452"/>
                <a:ext cx="1215149" cy="519161"/>
              </a:xfrm>
              <a:prstGeom prst="wedgeRectCallout">
                <a:avLst>
                  <a:gd name="adj1" fmla="val -69989"/>
                  <a:gd name="adj2" fmla="val -46735"/>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Southern Africa</a:t>
                </a:r>
                <a:endParaRPr lang="en-GB" dirty="0">
                  <a:solidFill>
                    <a:schemeClr val="tx1"/>
                  </a:solidFill>
                </a:endParaRPr>
              </a:p>
            </p:txBody>
          </p:sp>
          <p:sp>
            <p:nvSpPr>
              <p:cNvPr id="16" name="Rectangular Callout 15"/>
              <p:cNvSpPr/>
              <p:nvPr/>
            </p:nvSpPr>
            <p:spPr>
              <a:xfrm>
                <a:off x="7236296" y="2348881"/>
                <a:ext cx="1211942" cy="230337"/>
              </a:xfrm>
              <a:prstGeom prst="wedgeRectCallout">
                <a:avLst>
                  <a:gd name="adj1" fmla="val -86518"/>
                  <a:gd name="adj2" fmla="val -16131"/>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China</a:t>
                </a:r>
                <a:endParaRPr lang="en-GB" dirty="0">
                  <a:solidFill>
                    <a:schemeClr val="tx1"/>
                  </a:solidFill>
                </a:endParaRPr>
              </a:p>
            </p:txBody>
          </p:sp>
        </p:grpSp>
        <p:sp>
          <p:nvSpPr>
            <p:cNvPr id="6" name="Rectangular Callout 5"/>
            <p:cNvSpPr/>
            <p:nvPr/>
          </p:nvSpPr>
          <p:spPr>
            <a:xfrm>
              <a:off x="2115895" y="2348880"/>
              <a:ext cx="1080120" cy="540060"/>
            </a:xfrm>
            <a:prstGeom prst="wedgeRectCallout">
              <a:avLst>
                <a:gd name="adj1" fmla="val 80210"/>
                <a:gd name="adj2" fmla="val -986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West of Ireland</a:t>
              </a:r>
              <a:endParaRPr lang="en-GB" dirty="0">
                <a:solidFill>
                  <a:schemeClr val="tx1"/>
                </a:solidFill>
              </a:endParaRPr>
            </a:p>
          </p:txBody>
        </p:sp>
      </p:grpSp>
      <p:sp>
        <p:nvSpPr>
          <p:cNvPr id="17" name="Rectangular Callout 16"/>
          <p:cNvSpPr/>
          <p:nvPr/>
        </p:nvSpPr>
        <p:spPr>
          <a:xfrm>
            <a:off x="7079909" y="3512858"/>
            <a:ext cx="959397" cy="435711"/>
          </a:xfrm>
          <a:prstGeom prst="wedgeRectCallout">
            <a:avLst>
              <a:gd name="adj1" fmla="val -86518"/>
              <a:gd name="adj2" fmla="val -16131"/>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Taiwan</a:t>
            </a:r>
            <a:endParaRPr lang="en-GB" dirty="0">
              <a:solidFill>
                <a:schemeClr val="tx1"/>
              </a:solidFill>
            </a:endParaRPr>
          </a:p>
        </p:txBody>
      </p:sp>
      <p:sp>
        <p:nvSpPr>
          <p:cNvPr id="18" name="Rectangular Callout 17"/>
          <p:cNvSpPr/>
          <p:nvPr/>
        </p:nvSpPr>
        <p:spPr>
          <a:xfrm>
            <a:off x="2204151" y="4386839"/>
            <a:ext cx="928361" cy="394429"/>
          </a:xfrm>
          <a:prstGeom prst="wedgeRectCallout">
            <a:avLst>
              <a:gd name="adj1" fmla="val 77479"/>
              <a:gd name="adj2" fmla="val -713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Liberia</a:t>
            </a:r>
            <a:endParaRPr lang="en-GB" dirty="0">
              <a:solidFill>
                <a:schemeClr val="tx1"/>
              </a:solidFill>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0132" y="71610"/>
            <a:ext cx="3215053" cy="1407972"/>
          </a:xfrm>
          <a:prstGeom prst="rect">
            <a:avLst/>
          </a:prstGeom>
        </p:spPr>
      </p:pic>
      <p:sp>
        <p:nvSpPr>
          <p:cNvPr id="3" name="Title 2"/>
          <p:cNvSpPr>
            <a:spLocks noGrp="1"/>
          </p:cNvSpPr>
          <p:nvPr>
            <p:ph type="title"/>
          </p:nvPr>
        </p:nvSpPr>
        <p:spPr>
          <a:xfrm>
            <a:off x="873020" y="660843"/>
            <a:ext cx="7886700" cy="417246"/>
          </a:xfrm>
        </p:spPr>
        <p:txBody>
          <a:bodyPr>
            <a:normAutofit fontScale="90000"/>
          </a:bodyPr>
          <a:lstStyle/>
          <a:p>
            <a:pPr algn="ctr"/>
            <a:r>
              <a:rPr lang="en-GB" dirty="0" smtClean="0"/>
              <a:t>Case Studies</a:t>
            </a:r>
            <a:endParaRPr lang="en-GB" dirty="0"/>
          </a:p>
        </p:txBody>
      </p:sp>
    </p:spTree>
    <p:extLst>
      <p:ext uri="{BB962C8B-B14F-4D97-AF65-F5344CB8AC3E}">
        <p14:creationId xmlns:p14="http://schemas.microsoft.com/office/powerpoint/2010/main" val="2689026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1102" y="570173"/>
            <a:ext cx="1692324" cy="2246769"/>
          </a:xfrm>
          <a:prstGeom prst="rect">
            <a:avLst/>
          </a:prstGeom>
          <a:noFill/>
        </p:spPr>
        <p:txBody>
          <a:bodyPr wrap="square" rtlCol="0">
            <a:spAutoFit/>
          </a:bodyPr>
          <a:lstStyle/>
          <a:p>
            <a:r>
              <a:rPr lang="en-GB" sz="2000" b="1" dirty="0" smtClean="0"/>
              <a:t>New Zealand Dairy Exports 2014</a:t>
            </a:r>
          </a:p>
          <a:p>
            <a:r>
              <a:rPr lang="en-GB" sz="1600" dirty="0" smtClean="0"/>
              <a:t>Source: </a:t>
            </a:r>
            <a:r>
              <a:rPr lang="en-GB" sz="1600" i="1" dirty="0" smtClean="0"/>
              <a:t>NZMPI (2015) Situation and Outlook for Primary Industries 2015.</a:t>
            </a:r>
            <a:endParaRPr lang="en-GB" sz="1600" i="1" dirty="0"/>
          </a:p>
        </p:txBody>
      </p:sp>
      <p:pic>
        <p:nvPicPr>
          <p:cNvPr id="2" name="Picture 1"/>
          <p:cNvPicPr>
            <a:picLocks noChangeAspect="1"/>
          </p:cNvPicPr>
          <p:nvPr/>
        </p:nvPicPr>
        <p:blipFill>
          <a:blip r:embed="rId2"/>
          <a:stretch>
            <a:fillRect/>
          </a:stretch>
        </p:blipFill>
        <p:spPr>
          <a:xfrm>
            <a:off x="327545" y="248859"/>
            <a:ext cx="6723557" cy="5988168"/>
          </a:xfrm>
          <a:prstGeom prst="rect">
            <a:avLst/>
          </a:prstGeom>
        </p:spPr>
      </p:pic>
    </p:spTree>
    <p:extLst>
      <p:ext uri="{BB962C8B-B14F-4D97-AF65-F5344CB8AC3E}">
        <p14:creationId xmlns:p14="http://schemas.microsoft.com/office/powerpoint/2010/main" val="3142228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Assembling NZ-China Trade</a:t>
            </a:r>
            <a:endParaRPr lang="en-GB" sz="4000" b="1" dirty="0"/>
          </a:p>
        </p:txBody>
      </p:sp>
      <p:sp>
        <p:nvSpPr>
          <p:cNvPr id="3" name="Content Placeholder 2"/>
          <p:cNvSpPr>
            <a:spLocks noGrp="1"/>
          </p:cNvSpPr>
          <p:nvPr>
            <p:ph idx="1"/>
          </p:nvPr>
        </p:nvSpPr>
        <p:spPr>
          <a:xfrm>
            <a:off x="628650" y="1825625"/>
            <a:ext cx="5690263" cy="4351338"/>
          </a:xfrm>
        </p:spPr>
        <p:txBody>
          <a:bodyPr>
            <a:normAutofit fontScale="92500" lnSpcReduction="20000"/>
          </a:bodyPr>
          <a:lstStyle/>
          <a:p>
            <a:pPr marL="0" indent="0">
              <a:buNone/>
            </a:pPr>
            <a:r>
              <a:rPr lang="en-GB" b="1" dirty="0" smtClean="0"/>
              <a:t>Modifying the composition of the dairy export assemblage</a:t>
            </a:r>
          </a:p>
          <a:p>
            <a:r>
              <a:rPr lang="en-GB" dirty="0" smtClean="0"/>
              <a:t>Replacing butter with milk powder as the core commodity</a:t>
            </a:r>
          </a:p>
          <a:p>
            <a:r>
              <a:rPr lang="en-GB" dirty="0" smtClean="0"/>
              <a:t>Construction of milk power processing plants</a:t>
            </a:r>
          </a:p>
          <a:p>
            <a:r>
              <a:rPr lang="en-GB" dirty="0" smtClean="0"/>
              <a:t>R&amp;D investment to improve techniques</a:t>
            </a:r>
          </a:p>
          <a:p>
            <a:r>
              <a:rPr lang="en-GB" dirty="0" smtClean="0"/>
              <a:t>Attention to different methods for reconstituting milk powder in different markets</a:t>
            </a:r>
          </a:p>
          <a:p>
            <a:r>
              <a:rPr lang="en-GB" dirty="0" smtClean="0"/>
              <a:t>Enrolling Royal Inter-Ocean Line to establish shipping route from NZ to China</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2202" y="1825625"/>
            <a:ext cx="2254252" cy="1690689"/>
          </a:xfrm>
          <a:prstGeom prst="rect">
            <a:avLst/>
          </a:prstGeom>
        </p:spPr>
      </p:pic>
      <p:sp>
        <p:nvSpPr>
          <p:cNvPr id="5" name="TextBox 4"/>
          <p:cNvSpPr txBox="1"/>
          <p:nvPr/>
        </p:nvSpPr>
        <p:spPr>
          <a:xfrm>
            <a:off x="6562202" y="3643952"/>
            <a:ext cx="2349786" cy="646331"/>
          </a:xfrm>
          <a:prstGeom prst="rect">
            <a:avLst/>
          </a:prstGeom>
          <a:noFill/>
        </p:spPr>
        <p:txBody>
          <a:bodyPr wrap="square" rtlCol="0">
            <a:spAutoFit/>
          </a:bodyPr>
          <a:lstStyle/>
          <a:p>
            <a:r>
              <a:rPr lang="en-GB" dirty="0" smtClean="0"/>
              <a:t>Milk powder plant, </a:t>
            </a:r>
            <a:r>
              <a:rPr lang="en-GB" dirty="0" err="1" smtClean="0"/>
              <a:t>Longburn</a:t>
            </a:r>
            <a:r>
              <a:rPr lang="en-GB" dirty="0" smtClean="0"/>
              <a:t>, built 1965</a:t>
            </a:r>
            <a:endParaRPr lang="en-GB"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5691" y="4417921"/>
            <a:ext cx="2290763" cy="1541651"/>
          </a:xfrm>
          <a:prstGeom prst="rect">
            <a:avLst/>
          </a:prstGeom>
        </p:spPr>
      </p:pic>
    </p:spTree>
    <p:extLst>
      <p:ext uri="{BB962C8B-B14F-4D97-AF65-F5344CB8AC3E}">
        <p14:creationId xmlns:p14="http://schemas.microsoft.com/office/powerpoint/2010/main" val="1831911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Assembling NZ-China Trade</a:t>
            </a:r>
            <a:endParaRPr lang="en-GB" sz="4000" b="1" dirty="0"/>
          </a:p>
        </p:txBody>
      </p:sp>
      <p:sp>
        <p:nvSpPr>
          <p:cNvPr id="3" name="Content Placeholder 2"/>
          <p:cNvSpPr>
            <a:spLocks noGrp="1"/>
          </p:cNvSpPr>
          <p:nvPr>
            <p:ph idx="1"/>
          </p:nvPr>
        </p:nvSpPr>
        <p:spPr>
          <a:xfrm>
            <a:off x="628650" y="1825625"/>
            <a:ext cx="5444604" cy="4351338"/>
          </a:xfrm>
        </p:spPr>
        <p:txBody>
          <a:bodyPr>
            <a:normAutofit lnSpcReduction="10000"/>
          </a:bodyPr>
          <a:lstStyle/>
          <a:p>
            <a:r>
              <a:rPr lang="en-GB" dirty="0" err="1" smtClean="0"/>
              <a:t>Sanlu</a:t>
            </a:r>
            <a:r>
              <a:rPr lang="en-GB" dirty="0" smtClean="0"/>
              <a:t> food contamination scandal in China 2008</a:t>
            </a:r>
          </a:p>
          <a:p>
            <a:r>
              <a:rPr lang="en-GB" dirty="0" smtClean="0"/>
              <a:t>Milk powder and infant formula adulterated with melamine</a:t>
            </a:r>
          </a:p>
          <a:p>
            <a:r>
              <a:rPr lang="en-GB" dirty="0" smtClean="0"/>
              <a:t>New Zealand milk powder considered safe</a:t>
            </a:r>
          </a:p>
          <a:p>
            <a:r>
              <a:rPr lang="en-GB" dirty="0" smtClean="0"/>
              <a:t>Coding of New Zealand products in China as ‘pure’</a:t>
            </a:r>
          </a:p>
          <a:p>
            <a:r>
              <a:rPr lang="en-GB" dirty="0" smtClean="0"/>
              <a:t>Expressive function of NZ milk powder</a:t>
            </a:r>
          </a:p>
          <a:p>
            <a:endParaRPr lang="en-GB" dirty="0" smtClean="0"/>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09731" y="3549110"/>
            <a:ext cx="2663228" cy="9043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80943" y="4453477"/>
            <a:ext cx="2584295" cy="1933054"/>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80943" y="1616056"/>
            <a:ext cx="2197289" cy="1864151"/>
          </a:xfrm>
          <a:prstGeom prst="rect">
            <a:avLst/>
          </a:prstGeom>
        </p:spPr>
      </p:pic>
    </p:spTree>
    <p:extLst>
      <p:ext uri="{BB962C8B-B14F-4D97-AF65-F5344CB8AC3E}">
        <p14:creationId xmlns:p14="http://schemas.microsoft.com/office/powerpoint/2010/main" val="511816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08" y="500061"/>
            <a:ext cx="7886700" cy="1325563"/>
          </a:xfrm>
        </p:spPr>
        <p:txBody>
          <a:bodyPr>
            <a:normAutofit/>
          </a:bodyPr>
          <a:lstStyle/>
          <a:p>
            <a:r>
              <a:rPr lang="en-GB" sz="4000" b="1" dirty="0" smtClean="0"/>
              <a:t>Assembling NZ-China Trade</a:t>
            </a:r>
            <a:endParaRPr lang="en-GB" sz="4000" b="1" dirty="0"/>
          </a:p>
        </p:txBody>
      </p:sp>
      <p:sp>
        <p:nvSpPr>
          <p:cNvPr id="3" name="Content Placeholder 2"/>
          <p:cNvSpPr>
            <a:spLocks noGrp="1"/>
          </p:cNvSpPr>
          <p:nvPr>
            <p:ph idx="1"/>
          </p:nvPr>
        </p:nvSpPr>
        <p:spPr>
          <a:xfrm>
            <a:off x="628650" y="1825625"/>
            <a:ext cx="4912341" cy="4351338"/>
          </a:xfrm>
        </p:spPr>
        <p:txBody>
          <a:bodyPr/>
          <a:lstStyle/>
          <a:p>
            <a:r>
              <a:rPr lang="en-GB" dirty="0" smtClean="0"/>
              <a:t>Increased demand for milk from NZ farmers</a:t>
            </a:r>
          </a:p>
          <a:p>
            <a:r>
              <a:rPr lang="en-GB" dirty="0" smtClean="0"/>
              <a:t>Increased prices for milk (coding of milk in commodity markets)</a:t>
            </a:r>
          </a:p>
          <a:p>
            <a:endParaRPr lang="en-GB" dirty="0"/>
          </a:p>
          <a:p>
            <a:r>
              <a:rPr lang="en-GB" dirty="0" smtClean="0"/>
              <a:t>Conversion of sheep and beef farms and forest land to dairy</a:t>
            </a:r>
            <a:endParaRPr lang="en-GB" dirty="0"/>
          </a:p>
        </p:txBody>
      </p:sp>
      <p:pic>
        <p:nvPicPr>
          <p:cNvPr id="4" name="Picture 3"/>
          <p:cNvPicPr>
            <a:picLocks noChangeAspect="1"/>
          </p:cNvPicPr>
          <p:nvPr/>
        </p:nvPicPr>
        <p:blipFill>
          <a:blip r:embed="rId2"/>
          <a:stretch>
            <a:fillRect/>
          </a:stretch>
        </p:blipFill>
        <p:spPr>
          <a:xfrm>
            <a:off x="6179038" y="749845"/>
            <a:ext cx="2647175" cy="1897821"/>
          </a:xfrm>
          <a:prstGeom prst="rect">
            <a:avLst/>
          </a:prstGeom>
        </p:spPr>
      </p:pic>
      <p:pic>
        <p:nvPicPr>
          <p:cNvPr id="5" name="Picture 4"/>
          <p:cNvPicPr>
            <a:picLocks noChangeAspect="1"/>
          </p:cNvPicPr>
          <p:nvPr/>
        </p:nvPicPr>
        <p:blipFill>
          <a:blip r:embed="rId3"/>
          <a:stretch>
            <a:fillRect/>
          </a:stretch>
        </p:blipFill>
        <p:spPr>
          <a:xfrm>
            <a:off x="6179038" y="2691109"/>
            <a:ext cx="2671653" cy="1910687"/>
          </a:xfrm>
          <a:prstGeom prst="rect">
            <a:avLst/>
          </a:prstGeom>
        </p:spPr>
      </p:pic>
      <p:pic>
        <p:nvPicPr>
          <p:cNvPr id="6" name="Picture 5"/>
          <p:cNvPicPr>
            <a:picLocks noChangeAspect="1"/>
          </p:cNvPicPr>
          <p:nvPr/>
        </p:nvPicPr>
        <p:blipFill>
          <a:blip r:embed="rId4"/>
          <a:stretch>
            <a:fillRect/>
          </a:stretch>
        </p:blipFill>
        <p:spPr>
          <a:xfrm>
            <a:off x="6179037" y="4645239"/>
            <a:ext cx="2647175" cy="1899060"/>
          </a:xfrm>
          <a:prstGeom prst="rect">
            <a:avLst/>
          </a:prstGeom>
        </p:spPr>
      </p:pic>
      <p:sp>
        <p:nvSpPr>
          <p:cNvPr id="7" name="TextBox 6"/>
          <p:cNvSpPr txBox="1"/>
          <p:nvPr/>
        </p:nvSpPr>
        <p:spPr>
          <a:xfrm>
            <a:off x="955344" y="5827594"/>
            <a:ext cx="5049672" cy="646331"/>
          </a:xfrm>
          <a:prstGeom prst="rect">
            <a:avLst/>
          </a:prstGeom>
          <a:noFill/>
        </p:spPr>
        <p:txBody>
          <a:bodyPr wrap="square" rtlCol="0">
            <a:spAutoFit/>
          </a:bodyPr>
          <a:lstStyle/>
          <a:p>
            <a:pPr algn="r"/>
            <a:r>
              <a:rPr lang="en-GB" dirty="0" smtClean="0"/>
              <a:t>Graphs from Dickens (2014) </a:t>
            </a:r>
            <a:r>
              <a:rPr lang="en-GB" i="1" dirty="0" smtClean="0"/>
              <a:t>Insights into the dairy export boom and some interesting implications</a:t>
            </a:r>
            <a:endParaRPr lang="en-GB" i="1" dirty="0"/>
          </a:p>
        </p:txBody>
      </p:sp>
    </p:spTree>
    <p:extLst>
      <p:ext uri="{BB962C8B-B14F-4D97-AF65-F5344CB8AC3E}">
        <p14:creationId xmlns:p14="http://schemas.microsoft.com/office/powerpoint/2010/main" val="3720810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3441" y="340389"/>
            <a:ext cx="7797101" cy="5535240"/>
          </a:xfrm>
          <a:prstGeom prst="rect">
            <a:avLst/>
          </a:prstGeom>
        </p:spPr>
      </p:pic>
      <p:sp>
        <p:nvSpPr>
          <p:cNvPr id="3" name="TextBox 2"/>
          <p:cNvSpPr txBox="1"/>
          <p:nvPr/>
        </p:nvSpPr>
        <p:spPr>
          <a:xfrm>
            <a:off x="473441" y="6100549"/>
            <a:ext cx="7646977" cy="382138"/>
          </a:xfrm>
          <a:prstGeom prst="rect">
            <a:avLst/>
          </a:prstGeom>
          <a:noFill/>
        </p:spPr>
        <p:txBody>
          <a:bodyPr wrap="square" rtlCol="0">
            <a:spAutoFit/>
          </a:bodyPr>
          <a:lstStyle/>
          <a:p>
            <a:r>
              <a:rPr lang="en-GB" b="1" dirty="0" smtClean="0"/>
              <a:t>Numbers of dairy cattle in New Zealand, 1955 (left) and 2005 (right)</a:t>
            </a:r>
            <a:endParaRPr lang="en-GB" b="1" dirty="0"/>
          </a:p>
        </p:txBody>
      </p:sp>
    </p:spTree>
    <p:extLst>
      <p:ext uri="{BB962C8B-B14F-4D97-AF65-F5344CB8AC3E}">
        <p14:creationId xmlns:p14="http://schemas.microsoft.com/office/powerpoint/2010/main" val="4044083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Re-assembling the farm</a:t>
            </a:r>
            <a:endParaRPr lang="en-GB" sz="4000" b="1" dirty="0"/>
          </a:p>
        </p:txBody>
      </p:sp>
      <p:sp>
        <p:nvSpPr>
          <p:cNvPr id="3" name="Content Placeholder 2"/>
          <p:cNvSpPr>
            <a:spLocks noGrp="1"/>
          </p:cNvSpPr>
          <p:nvPr>
            <p:ph idx="1"/>
          </p:nvPr>
        </p:nvSpPr>
        <p:spPr>
          <a:xfrm>
            <a:off x="628650" y="1825625"/>
            <a:ext cx="6386299" cy="4351338"/>
          </a:xfrm>
        </p:spPr>
        <p:txBody>
          <a:bodyPr>
            <a:normAutofit fontScale="92500" lnSpcReduction="20000"/>
          </a:bodyPr>
          <a:lstStyle/>
          <a:p>
            <a:pPr marL="0" indent="0">
              <a:buNone/>
            </a:pPr>
            <a:r>
              <a:rPr lang="en-GB" b="1" dirty="0" smtClean="0"/>
              <a:t>Dairy conversion involves re-assembling the components of the farm</a:t>
            </a:r>
          </a:p>
          <a:p>
            <a:r>
              <a:rPr lang="en-GB" dirty="0" smtClean="0"/>
              <a:t>Dairy cattle breeds replacing beef cattle and sheep</a:t>
            </a:r>
          </a:p>
          <a:p>
            <a:r>
              <a:rPr lang="en-GB" dirty="0" smtClean="0"/>
              <a:t>New buildings, e.g. milking sheds</a:t>
            </a:r>
          </a:p>
          <a:p>
            <a:r>
              <a:rPr lang="en-GB" dirty="0" smtClean="0"/>
              <a:t>Irrigation systems</a:t>
            </a:r>
          </a:p>
          <a:p>
            <a:r>
              <a:rPr lang="en-GB" dirty="0" smtClean="0"/>
              <a:t>Purchase of feed supplements and/or planting of crops for silage</a:t>
            </a:r>
          </a:p>
          <a:p>
            <a:r>
              <a:rPr lang="en-GB" dirty="0" smtClean="0"/>
              <a:t>Additional labour requirements</a:t>
            </a:r>
          </a:p>
          <a:p>
            <a:endParaRPr lang="en-GB" dirty="0"/>
          </a:p>
          <a:p>
            <a:pPr marL="0" indent="0">
              <a:buNone/>
            </a:pPr>
            <a:r>
              <a:rPr lang="en-GB" b="1" i="1" dirty="0" smtClean="0"/>
              <a:t>Many of these new components are sourced from outside New Zealand</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074" r="47613"/>
          <a:stretch/>
        </p:blipFill>
        <p:spPr>
          <a:xfrm>
            <a:off x="7014949" y="1825625"/>
            <a:ext cx="2010632" cy="4041371"/>
          </a:xfrm>
          <a:prstGeom prst="rect">
            <a:avLst/>
          </a:prstGeom>
        </p:spPr>
      </p:pic>
    </p:spTree>
    <p:extLst>
      <p:ext uri="{BB962C8B-B14F-4D97-AF65-F5344CB8AC3E}">
        <p14:creationId xmlns:p14="http://schemas.microsoft.com/office/powerpoint/2010/main" val="1231528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Re-assembling the farm</a:t>
            </a:r>
            <a:endParaRPr lang="en-GB" sz="4000" b="1" dirty="0"/>
          </a:p>
        </p:txBody>
      </p:sp>
      <p:sp>
        <p:nvSpPr>
          <p:cNvPr id="3" name="Content Placeholder 2"/>
          <p:cNvSpPr>
            <a:spLocks noGrp="1"/>
          </p:cNvSpPr>
          <p:nvPr>
            <p:ph idx="1"/>
          </p:nvPr>
        </p:nvSpPr>
        <p:spPr>
          <a:xfrm>
            <a:off x="628650" y="1825625"/>
            <a:ext cx="4598443" cy="4097503"/>
          </a:xfrm>
        </p:spPr>
        <p:txBody>
          <a:bodyPr>
            <a:normAutofit/>
          </a:bodyPr>
          <a:lstStyle/>
          <a:p>
            <a:r>
              <a:rPr lang="en-GB" sz="2400" dirty="0" smtClean="0"/>
              <a:t>Maize planted as a silage crop</a:t>
            </a:r>
          </a:p>
          <a:p>
            <a:r>
              <a:rPr lang="en-GB" sz="2400" dirty="0" smtClean="0"/>
              <a:t>Hybrid seeds developed by US-based biotech firms DuPont and </a:t>
            </a:r>
            <a:r>
              <a:rPr lang="en-GB" sz="2400" dirty="0" err="1" smtClean="0"/>
              <a:t>Corson</a:t>
            </a:r>
            <a:endParaRPr lang="en-GB" sz="2400" dirty="0" smtClean="0"/>
          </a:p>
          <a:p>
            <a:r>
              <a:rPr lang="en-GB" sz="2400" dirty="0" smtClean="0"/>
              <a:t>Signs mark the landscape of the global countryside with the proprietary knowledge claims of transnational corporations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36524" y="1419367"/>
            <a:ext cx="3016155" cy="2262116"/>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6524" y="4283809"/>
            <a:ext cx="3016155" cy="2262116"/>
          </a:xfrm>
          <a:prstGeom prst="rect">
            <a:avLst/>
          </a:prstGeom>
        </p:spPr>
      </p:pic>
      <p:sp>
        <p:nvSpPr>
          <p:cNvPr id="6" name="TextBox 5"/>
          <p:cNvSpPr txBox="1"/>
          <p:nvPr/>
        </p:nvSpPr>
        <p:spPr>
          <a:xfrm>
            <a:off x="5636523" y="3681482"/>
            <a:ext cx="2906975" cy="646331"/>
          </a:xfrm>
          <a:prstGeom prst="rect">
            <a:avLst/>
          </a:prstGeom>
          <a:noFill/>
        </p:spPr>
        <p:txBody>
          <a:bodyPr wrap="square" rtlCol="0">
            <a:spAutoFit/>
          </a:bodyPr>
          <a:lstStyle/>
          <a:p>
            <a:r>
              <a:rPr lang="en-GB" dirty="0" smtClean="0"/>
              <a:t>DuPont’s Pioneer maize in </a:t>
            </a:r>
            <a:r>
              <a:rPr lang="en-GB" dirty="0" err="1" smtClean="0"/>
              <a:t>Manawatu</a:t>
            </a:r>
            <a:r>
              <a:rPr lang="en-GB" dirty="0" smtClean="0"/>
              <a:t>, New Zealand</a:t>
            </a:r>
            <a:endParaRPr lang="en-GB" dirty="0"/>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9595" y="5093520"/>
            <a:ext cx="1898833" cy="106161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95476" y="5093520"/>
            <a:ext cx="1580739" cy="1056221"/>
          </a:xfrm>
          <a:prstGeom prst="rect">
            <a:avLst/>
          </a:prstGeom>
        </p:spPr>
      </p:pic>
      <p:sp>
        <p:nvSpPr>
          <p:cNvPr id="9" name="TextBox 8"/>
          <p:cNvSpPr txBox="1"/>
          <p:nvPr/>
        </p:nvSpPr>
        <p:spPr>
          <a:xfrm>
            <a:off x="449595" y="6250675"/>
            <a:ext cx="1229080" cy="369332"/>
          </a:xfrm>
          <a:prstGeom prst="rect">
            <a:avLst/>
          </a:prstGeom>
          <a:noFill/>
        </p:spPr>
        <p:txBody>
          <a:bodyPr wrap="square" rtlCol="0">
            <a:spAutoFit/>
          </a:bodyPr>
          <a:lstStyle/>
          <a:p>
            <a:r>
              <a:rPr lang="en-GB" dirty="0" smtClean="0"/>
              <a:t>Germany</a:t>
            </a:r>
            <a:endParaRPr lang="en-GB" dirty="0"/>
          </a:p>
        </p:txBody>
      </p:sp>
      <p:sp>
        <p:nvSpPr>
          <p:cNvPr id="10" name="TextBox 9"/>
          <p:cNvSpPr txBox="1"/>
          <p:nvPr/>
        </p:nvSpPr>
        <p:spPr>
          <a:xfrm>
            <a:off x="2595476" y="6250675"/>
            <a:ext cx="993885" cy="369332"/>
          </a:xfrm>
          <a:prstGeom prst="rect">
            <a:avLst/>
          </a:prstGeom>
          <a:noFill/>
        </p:spPr>
        <p:txBody>
          <a:bodyPr wrap="square" rtlCol="0">
            <a:spAutoFit/>
          </a:bodyPr>
          <a:lstStyle/>
          <a:p>
            <a:r>
              <a:rPr lang="en-GB" dirty="0" smtClean="0"/>
              <a:t>Belgium</a:t>
            </a:r>
            <a:endParaRPr lang="en-GB" dirty="0"/>
          </a:p>
        </p:txBody>
      </p:sp>
    </p:spTree>
    <p:extLst>
      <p:ext uri="{BB962C8B-B14F-4D97-AF65-F5344CB8AC3E}">
        <p14:creationId xmlns:p14="http://schemas.microsoft.com/office/powerpoint/2010/main" val="3308968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Re-assembling the farm</a:t>
            </a:r>
            <a:endParaRPr lang="en-GB" sz="4000" b="1" dirty="0"/>
          </a:p>
        </p:txBody>
      </p:sp>
      <p:sp>
        <p:nvSpPr>
          <p:cNvPr id="3" name="Content Placeholder 2"/>
          <p:cNvSpPr>
            <a:spLocks noGrp="1"/>
          </p:cNvSpPr>
          <p:nvPr>
            <p:ph idx="1"/>
          </p:nvPr>
        </p:nvSpPr>
        <p:spPr>
          <a:xfrm>
            <a:off x="628650" y="1825625"/>
            <a:ext cx="4543851" cy="4351338"/>
          </a:xfrm>
        </p:spPr>
        <p:txBody>
          <a:bodyPr>
            <a:normAutofit/>
          </a:bodyPr>
          <a:lstStyle/>
          <a:p>
            <a:r>
              <a:rPr lang="en-GB" sz="2400" dirty="0" smtClean="0"/>
              <a:t>Irrigation systems required for higher water demand of dairy farming</a:t>
            </a:r>
          </a:p>
          <a:p>
            <a:r>
              <a:rPr lang="en-GB" sz="2400" dirty="0" smtClean="0"/>
              <a:t>Popular Centre Pivot Irrigation system manufacturers Valley, Rainer and </a:t>
            </a:r>
            <a:r>
              <a:rPr lang="en-GB" sz="2400" dirty="0" err="1" smtClean="0"/>
              <a:t>Reinke</a:t>
            </a:r>
            <a:r>
              <a:rPr lang="en-GB" sz="2400" dirty="0" smtClean="0"/>
              <a:t> all based in Nebraska, US</a:t>
            </a:r>
          </a:p>
          <a:p>
            <a:r>
              <a:rPr lang="en-GB" sz="2400" dirty="0" err="1" smtClean="0"/>
              <a:t>Reinke</a:t>
            </a:r>
            <a:r>
              <a:rPr lang="en-GB" sz="2400" dirty="0" smtClean="0"/>
              <a:t> irrigation systems manufactured in China &amp; exported to NZ via warehouse in Brisbane, Australia</a:t>
            </a:r>
            <a:endParaRPr lang="en-GB" sz="2400" dirty="0"/>
          </a:p>
        </p:txBody>
      </p:sp>
      <p:grpSp>
        <p:nvGrpSpPr>
          <p:cNvPr id="15" name="Group 14"/>
          <p:cNvGrpSpPr/>
          <p:nvPr/>
        </p:nvGrpSpPr>
        <p:grpSpPr>
          <a:xfrm>
            <a:off x="5382177" y="4129089"/>
            <a:ext cx="3426146" cy="2228850"/>
            <a:chOff x="5000624" y="3957640"/>
            <a:chExt cx="3426146" cy="222885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24888" t="13750" r="6673" b="13125"/>
            <a:stretch/>
          </p:blipFill>
          <p:spPr>
            <a:xfrm>
              <a:off x="5000624" y="3957640"/>
              <a:ext cx="3426146" cy="2228850"/>
            </a:xfrm>
            <a:prstGeom prst="rect">
              <a:avLst/>
            </a:prstGeom>
          </p:spPr>
        </p:pic>
        <p:cxnSp>
          <p:nvCxnSpPr>
            <p:cNvPr id="7" name="Straight Connector 6"/>
            <p:cNvCxnSpPr/>
            <p:nvPr/>
          </p:nvCxnSpPr>
          <p:spPr>
            <a:xfrm flipV="1">
              <a:off x="6420217" y="4589501"/>
              <a:ext cx="1145605" cy="1411441"/>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577578" y="4589501"/>
              <a:ext cx="1988244" cy="162527"/>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77578" y="4752028"/>
              <a:ext cx="590702" cy="1038604"/>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68280" y="5790632"/>
              <a:ext cx="251937" cy="21031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06544" y="1370798"/>
            <a:ext cx="3377413" cy="253305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12770" y="5972375"/>
            <a:ext cx="1469210" cy="400032"/>
          </a:xfrm>
          <a:prstGeom prst="rect">
            <a:avLst/>
          </a:prstGeom>
          <a:solidFill>
            <a:schemeClr val="bg1"/>
          </a:solidFill>
        </p:spPr>
      </p:pic>
    </p:spTree>
    <p:extLst>
      <p:ext uri="{BB962C8B-B14F-4D97-AF65-F5344CB8AC3E}">
        <p14:creationId xmlns:p14="http://schemas.microsoft.com/office/powerpoint/2010/main" val="2180826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Re-assembling the farm</a:t>
            </a:r>
            <a:endParaRPr lang="en-GB" sz="4000" b="1"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598" y="1407958"/>
            <a:ext cx="4296414" cy="2789958"/>
          </a:xfrm>
          <a:prstGeom prst="rect">
            <a:avLst/>
          </a:prstGeom>
        </p:spPr>
      </p:pic>
      <p:pic>
        <p:nvPicPr>
          <p:cNvPr id="6" name="Picture 5"/>
          <p:cNvPicPr>
            <a:picLocks noChangeAspect="1"/>
          </p:cNvPicPr>
          <p:nvPr/>
        </p:nvPicPr>
        <p:blipFill>
          <a:blip r:embed="rId3"/>
          <a:stretch>
            <a:fillRect/>
          </a:stretch>
        </p:blipFill>
        <p:spPr>
          <a:xfrm>
            <a:off x="2655805" y="3848100"/>
            <a:ext cx="5924550" cy="3009900"/>
          </a:xfrm>
          <a:prstGeom prst="rect">
            <a:avLst/>
          </a:prstGeom>
        </p:spPr>
      </p:pic>
      <p:sp>
        <p:nvSpPr>
          <p:cNvPr id="7" name="TextBox 6"/>
          <p:cNvSpPr txBox="1"/>
          <p:nvPr/>
        </p:nvSpPr>
        <p:spPr>
          <a:xfrm>
            <a:off x="628650" y="4650795"/>
            <a:ext cx="2027155" cy="1754326"/>
          </a:xfrm>
          <a:prstGeom prst="rect">
            <a:avLst/>
          </a:prstGeom>
          <a:noFill/>
        </p:spPr>
        <p:txBody>
          <a:bodyPr wrap="square" rtlCol="0">
            <a:spAutoFit/>
          </a:bodyPr>
          <a:lstStyle/>
          <a:p>
            <a:r>
              <a:rPr lang="en-GB" dirty="0" smtClean="0"/>
              <a:t>Foreign workers on dairy farms granted visas, by origin (Source: Rawlinson &amp; Tipples 2012, via Christie 2012)</a:t>
            </a:r>
            <a:endParaRPr lang="en-GB" dirty="0"/>
          </a:p>
        </p:txBody>
      </p:sp>
      <p:pic>
        <p:nvPicPr>
          <p:cNvPr id="8" name="Picture 7"/>
          <p:cNvPicPr>
            <a:picLocks noChangeAspect="1"/>
          </p:cNvPicPr>
          <p:nvPr/>
        </p:nvPicPr>
        <p:blipFill>
          <a:blip r:embed="rId4"/>
          <a:stretch>
            <a:fillRect/>
          </a:stretch>
        </p:blipFill>
        <p:spPr>
          <a:xfrm>
            <a:off x="4572000" y="1340062"/>
            <a:ext cx="4290231" cy="2055159"/>
          </a:xfrm>
          <a:prstGeom prst="rect">
            <a:avLst/>
          </a:prstGeom>
        </p:spPr>
      </p:pic>
    </p:spTree>
    <p:extLst>
      <p:ext uri="{BB962C8B-B14F-4D97-AF65-F5344CB8AC3E}">
        <p14:creationId xmlns:p14="http://schemas.microsoft.com/office/powerpoint/2010/main" val="7054475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Re-assembling the farm</a:t>
            </a:r>
            <a:endParaRPr lang="en-GB" sz="4000" b="1" dirty="0"/>
          </a:p>
        </p:txBody>
      </p:sp>
      <p:sp>
        <p:nvSpPr>
          <p:cNvPr id="3" name="Content Placeholder 2"/>
          <p:cNvSpPr>
            <a:spLocks noGrp="1"/>
          </p:cNvSpPr>
          <p:nvPr>
            <p:ph idx="1"/>
          </p:nvPr>
        </p:nvSpPr>
        <p:spPr>
          <a:xfrm>
            <a:off x="628650" y="1825625"/>
            <a:ext cx="4734920" cy="4351338"/>
          </a:xfrm>
        </p:spPr>
        <p:txBody>
          <a:bodyPr>
            <a:normAutofit fontScale="92500"/>
          </a:bodyPr>
          <a:lstStyle/>
          <a:p>
            <a:r>
              <a:rPr lang="en-GB" dirty="0" smtClean="0"/>
              <a:t>Re-assembling the farm for dairy conversion also required capital, drawing on domestic and international sources</a:t>
            </a:r>
          </a:p>
          <a:p>
            <a:r>
              <a:rPr lang="en-GB" dirty="0" smtClean="0"/>
              <a:t>Borrowing from (foreign-owned) banks</a:t>
            </a:r>
          </a:p>
          <a:p>
            <a:r>
              <a:rPr lang="en-GB" dirty="0" smtClean="0"/>
              <a:t>Private investment by NZ individuals, including farmers</a:t>
            </a:r>
          </a:p>
          <a:p>
            <a:r>
              <a:rPr lang="en-GB" dirty="0" smtClean="0"/>
              <a:t>Farms bought by international buyers for dairy conversion</a:t>
            </a: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68537" y="1690689"/>
            <a:ext cx="2506212" cy="3330054"/>
          </a:xfrm>
          <a:prstGeom prst="rect">
            <a:avLst/>
          </a:prstGeom>
        </p:spPr>
      </p:pic>
    </p:spTree>
    <p:extLst>
      <p:ext uri="{BB962C8B-B14F-4D97-AF65-F5344CB8AC3E}">
        <p14:creationId xmlns:p14="http://schemas.microsoft.com/office/powerpoint/2010/main" val="662249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GB" sz="2400" dirty="0" smtClean="0"/>
              <a:t/>
            </a:r>
            <a:br>
              <a:rPr lang="en-GB" sz="2400" dirty="0" smtClean="0"/>
            </a:br>
            <a:r>
              <a:rPr lang="en-GB" sz="2400" dirty="0"/>
              <a:t/>
            </a:r>
            <a:br>
              <a:rPr lang="en-GB" sz="2400" dirty="0"/>
            </a:br>
            <a:r>
              <a:rPr lang="en-GB" sz="3100" dirty="0" smtClean="0">
                <a:solidFill>
                  <a:schemeClr val="bg1"/>
                </a:solidFill>
                <a:latin typeface="Arial Black" panose="020B0A04020102020204" pitchFamily="34" charset="0"/>
              </a:rPr>
              <a:t>GLOBAL - RURAL</a:t>
            </a:r>
            <a:r>
              <a:rPr lang="en-GB" sz="2700" i="1" dirty="0">
                <a:solidFill>
                  <a:schemeClr val="bg1"/>
                </a:solidFill>
              </a:rPr>
              <a:t/>
            </a:r>
            <a:br>
              <a:rPr lang="en-GB" sz="2700" i="1" dirty="0">
                <a:solidFill>
                  <a:schemeClr val="bg1"/>
                </a:solidFill>
              </a:rPr>
            </a:br>
            <a:endParaRPr lang="en-GB" sz="2700" i="1" dirty="0">
              <a:solidFill>
                <a:schemeClr val="bg1"/>
              </a:solidFill>
            </a:endParaRPr>
          </a:p>
        </p:txBody>
      </p:sp>
      <p:sp>
        <p:nvSpPr>
          <p:cNvPr id="3" name="Content Placeholder 2"/>
          <p:cNvSpPr>
            <a:spLocks noGrp="1"/>
          </p:cNvSpPr>
          <p:nvPr>
            <p:ph idx="1"/>
          </p:nvPr>
        </p:nvSpPr>
        <p:spPr>
          <a:xfrm>
            <a:off x="581192" y="3433011"/>
            <a:ext cx="8016897" cy="2652552"/>
          </a:xfrm>
        </p:spPr>
        <p:txBody>
          <a:bodyPr anchor="t">
            <a:normAutofit/>
          </a:bodyPr>
          <a:lstStyle/>
          <a:p>
            <a:pPr marL="0" indent="0">
              <a:buNone/>
            </a:pPr>
            <a:r>
              <a:rPr lang="en-GB" sz="2400" b="1" dirty="0" smtClean="0"/>
              <a:t>Project Leader:</a:t>
            </a:r>
            <a:r>
              <a:rPr lang="en-GB" sz="2400" dirty="0" smtClean="0"/>
              <a:t> Michael Woods</a:t>
            </a:r>
          </a:p>
          <a:p>
            <a:pPr marL="0" indent="0">
              <a:buNone/>
            </a:pPr>
            <a:r>
              <a:rPr lang="en-GB" sz="2400" b="1" dirty="0" smtClean="0"/>
              <a:t>Co-investigator:</a:t>
            </a:r>
            <a:r>
              <a:rPr lang="en-GB" sz="2400" dirty="0" smtClean="0"/>
              <a:t> Jesse </a:t>
            </a:r>
            <a:r>
              <a:rPr lang="en-GB" sz="2400" dirty="0" err="1" smtClean="0"/>
              <a:t>Heley</a:t>
            </a:r>
            <a:endParaRPr lang="en-GB" sz="2400" dirty="0" smtClean="0"/>
          </a:p>
          <a:p>
            <a:pPr marL="0" indent="0">
              <a:buNone/>
            </a:pPr>
            <a:r>
              <a:rPr lang="en-GB" sz="2400" b="1" dirty="0" smtClean="0"/>
              <a:t>Post-Doc Researchers:</a:t>
            </a:r>
            <a:r>
              <a:rPr lang="en-GB" sz="2400" dirty="0" smtClean="0"/>
              <a:t> Francesca </a:t>
            </a:r>
            <a:r>
              <a:rPr lang="en-GB" sz="2400" dirty="0" err="1" smtClean="0"/>
              <a:t>Fois</a:t>
            </a:r>
            <a:r>
              <a:rPr lang="en-GB" sz="2400" dirty="0" smtClean="0"/>
              <a:t>, Laura Jones, </a:t>
            </a:r>
            <a:r>
              <a:rPr lang="en-GB" sz="2400" dirty="0" err="1" smtClean="0"/>
              <a:t>Anthonia</a:t>
            </a:r>
            <a:r>
              <a:rPr lang="en-GB" sz="2400" dirty="0" smtClean="0"/>
              <a:t> </a:t>
            </a:r>
            <a:r>
              <a:rPr lang="en-GB" sz="2400" dirty="0" err="1" smtClean="0"/>
              <a:t>Onyeahialam</a:t>
            </a:r>
            <a:r>
              <a:rPr lang="en-GB" sz="2400" dirty="0" smtClean="0"/>
              <a:t>, Samantha Saville, Marc Welsh</a:t>
            </a:r>
          </a:p>
          <a:p>
            <a:pPr marL="0" indent="0">
              <a:buNone/>
            </a:pPr>
            <a:r>
              <a:rPr lang="en-GB" sz="2400" b="1" dirty="0" smtClean="0"/>
              <a:t>PhD Students:</a:t>
            </a:r>
            <a:r>
              <a:rPr lang="en-GB" sz="2400" dirty="0" smtClean="0"/>
              <a:t> Fidel </a:t>
            </a:r>
            <a:r>
              <a:rPr lang="en-GB" sz="2400" dirty="0" err="1" smtClean="0"/>
              <a:t>Budy</a:t>
            </a:r>
            <a:r>
              <a:rPr lang="en-GB" sz="2400" dirty="0" smtClean="0"/>
              <a:t>, Beth Saunders</a:t>
            </a:r>
          </a:p>
          <a:p>
            <a:pPr marL="0" indent="0">
              <a:buNone/>
            </a:pPr>
            <a:r>
              <a:rPr lang="en-GB" sz="2400" b="1" dirty="0" smtClean="0"/>
              <a:t>Project Administrator: </a:t>
            </a:r>
            <a:r>
              <a:rPr lang="en-GB" sz="2400" dirty="0" smtClean="0"/>
              <a:t>Reuben Knutson</a:t>
            </a:r>
          </a:p>
          <a:p>
            <a:endParaRPr lang="en-GB" dirty="0" smtClean="0"/>
          </a:p>
          <a:p>
            <a:endParaRPr lang="en-GB" dirty="0"/>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l="10023"/>
          <a:stretch/>
        </p:blipFill>
        <p:spPr>
          <a:xfrm>
            <a:off x="2718063" y="1690689"/>
            <a:ext cx="4332792" cy="165060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50885" y="145088"/>
            <a:ext cx="3215053" cy="1407972"/>
          </a:xfrm>
          <a:prstGeom prst="rect">
            <a:avLst/>
          </a:prstGeom>
        </p:spPr>
      </p:pic>
    </p:spTree>
    <p:extLst>
      <p:ext uri="{BB962C8B-B14F-4D97-AF65-F5344CB8AC3E}">
        <p14:creationId xmlns:p14="http://schemas.microsoft.com/office/powerpoint/2010/main" val="38334326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Re-assembling the farm</a:t>
            </a:r>
            <a:endParaRPr lang="en-GB" sz="4000" b="1" dirty="0"/>
          </a:p>
        </p:txBody>
      </p:sp>
      <p:sp>
        <p:nvSpPr>
          <p:cNvPr id="3" name="Content Placeholder 2"/>
          <p:cNvSpPr>
            <a:spLocks noGrp="1"/>
          </p:cNvSpPr>
          <p:nvPr>
            <p:ph idx="1"/>
          </p:nvPr>
        </p:nvSpPr>
        <p:spPr>
          <a:xfrm>
            <a:off x="628650" y="1825625"/>
            <a:ext cx="4148066" cy="4351338"/>
          </a:xfrm>
        </p:spPr>
        <p:txBody>
          <a:bodyPr>
            <a:normAutofit/>
          </a:bodyPr>
          <a:lstStyle/>
          <a:p>
            <a:pPr marL="0" indent="0">
              <a:buNone/>
            </a:pPr>
            <a:r>
              <a:rPr lang="en-GB" sz="2400" dirty="0" smtClean="0"/>
              <a:t>57 dairy farms with 28,312 hectares sold to foreign buyers in 2013 and 2014</a:t>
            </a:r>
          </a:p>
          <a:p>
            <a:pPr marL="0" indent="0">
              <a:buNone/>
            </a:pPr>
            <a:endParaRPr lang="en-GB" sz="2400" dirty="0"/>
          </a:p>
          <a:p>
            <a:pPr marL="0" indent="0">
              <a:buNone/>
            </a:pPr>
            <a:r>
              <a:rPr lang="en-GB" sz="2400" dirty="0" smtClean="0"/>
              <a:t>54% to US buyers, 12% to Chinese buyers</a:t>
            </a:r>
          </a:p>
          <a:p>
            <a:pPr marL="0" indent="0">
              <a:buNone/>
            </a:pPr>
            <a:endParaRPr lang="en-GB" sz="2400" dirty="0"/>
          </a:p>
          <a:p>
            <a:pPr marL="0" indent="0">
              <a:buNone/>
            </a:pPr>
            <a:r>
              <a:rPr lang="en-GB" sz="1800" dirty="0" smtClean="0"/>
              <a:t>Source: KPMG (2015) </a:t>
            </a:r>
            <a:r>
              <a:rPr lang="en-GB" sz="1800" i="1" dirty="0" smtClean="0"/>
              <a:t>Overseas Investment in New Zealand’s Dairy Land</a:t>
            </a:r>
            <a:endParaRPr lang="en-GB" sz="1800" i="1" dirty="0"/>
          </a:p>
        </p:txBody>
      </p:sp>
      <p:pic>
        <p:nvPicPr>
          <p:cNvPr id="4" name="Picture 3"/>
          <p:cNvPicPr>
            <a:picLocks noChangeAspect="1"/>
          </p:cNvPicPr>
          <p:nvPr/>
        </p:nvPicPr>
        <p:blipFill>
          <a:blip r:embed="rId2"/>
          <a:stretch>
            <a:fillRect/>
          </a:stretch>
        </p:blipFill>
        <p:spPr>
          <a:xfrm>
            <a:off x="4904380" y="1469997"/>
            <a:ext cx="3733800" cy="5062594"/>
          </a:xfrm>
          <a:prstGeom prst="rect">
            <a:avLst/>
          </a:prstGeom>
        </p:spPr>
      </p:pic>
    </p:spTree>
    <p:extLst>
      <p:ext uri="{BB962C8B-B14F-4D97-AF65-F5344CB8AC3E}">
        <p14:creationId xmlns:p14="http://schemas.microsoft.com/office/powerpoint/2010/main" val="16518839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Rural Impacts</a:t>
            </a:r>
            <a:endParaRPr lang="en-GB" sz="4000" b="1" dirty="0"/>
          </a:p>
        </p:txBody>
      </p:sp>
      <p:sp>
        <p:nvSpPr>
          <p:cNvPr id="3" name="Content Placeholder 2"/>
          <p:cNvSpPr>
            <a:spLocks noGrp="1"/>
          </p:cNvSpPr>
          <p:nvPr>
            <p:ph idx="1"/>
          </p:nvPr>
        </p:nvSpPr>
        <p:spPr>
          <a:xfrm>
            <a:off x="628650" y="1825625"/>
            <a:ext cx="5622025" cy="4351338"/>
          </a:xfrm>
        </p:spPr>
        <p:txBody>
          <a:bodyPr>
            <a:normAutofit fontScale="92500" lnSpcReduction="20000"/>
          </a:bodyPr>
          <a:lstStyle/>
          <a:p>
            <a:r>
              <a:rPr lang="en-GB" dirty="0" smtClean="0"/>
              <a:t>Farms are components in wider assemblages of rural communities and the rural environment</a:t>
            </a:r>
          </a:p>
          <a:p>
            <a:r>
              <a:rPr lang="en-GB" dirty="0" smtClean="0"/>
              <a:t>An assemblage approach helps to reveal how globalization-led dairy conversions impact on these related assemblages</a:t>
            </a:r>
          </a:p>
          <a:p>
            <a:endParaRPr lang="en-GB" dirty="0"/>
          </a:p>
          <a:p>
            <a:r>
              <a:rPr lang="en-GB" dirty="0" smtClean="0"/>
              <a:t>Dairying’s draw on water resources and discharge of effluent and chemicals as changing the composition of aquatic assemblages with which it interacts</a:t>
            </a: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98014" y="1825624"/>
            <a:ext cx="2388331" cy="1490781"/>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90765" y="3467496"/>
            <a:ext cx="2395580" cy="12576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90765" y="4876267"/>
            <a:ext cx="2395580" cy="1572100"/>
          </a:xfrm>
          <a:prstGeom prst="rect">
            <a:avLst/>
          </a:prstGeom>
        </p:spPr>
      </p:pic>
    </p:spTree>
    <p:extLst>
      <p:ext uri="{BB962C8B-B14F-4D97-AF65-F5344CB8AC3E}">
        <p14:creationId xmlns:p14="http://schemas.microsoft.com/office/powerpoint/2010/main" val="6241742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Rural Impacts</a:t>
            </a:r>
            <a:endParaRPr lang="en-GB" sz="4000" b="1" dirty="0"/>
          </a:p>
        </p:txBody>
      </p:sp>
      <p:sp>
        <p:nvSpPr>
          <p:cNvPr id="3" name="Content Placeholder 2"/>
          <p:cNvSpPr>
            <a:spLocks noGrp="1"/>
          </p:cNvSpPr>
          <p:nvPr>
            <p:ph idx="1"/>
          </p:nvPr>
        </p:nvSpPr>
        <p:spPr>
          <a:xfrm>
            <a:off x="628650" y="1457136"/>
            <a:ext cx="5703911" cy="4848130"/>
          </a:xfrm>
        </p:spPr>
        <p:txBody>
          <a:bodyPr>
            <a:normAutofit fontScale="62500" lnSpcReduction="20000"/>
          </a:bodyPr>
          <a:lstStyle/>
          <a:p>
            <a:r>
              <a:rPr lang="en-GB" sz="3800" dirty="0" smtClean="0"/>
              <a:t>Also expressive functions of farming and farmland in rural landscapes</a:t>
            </a:r>
          </a:p>
          <a:p>
            <a:r>
              <a:rPr lang="en-GB" sz="3800" dirty="0" smtClean="0"/>
              <a:t>Dairy conversions opposed for changing the appearance of the landscape</a:t>
            </a:r>
          </a:p>
          <a:p>
            <a:endParaRPr lang="en-GB" dirty="0"/>
          </a:p>
          <a:p>
            <a:pPr marL="0" indent="0" algn="just">
              <a:buNone/>
            </a:pPr>
            <a:r>
              <a:rPr lang="en-GB" dirty="0"/>
              <a:t>“I feel it would be a catastrophe to see the Mackenzie Basin as green pasture land with herds of dairy cows grazing across the vista with a mountain backdrop. The reason I go to the Mackenzie is to see the different landscape; the barren yet beautiful </a:t>
            </a:r>
            <a:r>
              <a:rPr lang="en-GB" dirty="0" err="1"/>
              <a:t>tussockland</a:t>
            </a:r>
            <a:r>
              <a:rPr lang="en-GB" dirty="0"/>
              <a:t> is unsurpassed.”</a:t>
            </a:r>
          </a:p>
          <a:p>
            <a:pPr marL="0" indent="0" algn="r">
              <a:buNone/>
            </a:pPr>
            <a:r>
              <a:rPr lang="en-GB" dirty="0"/>
              <a:t>Letter to </a:t>
            </a:r>
            <a:r>
              <a:rPr lang="en-GB" i="1" dirty="0" err="1"/>
              <a:t>Timaru</a:t>
            </a:r>
            <a:r>
              <a:rPr lang="en-GB" i="1" dirty="0"/>
              <a:t> Herald</a:t>
            </a:r>
            <a:r>
              <a:rPr lang="en-GB" dirty="0"/>
              <a:t>, 4 June 2009</a:t>
            </a:r>
          </a:p>
          <a:p>
            <a:pPr marL="0" indent="0">
              <a:buNone/>
            </a:pPr>
            <a:endParaRPr lang="en-GB" dirty="0" smtClean="0"/>
          </a:p>
          <a:p>
            <a:pPr marL="0" indent="0" algn="just">
              <a:buNone/>
            </a:pPr>
            <a:r>
              <a:rPr lang="en-GB" dirty="0" smtClean="0"/>
              <a:t>“</a:t>
            </a:r>
            <a:r>
              <a:rPr lang="en-GB" dirty="0"/>
              <a:t>Even the colours are changing, the mosaic of tawny </a:t>
            </a:r>
            <a:r>
              <a:rPr lang="en-GB" dirty="0" err="1"/>
              <a:t>wheatfields</a:t>
            </a:r>
            <a:r>
              <a:rPr lang="en-GB" dirty="0"/>
              <a:t> and sheep country now broken by interloper greens and a more diverse palette of crops</a:t>
            </a:r>
            <a:r>
              <a:rPr lang="en-GB" dirty="0" smtClean="0"/>
              <a:t>.”</a:t>
            </a:r>
          </a:p>
          <a:p>
            <a:pPr marL="0" indent="0" algn="r">
              <a:buNone/>
            </a:pPr>
            <a:r>
              <a:rPr lang="en-GB" i="1" dirty="0" smtClean="0"/>
              <a:t>New Zealand Geographic</a:t>
            </a:r>
            <a:r>
              <a:rPr lang="en-GB" dirty="0" smtClean="0"/>
              <a:t>, 2010</a:t>
            </a: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86065" y="1690689"/>
            <a:ext cx="2095500" cy="3019425"/>
          </a:xfrm>
          <a:prstGeom prst="rect">
            <a:avLst/>
          </a:prstGeom>
        </p:spPr>
      </p:pic>
      <p:sp>
        <p:nvSpPr>
          <p:cNvPr id="5" name="TextBox 4"/>
          <p:cNvSpPr txBox="1"/>
          <p:nvPr/>
        </p:nvSpPr>
        <p:spPr>
          <a:xfrm>
            <a:off x="6786065" y="4710114"/>
            <a:ext cx="2095500" cy="646331"/>
          </a:xfrm>
          <a:prstGeom prst="rect">
            <a:avLst/>
          </a:prstGeom>
          <a:noFill/>
        </p:spPr>
        <p:txBody>
          <a:bodyPr wrap="square" rtlCol="0">
            <a:spAutoFit/>
          </a:bodyPr>
          <a:lstStyle/>
          <a:p>
            <a:r>
              <a:rPr lang="en-GB" dirty="0" smtClean="0"/>
              <a:t>Mackenzie Basin, South Island, NZ</a:t>
            </a:r>
            <a:endParaRPr lang="en-GB" dirty="0"/>
          </a:p>
        </p:txBody>
      </p:sp>
    </p:spTree>
    <p:extLst>
      <p:ext uri="{BB962C8B-B14F-4D97-AF65-F5344CB8AC3E}">
        <p14:creationId xmlns:p14="http://schemas.microsoft.com/office/powerpoint/2010/main" val="10833941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Rural Impacts</a:t>
            </a:r>
            <a:endParaRPr lang="en-GB" sz="4000" b="1" dirty="0"/>
          </a:p>
        </p:txBody>
      </p:sp>
      <p:sp>
        <p:nvSpPr>
          <p:cNvPr id="3" name="Content Placeholder 2"/>
          <p:cNvSpPr>
            <a:spLocks noGrp="1"/>
          </p:cNvSpPr>
          <p:nvPr>
            <p:ph idx="1"/>
          </p:nvPr>
        </p:nvSpPr>
        <p:spPr>
          <a:xfrm>
            <a:off x="628650" y="1825625"/>
            <a:ext cx="5594729" cy="4351338"/>
          </a:xfrm>
        </p:spPr>
        <p:txBody>
          <a:bodyPr>
            <a:normAutofit fontScale="85000" lnSpcReduction="20000"/>
          </a:bodyPr>
          <a:lstStyle/>
          <a:p>
            <a:pPr marL="0" indent="0" algn="just">
              <a:buNone/>
            </a:pPr>
            <a:r>
              <a:rPr lang="en-GB" dirty="0" smtClean="0"/>
              <a:t>Re-</a:t>
            </a:r>
            <a:r>
              <a:rPr lang="en-GB" dirty="0" err="1" smtClean="0"/>
              <a:t>territorialization</a:t>
            </a:r>
            <a:r>
              <a:rPr lang="en-GB" dirty="0" smtClean="0"/>
              <a:t> of rural communities, as new components are introduced and pressure places on existing arrangements and coding.</a:t>
            </a:r>
          </a:p>
          <a:p>
            <a:endParaRPr lang="en-GB" dirty="0"/>
          </a:p>
          <a:p>
            <a:r>
              <a:rPr lang="en-GB" dirty="0"/>
              <a:t>New Asian migrant populations – helping to support community services, revitalise churches </a:t>
            </a:r>
            <a:r>
              <a:rPr lang="en-GB" dirty="0" err="1"/>
              <a:t>etc</a:t>
            </a:r>
            <a:endParaRPr lang="en-GB" dirty="0"/>
          </a:p>
          <a:p>
            <a:r>
              <a:rPr lang="en-GB" dirty="0"/>
              <a:t>New requirements for professional services (e.g. vets)</a:t>
            </a:r>
          </a:p>
          <a:p>
            <a:r>
              <a:rPr lang="en-GB" dirty="0"/>
              <a:t>Increased traffic on rural roads from milk tankers (increased cost for road maintenance</a:t>
            </a:r>
            <a:r>
              <a:rPr lang="en-GB" dirty="0" smtClean="0"/>
              <a:t>) and increased electricity demands (for irrigation systems)</a:t>
            </a:r>
            <a:endParaRPr lang="en-GB" dirty="0"/>
          </a:p>
          <a:p>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34907" y="1690689"/>
            <a:ext cx="2254252" cy="1690689"/>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336999" y="3858155"/>
            <a:ext cx="2650067" cy="1987550"/>
          </a:xfrm>
          <a:prstGeom prst="rect">
            <a:avLst/>
          </a:prstGeom>
        </p:spPr>
      </p:pic>
    </p:spTree>
    <p:extLst>
      <p:ext uri="{BB962C8B-B14F-4D97-AF65-F5344CB8AC3E}">
        <p14:creationId xmlns:p14="http://schemas.microsoft.com/office/powerpoint/2010/main" val="17540196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Dynamic Assemblages</a:t>
            </a:r>
            <a:endParaRPr lang="en-GB" sz="4000" b="1" dirty="0"/>
          </a:p>
        </p:txBody>
      </p:sp>
      <p:sp>
        <p:nvSpPr>
          <p:cNvPr id="3" name="Content Placeholder 2"/>
          <p:cNvSpPr>
            <a:spLocks noGrp="1"/>
          </p:cNvSpPr>
          <p:nvPr>
            <p:ph idx="1"/>
          </p:nvPr>
        </p:nvSpPr>
        <p:spPr/>
        <p:txBody>
          <a:bodyPr/>
          <a:lstStyle/>
          <a:p>
            <a:r>
              <a:rPr lang="en-GB" dirty="0" smtClean="0"/>
              <a:t>Principle of assemblage approach is that assemblages are always contingent and dynamic</a:t>
            </a:r>
          </a:p>
          <a:p>
            <a:r>
              <a:rPr lang="en-GB" dirty="0" smtClean="0"/>
              <a:t>Attachment to new global markets has produced economic benefits for NZ dairy industry, but has also introduced new vulnerabilities</a:t>
            </a:r>
          </a:p>
          <a:p>
            <a:r>
              <a:rPr lang="en-GB" dirty="0" smtClean="0"/>
              <a:t>Exposure to effects of small changes in Chinese market, re-territorialisation of the global dairy assemblage, re-coding of the value of milk on world markets</a:t>
            </a:r>
            <a:endParaRPr lang="en-GB" dirty="0"/>
          </a:p>
        </p:txBody>
      </p:sp>
    </p:spTree>
    <p:extLst>
      <p:ext uri="{BB962C8B-B14F-4D97-AF65-F5344CB8AC3E}">
        <p14:creationId xmlns:p14="http://schemas.microsoft.com/office/powerpoint/2010/main" val="2570324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Dynamic Assemblages</a:t>
            </a:r>
            <a:endParaRPr lang="en-GB" sz="4000" b="1" dirty="0"/>
          </a:p>
        </p:txBody>
      </p:sp>
      <p:sp>
        <p:nvSpPr>
          <p:cNvPr id="3" name="Content Placeholder 2"/>
          <p:cNvSpPr>
            <a:spLocks noGrp="1"/>
          </p:cNvSpPr>
          <p:nvPr>
            <p:ph idx="1"/>
          </p:nvPr>
        </p:nvSpPr>
        <p:spPr>
          <a:xfrm>
            <a:off x="628650" y="3807725"/>
            <a:ext cx="7886700" cy="2369238"/>
          </a:xfrm>
        </p:spPr>
        <p:txBody>
          <a:bodyPr>
            <a:normAutofit fontScale="92500" lnSpcReduction="20000"/>
          </a:bodyPr>
          <a:lstStyle/>
          <a:p>
            <a:pPr marL="0" indent="0">
              <a:buNone/>
            </a:pPr>
            <a:r>
              <a:rPr lang="en-GB" dirty="0" smtClean="0"/>
              <a:t>‘Perfect storm’ of:</a:t>
            </a:r>
          </a:p>
          <a:p>
            <a:r>
              <a:rPr lang="en-GB" dirty="0" smtClean="0"/>
              <a:t>Reduced demand from China due to over-stocking of milk powder in 2014</a:t>
            </a:r>
          </a:p>
          <a:p>
            <a:r>
              <a:rPr lang="en-GB" dirty="0" smtClean="0"/>
              <a:t>Closure of Russian market due to sanctions</a:t>
            </a:r>
          </a:p>
          <a:p>
            <a:r>
              <a:rPr lang="en-GB" dirty="0" smtClean="0"/>
              <a:t>Increased dairy production in EU following end of milk quotas</a:t>
            </a:r>
            <a:endParaRPr lang="en-GB" dirty="0"/>
          </a:p>
        </p:txBody>
      </p:sp>
      <p:pic>
        <p:nvPicPr>
          <p:cNvPr id="4" name="Picture 3"/>
          <p:cNvPicPr>
            <a:picLocks noChangeAspect="1"/>
          </p:cNvPicPr>
          <p:nvPr/>
        </p:nvPicPr>
        <p:blipFill>
          <a:blip r:embed="rId2"/>
          <a:stretch>
            <a:fillRect/>
          </a:stretch>
        </p:blipFill>
        <p:spPr>
          <a:xfrm>
            <a:off x="1747837" y="1505873"/>
            <a:ext cx="5648325" cy="2181225"/>
          </a:xfrm>
          <a:prstGeom prst="rect">
            <a:avLst/>
          </a:prstGeom>
        </p:spPr>
      </p:pic>
    </p:spTree>
    <p:extLst>
      <p:ext uri="{BB962C8B-B14F-4D97-AF65-F5344CB8AC3E}">
        <p14:creationId xmlns:p14="http://schemas.microsoft.com/office/powerpoint/2010/main" val="38981769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Dynamic Assemblages</a:t>
            </a:r>
            <a:endParaRPr lang="en-GB" sz="4000" b="1" dirty="0"/>
          </a:p>
        </p:txBody>
      </p:sp>
      <p:sp>
        <p:nvSpPr>
          <p:cNvPr id="3" name="Content Placeholder 2"/>
          <p:cNvSpPr>
            <a:spLocks noGrp="1"/>
          </p:cNvSpPr>
          <p:nvPr>
            <p:ph idx="1"/>
          </p:nvPr>
        </p:nvSpPr>
        <p:spPr/>
        <p:txBody>
          <a:bodyPr>
            <a:normAutofit fontScale="62500" lnSpcReduction="20000"/>
          </a:bodyPr>
          <a:lstStyle/>
          <a:p>
            <a:pPr marL="0" indent="0" algn="just">
              <a:buNone/>
            </a:pPr>
            <a:r>
              <a:rPr lang="en-GB" sz="3800" dirty="0" smtClean="0"/>
              <a:t>NZ farmers responding with changes in the territorialisation and coding of the dairy assemblage in New Zealand</a:t>
            </a:r>
          </a:p>
          <a:p>
            <a:endParaRPr lang="en-GB" sz="3800" dirty="0"/>
          </a:p>
          <a:p>
            <a:r>
              <a:rPr lang="en-GB" sz="3800" dirty="0" smtClean="0"/>
              <a:t>Making changes to the components of the farm:</a:t>
            </a:r>
          </a:p>
          <a:p>
            <a:pPr marL="0" indent="0" algn="just">
              <a:buNone/>
            </a:pPr>
            <a:r>
              <a:rPr lang="en-GB" dirty="0" smtClean="0"/>
              <a:t>“</a:t>
            </a:r>
            <a:r>
              <a:rPr lang="en-GB" dirty="0"/>
              <a:t>I think next year is just going to be shocking … when we got to this year of course we had a big rehash of the budget and </a:t>
            </a:r>
            <a:r>
              <a:rPr lang="en-GB" dirty="0">
                <a:solidFill>
                  <a:srgbClr val="FF0000"/>
                </a:solidFill>
              </a:rPr>
              <a:t>we cut a whole lot of things out</a:t>
            </a:r>
            <a:r>
              <a:rPr lang="en-GB" dirty="0"/>
              <a:t>. Umm, we cut cost feeding this year and this type of thing you know. </a:t>
            </a:r>
            <a:r>
              <a:rPr lang="en-GB" dirty="0">
                <a:solidFill>
                  <a:srgbClr val="FF0000"/>
                </a:solidFill>
              </a:rPr>
              <a:t>We haven’t bought in any maize this year</a:t>
            </a:r>
            <a:r>
              <a:rPr lang="en-GB" dirty="0"/>
              <a:t>.  </a:t>
            </a:r>
            <a:r>
              <a:rPr lang="en-GB" dirty="0">
                <a:solidFill>
                  <a:srgbClr val="FF0000"/>
                </a:solidFill>
              </a:rPr>
              <a:t>We’ve bought no barley </a:t>
            </a:r>
            <a:r>
              <a:rPr lang="en-GB" dirty="0"/>
              <a:t>because we only buy barley when we can, we just grew it ourselves and we just can’t afford to do it.  Umm, what else are we cutting out?  Umm, we bought on barley and we’re buying no maize so I grow all the maize I need but it won’t compensate for that amount of feed.  In going to next year is all very well  </a:t>
            </a:r>
            <a:r>
              <a:rPr lang="en-GB" dirty="0" err="1"/>
              <a:t>‘cause</a:t>
            </a:r>
            <a:r>
              <a:rPr lang="en-GB" dirty="0"/>
              <a:t>  going to </a:t>
            </a:r>
            <a:r>
              <a:rPr lang="en-GB" dirty="0">
                <a:solidFill>
                  <a:srgbClr val="FF0000"/>
                </a:solidFill>
              </a:rPr>
              <a:t>next year we’ll make no silage, because we’ll have no barley for it</a:t>
            </a:r>
            <a:r>
              <a:rPr lang="en-GB" dirty="0"/>
              <a:t>.  And I just don’t know where the centre line is.  I don’t know say, I reckon the next thing will be reduction in um, um,  a big reduction in </a:t>
            </a:r>
            <a:r>
              <a:rPr lang="en-GB" dirty="0" err="1"/>
              <a:t>er</a:t>
            </a:r>
            <a:r>
              <a:rPr lang="en-GB" dirty="0"/>
              <a:t>, um, cows.  Yeah, we reduced our cow numbers quite a lot last year and um, yeah so this year um, we’re going to have to … yeah so um, we’ll reduce probably another , </a:t>
            </a:r>
            <a:r>
              <a:rPr lang="en-GB" dirty="0">
                <a:solidFill>
                  <a:srgbClr val="FF0000"/>
                </a:solidFill>
              </a:rPr>
              <a:t>we might  reduce our cow numbers by up to 100</a:t>
            </a:r>
            <a:r>
              <a:rPr lang="en-GB" dirty="0" smtClean="0"/>
              <a:t>.”</a:t>
            </a:r>
          </a:p>
          <a:p>
            <a:pPr marL="0" indent="0" algn="r">
              <a:buNone/>
            </a:pPr>
            <a:r>
              <a:rPr lang="en-GB" dirty="0" err="1" smtClean="0"/>
              <a:t>Manawatu</a:t>
            </a:r>
            <a:r>
              <a:rPr lang="en-GB" dirty="0" smtClean="0"/>
              <a:t> dairy farmer (Interview, Feb 2016)</a:t>
            </a:r>
            <a:endParaRPr lang="en-GB" dirty="0"/>
          </a:p>
          <a:p>
            <a:pPr marL="0" indent="0">
              <a:buNone/>
            </a:pPr>
            <a:endParaRPr lang="en-GB" dirty="0"/>
          </a:p>
        </p:txBody>
      </p:sp>
    </p:spTree>
    <p:extLst>
      <p:ext uri="{BB962C8B-B14F-4D97-AF65-F5344CB8AC3E}">
        <p14:creationId xmlns:p14="http://schemas.microsoft.com/office/powerpoint/2010/main" val="1875068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Dynamic Assemblages</a:t>
            </a:r>
            <a:endParaRPr lang="en-GB" sz="4000" b="1" dirty="0"/>
          </a:p>
        </p:txBody>
      </p:sp>
      <p:sp>
        <p:nvSpPr>
          <p:cNvPr id="3" name="Content Placeholder 2"/>
          <p:cNvSpPr>
            <a:spLocks noGrp="1"/>
          </p:cNvSpPr>
          <p:nvPr>
            <p:ph idx="1"/>
          </p:nvPr>
        </p:nvSpPr>
        <p:spPr>
          <a:xfrm>
            <a:off x="628650" y="1825625"/>
            <a:ext cx="5089762" cy="4351338"/>
          </a:xfrm>
        </p:spPr>
        <p:txBody>
          <a:bodyPr>
            <a:normAutofit/>
          </a:bodyPr>
          <a:lstStyle/>
          <a:p>
            <a:pPr algn="just"/>
            <a:r>
              <a:rPr lang="en-GB" dirty="0" smtClean="0"/>
              <a:t>Seeking to detach from existing customers and attach to new assemblages</a:t>
            </a:r>
          </a:p>
          <a:p>
            <a:pPr lvl="1"/>
            <a:r>
              <a:rPr lang="en-GB" dirty="0" smtClean="0"/>
              <a:t>Farmers quitting Fonterra for competitor companies offer better deals or trading in niche products (e.g. Open Country)</a:t>
            </a:r>
          </a:p>
          <a:p>
            <a:pPr lvl="1"/>
            <a:r>
              <a:rPr lang="en-GB" dirty="0" smtClean="0"/>
              <a:t>Contracts directly with Chinese companies now building their own milk processing plants in New Zealand</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04865" y="1989398"/>
            <a:ext cx="2434167" cy="1825625"/>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4864" y="4001294"/>
            <a:ext cx="2434167" cy="1825625"/>
          </a:xfrm>
          <a:prstGeom prst="rect">
            <a:avLst/>
          </a:prstGeom>
        </p:spPr>
      </p:pic>
      <p:sp>
        <p:nvSpPr>
          <p:cNvPr id="6" name="TextBox 5"/>
          <p:cNvSpPr txBox="1"/>
          <p:nvPr/>
        </p:nvSpPr>
        <p:spPr>
          <a:xfrm>
            <a:off x="6204864" y="5964072"/>
            <a:ext cx="2434167" cy="369332"/>
          </a:xfrm>
          <a:prstGeom prst="rect">
            <a:avLst/>
          </a:prstGeom>
          <a:noFill/>
        </p:spPr>
        <p:txBody>
          <a:bodyPr wrap="square" rtlCol="0">
            <a:spAutoFit/>
          </a:bodyPr>
          <a:lstStyle/>
          <a:p>
            <a:r>
              <a:rPr lang="en-GB" dirty="0" err="1" smtClean="0"/>
              <a:t>Yashily</a:t>
            </a:r>
            <a:r>
              <a:rPr lang="en-GB" dirty="0" smtClean="0"/>
              <a:t> plant at </a:t>
            </a:r>
            <a:r>
              <a:rPr lang="en-GB" dirty="0" err="1" smtClean="0"/>
              <a:t>Pokeno</a:t>
            </a:r>
            <a:endParaRPr lang="en-GB" dirty="0"/>
          </a:p>
        </p:txBody>
      </p:sp>
    </p:spTree>
    <p:extLst>
      <p:ext uri="{BB962C8B-B14F-4D97-AF65-F5344CB8AC3E}">
        <p14:creationId xmlns:p14="http://schemas.microsoft.com/office/powerpoint/2010/main" val="21986088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Dynamic Assemblages</a:t>
            </a:r>
            <a:endParaRPr lang="en-GB" sz="4000" b="1" dirty="0"/>
          </a:p>
        </p:txBody>
      </p:sp>
      <p:sp>
        <p:nvSpPr>
          <p:cNvPr id="3" name="Content Placeholder 2"/>
          <p:cNvSpPr>
            <a:spLocks noGrp="1"/>
          </p:cNvSpPr>
          <p:nvPr>
            <p:ph idx="1"/>
          </p:nvPr>
        </p:nvSpPr>
        <p:spPr>
          <a:xfrm>
            <a:off x="628649" y="1825625"/>
            <a:ext cx="6959505" cy="1081348"/>
          </a:xfrm>
        </p:spPr>
        <p:txBody>
          <a:bodyPr/>
          <a:lstStyle/>
          <a:p>
            <a:r>
              <a:rPr lang="en-GB" dirty="0" smtClean="0"/>
              <a:t>Attaching to the liquid milk market in Asia</a:t>
            </a:r>
            <a:endParaRPr lang="en-GB"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3432" y="2366299"/>
            <a:ext cx="5277135" cy="3957851"/>
          </a:xfrm>
          <a:prstGeom prst="rect">
            <a:avLst/>
          </a:prstGeom>
        </p:spPr>
      </p:pic>
    </p:spTree>
    <p:extLst>
      <p:ext uri="{BB962C8B-B14F-4D97-AF65-F5344CB8AC3E}">
        <p14:creationId xmlns:p14="http://schemas.microsoft.com/office/powerpoint/2010/main" val="8502575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Dynamic Assemblages</a:t>
            </a:r>
            <a:endParaRPr lang="en-GB" sz="4000" b="1" dirty="0"/>
          </a:p>
        </p:txBody>
      </p:sp>
      <p:sp>
        <p:nvSpPr>
          <p:cNvPr id="3" name="Content Placeholder 2"/>
          <p:cNvSpPr>
            <a:spLocks noGrp="1"/>
          </p:cNvSpPr>
          <p:nvPr>
            <p:ph idx="1"/>
          </p:nvPr>
        </p:nvSpPr>
        <p:spPr>
          <a:xfrm>
            <a:off x="628650" y="1825625"/>
            <a:ext cx="3970646" cy="1081348"/>
          </a:xfrm>
        </p:spPr>
        <p:txBody>
          <a:bodyPr/>
          <a:lstStyle/>
          <a:p>
            <a:r>
              <a:rPr lang="en-GB" dirty="0" smtClean="0"/>
              <a:t>Attaching to the liquid milk market in Asia</a:t>
            </a:r>
            <a:endParaRPr lang="en-GB" dirty="0"/>
          </a:p>
        </p:txBody>
      </p:sp>
      <p:pic>
        <p:nvPicPr>
          <p:cNvPr id="6" name="Picture 5"/>
          <p:cNvPicPr>
            <a:picLocks noChangeAspect="1"/>
          </p:cNvPicPr>
          <p:nvPr/>
        </p:nvPicPr>
        <p:blipFill>
          <a:blip r:embed="rId2"/>
          <a:stretch>
            <a:fillRect/>
          </a:stretch>
        </p:blipFill>
        <p:spPr>
          <a:xfrm>
            <a:off x="440424" y="3041909"/>
            <a:ext cx="2521140" cy="3561110"/>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13973" y="5412203"/>
            <a:ext cx="2429301" cy="1338760"/>
          </a:xfrm>
          <a:prstGeom prst="rect">
            <a:avLst/>
          </a:prstGeom>
        </p:spPr>
      </p:pic>
      <p:sp>
        <p:nvSpPr>
          <p:cNvPr id="8" name="TextBox 7"/>
          <p:cNvSpPr txBox="1"/>
          <p:nvPr/>
        </p:nvSpPr>
        <p:spPr>
          <a:xfrm>
            <a:off x="5172501" y="5527343"/>
            <a:ext cx="3627320" cy="923330"/>
          </a:xfrm>
          <a:prstGeom prst="rect">
            <a:avLst/>
          </a:prstGeom>
          <a:noFill/>
        </p:spPr>
        <p:txBody>
          <a:bodyPr wrap="square" rtlCol="0">
            <a:spAutoFit/>
          </a:bodyPr>
          <a:lstStyle/>
          <a:p>
            <a:r>
              <a:rPr lang="en-GB" dirty="0" smtClean="0"/>
              <a:t>Fonterra’s new UHT plant supplying China, Hong Kong, Malaysia, Taiwan and Guatemala</a:t>
            </a:r>
            <a:endParaRPr lang="en-GB" dirty="0"/>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050100" y="1072741"/>
            <a:ext cx="4285397" cy="3214048"/>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97960" y="3039411"/>
            <a:ext cx="2087814" cy="2409014"/>
          </a:xfrm>
          <a:prstGeom prst="rect">
            <a:avLst/>
          </a:prstGeom>
        </p:spPr>
      </p:pic>
    </p:spTree>
    <p:extLst>
      <p:ext uri="{BB962C8B-B14F-4D97-AF65-F5344CB8AC3E}">
        <p14:creationId xmlns:p14="http://schemas.microsoft.com/office/powerpoint/2010/main" val="2525031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2967788" cy="2427783"/>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7789" y="-1"/>
            <a:ext cx="3050617" cy="2427783"/>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06958" y="0"/>
            <a:ext cx="3237042" cy="2427782"/>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10" y="2427782"/>
            <a:ext cx="2967789" cy="2225841"/>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67789" y="2427782"/>
            <a:ext cx="2939169" cy="2204377"/>
          </a:xfrm>
          <a:prstGeom prst="rect">
            <a:avLst/>
          </a:prstGeom>
        </p:spPr>
      </p:pic>
      <p:pic>
        <p:nvPicPr>
          <p:cNvPr id="8" name="Picture 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06958" y="2427781"/>
            <a:ext cx="3237042" cy="2208387"/>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4642890"/>
            <a:ext cx="2953479" cy="2215109"/>
          </a:xfrm>
          <a:prstGeom prst="rect">
            <a:avLst/>
          </a:prstGeom>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53479" y="4632159"/>
            <a:ext cx="2953476" cy="2215107"/>
          </a:xfrm>
          <a:prstGeom prst="rect">
            <a:avLst/>
          </a:prstGeom>
        </p:spPr>
      </p:pic>
      <p:pic>
        <p:nvPicPr>
          <p:cNvPr id="13" name="Picture 1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921265" y="4632160"/>
            <a:ext cx="3222735" cy="2225840"/>
          </a:xfrm>
          <a:prstGeom prst="rect">
            <a:avLst/>
          </a:prstGeom>
        </p:spPr>
      </p:pic>
      <p:sp>
        <p:nvSpPr>
          <p:cNvPr id="14" name="TextBox 13"/>
          <p:cNvSpPr txBox="1"/>
          <p:nvPr/>
        </p:nvSpPr>
        <p:spPr>
          <a:xfrm>
            <a:off x="5969393" y="-2"/>
            <a:ext cx="2677302" cy="646331"/>
          </a:xfrm>
          <a:prstGeom prst="rect">
            <a:avLst/>
          </a:prstGeom>
          <a:noFill/>
        </p:spPr>
        <p:txBody>
          <a:bodyPr wrap="square" rtlCol="0">
            <a:spAutoFit/>
          </a:bodyPr>
          <a:lstStyle/>
          <a:p>
            <a:r>
              <a:rPr lang="en-GB" dirty="0" smtClean="0"/>
              <a:t>Immigration in rural Ireland</a:t>
            </a:r>
            <a:endParaRPr lang="en-GB" dirty="0"/>
          </a:p>
        </p:txBody>
      </p:sp>
      <p:sp>
        <p:nvSpPr>
          <p:cNvPr id="15" name="TextBox 14"/>
          <p:cNvSpPr txBox="1"/>
          <p:nvPr/>
        </p:nvSpPr>
        <p:spPr>
          <a:xfrm>
            <a:off x="2982099" y="1681189"/>
            <a:ext cx="2359922" cy="646331"/>
          </a:xfrm>
          <a:prstGeom prst="rect">
            <a:avLst/>
          </a:prstGeom>
          <a:noFill/>
        </p:spPr>
        <p:txBody>
          <a:bodyPr wrap="square" rtlCol="0">
            <a:spAutoFit/>
          </a:bodyPr>
          <a:lstStyle/>
          <a:p>
            <a:r>
              <a:rPr lang="en-GB" dirty="0" smtClean="0">
                <a:solidFill>
                  <a:schemeClr val="bg1"/>
                </a:solidFill>
              </a:rPr>
              <a:t>Chinese farmers in early C20 Queensland</a:t>
            </a:r>
            <a:endParaRPr lang="en-GB" dirty="0">
              <a:solidFill>
                <a:schemeClr val="bg1"/>
              </a:solidFill>
            </a:endParaRPr>
          </a:p>
        </p:txBody>
      </p:sp>
      <p:sp>
        <p:nvSpPr>
          <p:cNvPr id="16" name="TextBox 15"/>
          <p:cNvSpPr txBox="1"/>
          <p:nvPr/>
        </p:nvSpPr>
        <p:spPr>
          <a:xfrm>
            <a:off x="1403684" y="152400"/>
            <a:ext cx="1702195" cy="646331"/>
          </a:xfrm>
          <a:prstGeom prst="rect">
            <a:avLst/>
          </a:prstGeom>
          <a:noFill/>
        </p:spPr>
        <p:txBody>
          <a:bodyPr wrap="square" rtlCol="0">
            <a:spAutoFit/>
          </a:bodyPr>
          <a:lstStyle/>
          <a:p>
            <a:r>
              <a:rPr lang="en-GB" dirty="0" smtClean="0"/>
              <a:t>Sugar industry in Australia</a:t>
            </a:r>
            <a:endParaRPr lang="en-GB" dirty="0"/>
          </a:p>
        </p:txBody>
      </p:sp>
      <p:sp>
        <p:nvSpPr>
          <p:cNvPr id="17" name="TextBox 16"/>
          <p:cNvSpPr txBox="1"/>
          <p:nvPr/>
        </p:nvSpPr>
        <p:spPr>
          <a:xfrm>
            <a:off x="407340" y="2489699"/>
            <a:ext cx="1702195" cy="646331"/>
          </a:xfrm>
          <a:prstGeom prst="rect">
            <a:avLst/>
          </a:prstGeom>
          <a:noFill/>
        </p:spPr>
        <p:txBody>
          <a:bodyPr wrap="square" rtlCol="0">
            <a:spAutoFit/>
          </a:bodyPr>
          <a:lstStyle/>
          <a:p>
            <a:r>
              <a:rPr lang="en-GB" dirty="0" smtClean="0"/>
              <a:t>FDI in rural Co. Mayo, Ireland</a:t>
            </a:r>
            <a:endParaRPr lang="en-GB" dirty="0"/>
          </a:p>
        </p:txBody>
      </p:sp>
      <p:sp>
        <p:nvSpPr>
          <p:cNvPr id="18" name="TextBox 17"/>
          <p:cNvSpPr txBox="1"/>
          <p:nvPr/>
        </p:nvSpPr>
        <p:spPr>
          <a:xfrm>
            <a:off x="3105879" y="2489699"/>
            <a:ext cx="1702195" cy="646331"/>
          </a:xfrm>
          <a:prstGeom prst="rect">
            <a:avLst/>
          </a:prstGeom>
          <a:noFill/>
        </p:spPr>
        <p:txBody>
          <a:bodyPr wrap="square" rtlCol="0">
            <a:spAutoFit/>
          </a:bodyPr>
          <a:lstStyle/>
          <a:p>
            <a:r>
              <a:rPr lang="en-GB" dirty="0" smtClean="0"/>
              <a:t>Dairy industry in New Zealand</a:t>
            </a:r>
            <a:endParaRPr lang="en-GB" dirty="0"/>
          </a:p>
        </p:txBody>
      </p:sp>
      <p:sp>
        <p:nvSpPr>
          <p:cNvPr id="19" name="TextBox 18"/>
          <p:cNvSpPr txBox="1"/>
          <p:nvPr/>
        </p:nvSpPr>
        <p:spPr>
          <a:xfrm>
            <a:off x="6156497" y="2427780"/>
            <a:ext cx="2987504" cy="646331"/>
          </a:xfrm>
          <a:prstGeom prst="rect">
            <a:avLst/>
          </a:prstGeom>
          <a:noFill/>
        </p:spPr>
        <p:txBody>
          <a:bodyPr wrap="square" rtlCol="0">
            <a:spAutoFit/>
          </a:bodyPr>
          <a:lstStyle/>
          <a:p>
            <a:r>
              <a:rPr lang="en-GB" dirty="0" smtClean="0"/>
              <a:t>Foreign land sales in New Zealand</a:t>
            </a:r>
            <a:endParaRPr lang="en-GB" dirty="0"/>
          </a:p>
        </p:txBody>
      </p:sp>
      <p:sp>
        <p:nvSpPr>
          <p:cNvPr id="20" name="TextBox 19"/>
          <p:cNvSpPr txBox="1"/>
          <p:nvPr/>
        </p:nvSpPr>
        <p:spPr>
          <a:xfrm>
            <a:off x="407341" y="4664354"/>
            <a:ext cx="2305508" cy="646331"/>
          </a:xfrm>
          <a:prstGeom prst="rect">
            <a:avLst/>
          </a:prstGeom>
          <a:noFill/>
        </p:spPr>
        <p:txBody>
          <a:bodyPr wrap="square" rtlCol="0">
            <a:spAutoFit/>
          </a:bodyPr>
          <a:lstStyle/>
          <a:p>
            <a:r>
              <a:rPr lang="en-GB" dirty="0" smtClean="0"/>
              <a:t>Changing connectivity &amp; Gander airport</a:t>
            </a:r>
            <a:endParaRPr lang="en-GB" dirty="0"/>
          </a:p>
        </p:txBody>
      </p:sp>
      <p:sp>
        <p:nvSpPr>
          <p:cNvPr id="21" name="TextBox 20"/>
          <p:cNvSpPr txBox="1"/>
          <p:nvPr/>
        </p:nvSpPr>
        <p:spPr>
          <a:xfrm>
            <a:off x="3194109" y="4670012"/>
            <a:ext cx="2472219" cy="646331"/>
          </a:xfrm>
          <a:prstGeom prst="rect">
            <a:avLst/>
          </a:prstGeom>
          <a:noFill/>
        </p:spPr>
        <p:txBody>
          <a:bodyPr wrap="square" rtlCol="0">
            <a:spAutoFit/>
          </a:bodyPr>
          <a:lstStyle/>
          <a:p>
            <a:r>
              <a:rPr lang="en-GB" dirty="0" smtClean="0"/>
              <a:t>Global fisheries and rural Newfoundland</a:t>
            </a:r>
            <a:endParaRPr lang="en-GB" dirty="0"/>
          </a:p>
        </p:txBody>
      </p:sp>
      <p:sp>
        <p:nvSpPr>
          <p:cNvPr id="22" name="TextBox 21"/>
          <p:cNvSpPr txBox="1"/>
          <p:nvPr/>
        </p:nvSpPr>
        <p:spPr>
          <a:xfrm>
            <a:off x="6456946" y="5750444"/>
            <a:ext cx="1702195" cy="646331"/>
          </a:xfrm>
          <a:prstGeom prst="rect">
            <a:avLst/>
          </a:prstGeom>
          <a:noFill/>
        </p:spPr>
        <p:txBody>
          <a:bodyPr wrap="square" rtlCol="0">
            <a:spAutoFit/>
          </a:bodyPr>
          <a:lstStyle/>
          <a:p>
            <a:r>
              <a:rPr lang="en-GB" dirty="0" smtClean="0">
                <a:solidFill>
                  <a:schemeClr val="bg1"/>
                </a:solidFill>
              </a:rPr>
              <a:t>The Welsh wool assemblage</a:t>
            </a:r>
            <a:endParaRPr lang="en-GB" dirty="0">
              <a:solidFill>
                <a:schemeClr val="bg1"/>
              </a:solidFill>
            </a:endParaRPr>
          </a:p>
        </p:txBody>
      </p:sp>
    </p:spTree>
    <p:extLst>
      <p:ext uri="{BB962C8B-B14F-4D97-AF65-F5344CB8AC3E}">
        <p14:creationId xmlns:p14="http://schemas.microsoft.com/office/powerpoint/2010/main" val="16762465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Dynamic Assemblages</a:t>
            </a:r>
            <a:endParaRPr lang="en-GB" sz="4000" b="1" dirty="0"/>
          </a:p>
        </p:txBody>
      </p:sp>
      <p:sp>
        <p:nvSpPr>
          <p:cNvPr id="3" name="Content Placeholder 2"/>
          <p:cNvSpPr>
            <a:spLocks noGrp="1"/>
          </p:cNvSpPr>
          <p:nvPr>
            <p:ph idx="1"/>
          </p:nvPr>
        </p:nvSpPr>
        <p:spPr>
          <a:xfrm>
            <a:off x="628650" y="1551824"/>
            <a:ext cx="7886700" cy="1081348"/>
          </a:xfrm>
        </p:spPr>
        <p:txBody>
          <a:bodyPr/>
          <a:lstStyle/>
          <a:p>
            <a:r>
              <a:rPr lang="en-GB" dirty="0" smtClean="0"/>
              <a:t>Reterritorialization of Chinese milk supply chains</a:t>
            </a:r>
            <a:endParaRPr lang="en-GB" dirty="0"/>
          </a:p>
        </p:txBody>
      </p:sp>
      <p:pic>
        <p:nvPicPr>
          <p:cNvPr id="4" name="Picture 3"/>
          <p:cNvPicPr>
            <a:picLocks noChangeAspect="1"/>
          </p:cNvPicPr>
          <p:nvPr/>
        </p:nvPicPr>
        <p:blipFill>
          <a:blip r:embed="rId2"/>
          <a:stretch>
            <a:fillRect/>
          </a:stretch>
        </p:blipFill>
        <p:spPr>
          <a:xfrm>
            <a:off x="628650" y="2470245"/>
            <a:ext cx="4707625" cy="3298540"/>
          </a:xfrm>
          <a:prstGeom prst="rect">
            <a:avLst/>
          </a:prstGeom>
        </p:spPr>
      </p:pic>
      <p:sp>
        <p:nvSpPr>
          <p:cNvPr id="5" name="TextBox 4"/>
          <p:cNvSpPr txBox="1"/>
          <p:nvPr/>
        </p:nvSpPr>
        <p:spPr>
          <a:xfrm>
            <a:off x="628650" y="5768785"/>
            <a:ext cx="3780430" cy="584775"/>
          </a:xfrm>
          <a:prstGeom prst="rect">
            <a:avLst/>
          </a:prstGeom>
          <a:noFill/>
        </p:spPr>
        <p:txBody>
          <a:bodyPr wrap="square" rtlCol="0">
            <a:spAutoFit/>
          </a:bodyPr>
          <a:lstStyle/>
          <a:p>
            <a:r>
              <a:rPr lang="en-GB" sz="1600" dirty="0" smtClean="0"/>
              <a:t>Source: </a:t>
            </a:r>
            <a:r>
              <a:rPr lang="en-GB" sz="1600" i="1" dirty="0" smtClean="0"/>
              <a:t>Situation and Outlook for Primary Industries, December 2015 Update</a:t>
            </a:r>
            <a:endParaRPr lang="en-GB" sz="1600" i="1"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0051" y="2578581"/>
            <a:ext cx="2730405" cy="1989956"/>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7343" y="4970659"/>
            <a:ext cx="3435823" cy="1027810"/>
          </a:xfrm>
          <a:prstGeom prst="rect">
            <a:avLst/>
          </a:prstGeom>
        </p:spPr>
      </p:pic>
    </p:spTree>
    <p:extLst>
      <p:ext uri="{BB962C8B-B14F-4D97-AF65-F5344CB8AC3E}">
        <p14:creationId xmlns:p14="http://schemas.microsoft.com/office/powerpoint/2010/main" val="15042077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4572000" cy="3429000"/>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0"/>
            <a:ext cx="4572000" cy="34290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429000"/>
            <a:ext cx="4572000" cy="3429000"/>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5129851" y="2871151"/>
            <a:ext cx="3456297" cy="4572001"/>
          </a:xfrm>
          <a:prstGeom prst="rect">
            <a:avLst/>
          </a:prstGeom>
        </p:spPr>
      </p:pic>
    </p:spTree>
    <p:extLst>
      <p:ext uri="{BB962C8B-B14F-4D97-AF65-F5344CB8AC3E}">
        <p14:creationId xmlns:p14="http://schemas.microsoft.com/office/powerpoint/2010/main" val="10826653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256681" y="-1256681"/>
            <a:ext cx="6605518" cy="9118881"/>
          </a:xfrm>
          <a:prstGeom prst="rect">
            <a:avLst/>
          </a:prstGeom>
        </p:spPr>
      </p:pic>
    </p:spTree>
    <p:extLst>
      <p:ext uri="{BB962C8B-B14F-4D97-AF65-F5344CB8AC3E}">
        <p14:creationId xmlns:p14="http://schemas.microsoft.com/office/powerpoint/2010/main" val="3437541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3081" y="232012"/>
            <a:ext cx="4632989" cy="4176215"/>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704878" y="1682273"/>
            <a:ext cx="4599297" cy="3418395"/>
          </a:xfrm>
          <a:prstGeom prst="rect">
            <a:avLst/>
          </a:prstGeom>
        </p:spPr>
      </p:pic>
      <p:pic>
        <p:nvPicPr>
          <p:cNvPr id="5" name="Picture 4"/>
          <p:cNvPicPr>
            <a:picLocks noChangeAspect="1"/>
          </p:cNvPicPr>
          <p:nvPr/>
        </p:nvPicPr>
        <p:blipFill>
          <a:blip r:embed="rId4"/>
          <a:stretch>
            <a:fillRect/>
          </a:stretch>
        </p:blipFill>
        <p:spPr>
          <a:xfrm>
            <a:off x="423081" y="4844955"/>
            <a:ext cx="4527713" cy="1935614"/>
          </a:xfrm>
          <a:prstGeom prst="rect">
            <a:avLst/>
          </a:prstGeom>
        </p:spPr>
      </p:pic>
    </p:spTree>
    <p:extLst>
      <p:ext uri="{BB962C8B-B14F-4D97-AF65-F5344CB8AC3E}">
        <p14:creationId xmlns:p14="http://schemas.microsoft.com/office/powerpoint/2010/main" val="1453404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Dynamic Assemblages</a:t>
            </a:r>
            <a:endParaRPr lang="en-GB" sz="4000" b="1" dirty="0"/>
          </a:p>
        </p:txBody>
      </p:sp>
      <p:sp>
        <p:nvSpPr>
          <p:cNvPr id="3" name="Content Placeholder 2"/>
          <p:cNvSpPr>
            <a:spLocks noGrp="1"/>
          </p:cNvSpPr>
          <p:nvPr>
            <p:ph idx="1"/>
          </p:nvPr>
        </p:nvSpPr>
        <p:spPr>
          <a:xfrm>
            <a:off x="628650" y="1551824"/>
            <a:ext cx="7886700" cy="1081348"/>
          </a:xfrm>
        </p:spPr>
        <p:txBody>
          <a:bodyPr/>
          <a:lstStyle/>
          <a:p>
            <a:r>
              <a:rPr lang="en-GB" dirty="0" smtClean="0"/>
              <a:t>Global assembling of Chinese dairying</a:t>
            </a:r>
            <a:endParaRPr lang="en-GB"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7862" y="2213559"/>
            <a:ext cx="4203512" cy="218462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8649" y="4565625"/>
            <a:ext cx="3844141" cy="216272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9956" y="2376184"/>
            <a:ext cx="4132943" cy="2412840"/>
          </a:xfrm>
          <a:prstGeom prst="rect">
            <a:avLst/>
          </a:prstGeom>
        </p:spPr>
      </p:pic>
      <p:sp>
        <p:nvSpPr>
          <p:cNvPr id="10" name="TextBox 9"/>
          <p:cNvSpPr txBox="1"/>
          <p:nvPr/>
        </p:nvSpPr>
        <p:spPr>
          <a:xfrm>
            <a:off x="4729956" y="4926842"/>
            <a:ext cx="4132943" cy="1754326"/>
          </a:xfrm>
          <a:prstGeom prst="rect">
            <a:avLst/>
          </a:prstGeom>
          <a:noFill/>
        </p:spPr>
        <p:txBody>
          <a:bodyPr wrap="square" rtlCol="0">
            <a:spAutoFit/>
          </a:bodyPr>
          <a:lstStyle/>
          <a:p>
            <a:pPr marL="285750" indent="-285750">
              <a:buFont typeface="Arial" panose="020B0604020202020204" pitchFamily="34" charset="0"/>
              <a:buChar char="•"/>
            </a:pPr>
            <a:r>
              <a:rPr lang="en-GB" dirty="0" smtClean="0"/>
              <a:t>Clover from California for fodder</a:t>
            </a:r>
          </a:p>
          <a:p>
            <a:pPr marL="285750" indent="-285750">
              <a:buFont typeface="Arial" panose="020B0604020202020204" pitchFamily="34" charset="0"/>
              <a:buChar char="•"/>
            </a:pPr>
            <a:r>
              <a:rPr lang="en-GB" dirty="0" smtClean="0"/>
              <a:t>Cattle from breeders in South Africa and Uruguay</a:t>
            </a:r>
          </a:p>
          <a:p>
            <a:pPr marL="285750" indent="-285750">
              <a:buFont typeface="Arial" panose="020B0604020202020204" pitchFamily="34" charset="0"/>
              <a:buChar char="•"/>
            </a:pPr>
            <a:r>
              <a:rPr lang="en-GB" dirty="0" smtClean="0"/>
              <a:t>Capital from New York-based investment company Kohlberg Kravis Roberts &amp; Co</a:t>
            </a:r>
            <a:endParaRPr lang="en-GB" dirty="0"/>
          </a:p>
        </p:txBody>
      </p:sp>
    </p:spTree>
    <p:extLst>
      <p:ext uri="{BB962C8B-B14F-4D97-AF65-F5344CB8AC3E}">
        <p14:creationId xmlns:p14="http://schemas.microsoft.com/office/powerpoint/2010/main" val="21726101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Dynamic Assemblages</a:t>
            </a:r>
            <a:endParaRPr lang="en-GB" sz="4000" b="1" dirty="0"/>
          </a:p>
        </p:txBody>
      </p:sp>
      <p:sp>
        <p:nvSpPr>
          <p:cNvPr id="3" name="Content Placeholder 2"/>
          <p:cNvSpPr>
            <a:spLocks noGrp="1"/>
          </p:cNvSpPr>
          <p:nvPr>
            <p:ph idx="1"/>
          </p:nvPr>
        </p:nvSpPr>
        <p:spPr>
          <a:xfrm>
            <a:off x="628650" y="1825625"/>
            <a:ext cx="4216305" cy="1054053"/>
          </a:xfrm>
        </p:spPr>
        <p:txBody>
          <a:bodyPr/>
          <a:lstStyle/>
          <a:p>
            <a:r>
              <a:rPr lang="en-GB" dirty="0" err="1" smtClean="0"/>
              <a:t>Deterritorialization</a:t>
            </a:r>
            <a:r>
              <a:rPr lang="en-GB" dirty="0" smtClean="0"/>
              <a:t> (1)</a:t>
            </a:r>
          </a:p>
          <a:p>
            <a:r>
              <a:rPr lang="en-GB" dirty="0" smtClean="0"/>
              <a:t>Dairy farmers selling up</a:t>
            </a: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14902" y="3014614"/>
            <a:ext cx="6264322" cy="3693145"/>
          </a:xfrm>
          <a:prstGeom prst="rect">
            <a:avLst/>
          </a:prstGeom>
        </p:spPr>
      </p:pic>
    </p:spTree>
    <p:extLst>
      <p:ext uri="{BB962C8B-B14F-4D97-AF65-F5344CB8AC3E}">
        <p14:creationId xmlns:p14="http://schemas.microsoft.com/office/powerpoint/2010/main" val="7435073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Dynamic Assemblages</a:t>
            </a:r>
            <a:endParaRPr lang="en-GB" sz="4000" b="1" dirty="0"/>
          </a:p>
        </p:txBody>
      </p:sp>
      <p:sp>
        <p:nvSpPr>
          <p:cNvPr id="3" name="Content Placeholder 2"/>
          <p:cNvSpPr>
            <a:spLocks noGrp="1"/>
          </p:cNvSpPr>
          <p:nvPr>
            <p:ph idx="1"/>
          </p:nvPr>
        </p:nvSpPr>
        <p:spPr>
          <a:xfrm>
            <a:off x="628650" y="1825625"/>
            <a:ext cx="4598443" cy="4351338"/>
          </a:xfrm>
        </p:spPr>
        <p:txBody>
          <a:bodyPr>
            <a:normAutofit fontScale="92500" lnSpcReduction="10000"/>
          </a:bodyPr>
          <a:lstStyle/>
          <a:p>
            <a:r>
              <a:rPr lang="en-GB" dirty="0" err="1" smtClean="0"/>
              <a:t>Deterritorialization</a:t>
            </a:r>
            <a:r>
              <a:rPr lang="en-GB" dirty="0" smtClean="0"/>
              <a:t> (2)</a:t>
            </a:r>
          </a:p>
          <a:p>
            <a:r>
              <a:rPr lang="en-GB" dirty="0" smtClean="0"/>
              <a:t>The off-shoring of NZ dairying</a:t>
            </a:r>
          </a:p>
          <a:p>
            <a:r>
              <a:rPr lang="en-GB" dirty="0" smtClean="0"/>
              <a:t>Cows exported to establish dairy herds in China</a:t>
            </a:r>
          </a:p>
          <a:p>
            <a:r>
              <a:rPr lang="en-GB" dirty="0" smtClean="0"/>
              <a:t>Fonterra operating farms and processing plants in China</a:t>
            </a:r>
          </a:p>
          <a:p>
            <a:r>
              <a:rPr lang="en-GB" dirty="0" smtClean="0"/>
              <a:t>NZ farmers establishing farms in Chile and Uruguay</a:t>
            </a:r>
          </a:p>
          <a:p>
            <a:endParaRPr lang="en-GB" dirty="0"/>
          </a:p>
          <a:p>
            <a:r>
              <a:rPr lang="en-GB" dirty="0" smtClean="0"/>
              <a:t>What do we mean by ‘New Zealand dairy industry?’</a:t>
            </a: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7093" y="1825625"/>
            <a:ext cx="2905978" cy="57591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4638" y="2536473"/>
            <a:ext cx="3256413" cy="60346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8853" y="3318499"/>
            <a:ext cx="2743128" cy="519805"/>
          </a:xfrm>
          <a:prstGeom prst="rect">
            <a:avLst/>
          </a:prstGeom>
        </p:spPr>
      </p:pic>
      <p:pic>
        <p:nvPicPr>
          <p:cNvPr id="1026" name="Picture 2" descr="https://static2.stuff.co.nz/1233108507/636/12863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227093" y="4056896"/>
            <a:ext cx="22669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039080" y="5134095"/>
            <a:ext cx="1725802" cy="1292685"/>
          </a:xfrm>
          <a:prstGeom prst="rect">
            <a:avLst/>
          </a:prstGeom>
        </p:spPr>
      </p:pic>
    </p:spTree>
    <p:extLst>
      <p:ext uri="{BB962C8B-B14F-4D97-AF65-F5344CB8AC3E}">
        <p14:creationId xmlns:p14="http://schemas.microsoft.com/office/powerpoint/2010/main" val="35441592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Dynamic Assemblages</a:t>
            </a:r>
            <a:endParaRPr lang="en-GB" sz="4000" b="1" dirty="0"/>
          </a:p>
        </p:txBody>
      </p:sp>
      <p:sp>
        <p:nvSpPr>
          <p:cNvPr id="3" name="Content Placeholder 2"/>
          <p:cNvSpPr>
            <a:spLocks noGrp="1"/>
          </p:cNvSpPr>
          <p:nvPr>
            <p:ph idx="1"/>
          </p:nvPr>
        </p:nvSpPr>
        <p:spPr>
          <a:xfrm>
            <a:off x="628650" y="1635254"/>
            <a:ext cx="5649368" cy="3155110"/>
          </a:xfrm>
        </p:spPr>
        <p:txBody>
          <a:bodyPr>
            <a:normAutofit fontScale="85000" lnSpcReduction="10000"/>
          </a:bodyPr>
          <a:lstStyle/>
          <a:p>
            <a:r>
              <a:rPr lang="en-GB" sz="2600" dirty="0" smtClean="0"/>
              <a:t>Interconnection of assemblages exposes NZ dairy farms to consequences of distant acts of re-assembling and re-</a:t>
            </a:r>
            <a:r>
              <a:rPr lang="en-GB" sz="2600" dirty="0" err="1" smtClean="0"/>
              <a:t>territorialization</a:t>
            </a:r>
            <a:endParaRPr lang="en-GB" sz="2600" dirty="0" smtClean="0"/>
          </a:p>
          <a:p>
            <a:r>
              <a:rPr lang="en-GB" sz="2600" dirty="0"/>
              <a:t>World milk and dairy prices over-coded by the Global Dairy Trade (GDT) electronic auction established by Fonterra to set price of milk in New </a:t>
            </a:r>
            <a:r>
              <a:rPr lang="en-GB" sz="2600" dirty="0" smtClean="0"/>
              <a:t>Zealand</a:t>
            </a:r>
          </a:p>
          <a:p>
            <a:r>
              <a:rPr lang="en-GB" sz="2600" dirty="0" smtClean="0"/>
              <a:t>Dairy farmers around world affected by re-assembling, re-</a:t>
            </a:r>
            <a:r>
              <a:rPr lang="en-GB" sz="2600" dirty="0" err="1" smtClean="0"/>
              <a:t>territorialization</a:t>
            </a:r>
            <a:r>
              <a:rPr lang="en-GB" sz="2600" dirty="0" smtClean="0"/>
              <a:t> and re-coding of NZ dairy assemblage</a:t>
            </a:r>
          </a:p>
          <a:p>
            <a:endParaRPr lang="en-GB" dirty="0" smtClean="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65766" y="4038067"/>
            <a:ext cx="2254252" cy="1690689"/>
          </a:xfrm>
          <a:prstGeom prst="rect">
            <a:avLst/>
          </a:prstGeom>
        </p:spPr>
      </p:pic>
      <p:sp>
        <p:nvSpPr>
          <p:cNvPr id="7" name="TextBox 6"/>
          <p:cNvSpPr txBox="1"/>
          <p:nvPr/>
        </p:nvSpPr>
        <p:spPr>
          <a:xfrm>
            <a:off x="6482686" y="5796224"/>
            <a:ext cx="1446662" cy="380739"/>
          </a:xfrm>
          <a:prstGeom prst="rect">
            <a:avLst/>
          </a:prstGeom>
          <a:noFill/>
        </p:spPr>
        <p:txBody>
          <a:bodyPr wrap="square" rtlCol="0">
            <a:spAutoFit/>
          </a:bodyPr>
          <a:lstStyle/>
          <a:p>
            <a:r>
              <a:rPr lang="en-GB" dirty="0" smtClean="0"/>
              <a:t>Sweden</a:t>
            </a:r>
            <a:endParaRPr lang="en-GB" dirty="0"/>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65766" y="1690689"/>
            <a:ext cx="2237332" cy="1764717"/>
          </a:xfrm>
          <a:prstGeom prst="rect">
            <a:avLst/>
          </a:prstGeom>
        </p:spPr>
      </p:pic>
      <p:sp>
        <p:nvSpPr>
          <p:cNvPr id="12" name="TextBox 11"/>
          <p:cNvSpPr txBox="1"/>
          <p:nvPr/>
        </p:nvSpPr>
        <p:spPr>
          <a:xfrm>
            <a:off x="6465766" y="3455406"/>
            <a:ext cx="1463582" cy="369332"/>
          </a:xfrm>
          <a:prstGeom prst="rect">
            <a:avLst/>
          </a:prstGeom>
          <a:noFill/>
        </p:spPr>
        <p:txBody>
          <a:bodyPr wrap="square" rtlCol="0">
            <a:spAutoFit/>
          </a:bodyPr>
          <a:lstStyle/>
          <a:p>
            <a:r>
              <a:rPr lang="en-GB" dirty="0" smtClean="0"/>
              <a:t>Germany</a:t>
            </a:r>
            <a:endParaRPr lang="en-GB" dirty="0"/>
          </a:p>
        </p:txBody>
      </p:sp>
      <p:pic>
        <p:nvPicPr>
          <p:cNvPr id="4" name="Picture 3"/>
          <p:cNvPicPr>
            <a:picLocks noChangeAspect="1"/>
          </p:cNvPicPr>
          <p:nvPr/>
        </p:nvPicPr>
        <p:blipFill>
          <a:blip r:embed="rId4"/>
          <a:stretch>
            <a:fillRect/>
          </a:stretch>
        </p:blipFill>
        <p:spPr>
          <a:xfrm>
            <a:off x="1308888" y="4790364"/>
            <a:ext cx="4288891" cy="1736393"/>
          </a:xfrm>
          <a:prstGeom prst="rect">
            <a:avLst/>
          </a:prstGeom>
        </p:spPr>
      </p:pic>
    </p:spTree>
    <p:extLst>
      <p:ext uri="{BB962C8B-B14F-4D97-AF65-F5344CB8AC3E}">
        <p14:creationId xmlns:p14="http://schemas.microsoft.com/office/powerpoint/2010/main" val="86977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Summary</a:t>
            </a:r>
            <a:endParaRPr lang="en-GB" sz="4000" b="1" dirty="0"/>
          </a:p>
        </p:txBody>
      </p:sp>
      <p:sp>
        <p:nvSpPr>
          <p:cNvPr id="3" name="Content Placeholder 2"/>
          <p:cNvSpPr>
            <a:spLocks noGrp="1"/>
          </p:cNvSpPr>
          <p:nvPr>
            <p:ph idx="1"/>
          </p:nvPr>
        </p:nvSpPr>
        <p:spPr>
          <a:xfrm>
            <a:off x="628650" y="1825625"/>
            <a:ext cx="8174156" cy="4351338"/>
          </a:xfrm>
        </p:spPr>
        <p:txBody>
          <a:bodyPr>
            <a:normAutofit fontScale="92500" lnSpcReduction="20000"/>
          </a:bodyPr>
          <a:lstStyle/>
          <a:p>
            <a:r>
              <a:rPr lang="en-GB" dirty="0" smtClean="0"/>
              <a:t>NZ dairy farms and rural communities transformed by shifts in global economy and assembling of new </a:t>
            </a:r>
            <a:r>
              <a:rPr lang="en-GB" dirty="0" err="1" smtClean="0"/>
              <a:t>translocal</a:t>
            </a:r>
            <a:r>
              <a:rPr lang="en-GB" dirty="0" smtClean="0"/>
              <a:t> trade-assemblages</a:t>
            </a:r>
          </a:p>
          <a:p>
            <a:r>
              <a:rPr lang="en-GB" dirty="0" smtClean="0"/>
              <a:t>Trade-assemblages dependent on localised processes of assembling and reterritorialization of farms</a:t>
            </a:r>
          </a:p>
          <a:p>
            <a:r>
              <a:rPr lang="en-GB" dirty="0" smtClean="0"/>
              <a:t>Reterritorialization of farms enrolled globally sourced components</a:t>
            </a:r>
          </a:p>
          <a:p>
            <a:r>
              <a:rPr lang="en-GB" dirty="0" smtClean="0"/>
              <a:t>Changes in farm-assemblages affect changes in rural social and environmental assemblages</a:t>
            </a:r>
          </a:p>
          <a:p>
            <a:r>
              <a:rPr lang="en-GB" dirty="0" smtClean="0"/>
              <a:t>Interconnection of assemblages exposes NZ dairy farms to consequences of distant acts of re-assembling and re-</a:t>
            </a:r>
            <a:r>
              <a:rPr lang="en-GB" dirty="0" err="1" smtClean="0"/>
              <a:t>territorialization</a:t>
            </a:r>
            <a:endParaRPr lang="en-GB" dirty="0" smtClean="0"/>
          </a:p>
          <a:p>
            <a:endParaRPr lang="en-GB" dirty="0" smtClean="0"/>
          </a:p>
        </p:txBody>
      </p:sp>
    </p:spTree>
    <p:extLst>
      <p:ext uri="{BB962C8B-B14F-4D97-AF65-F5344CB8AC3E}">
        <p14:creationId xmlns:p14="http://schemas.microsoft.com/office/powerpoint/2010/main" val="12788201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Summary</a:t>
            </a:r>
            <a:endParaRPr lang="en-GB" sz="4000" b="1" dirty="0"/>
          </a:p>
        </p:txBody>
      </p:sp>
      <p:sp>
        <p:nvSpPr>
          <p:cNvPr id="3" name="Content Placeholder 2"/>
          <p:cNvSpPr>
            <a:spLocks noGrp="1"/>
          </p:cNvSpPr>
          <p:nvPr>
            <p:ph idx="1"/>
          </p:nvPr>
        </p:nvSpPr>
        <p:spPr>
          <a:xfrm>
            <a:off x="628650" y="1825624"/>
            <a:ext cx="7886700" cy="4793540"/>
          </a:xfrm>
        </p:spPr>
        <p:txBody>
          <a:bodyPr>
            <a:normAutofit fontScale="92500" lnSpcReduction="10000"/>
          </a:bodyPr>
          <a:lstStyle/>
          <a:p>
            <a:r>
              <a:rPr lang="en-GB" dirty="0" smtClean="0"/>
              <a:t>Globalization as an iterative process of ongoing dynamic interactions between the local and the distant</a:t>
            </a:r>
          </a:p>
          <a:p>
            <a:r>
              <a:rPr lang="en-GB" dirty="0" smtClean="0"/>
              <a:t>Global commodity chains and new markets are actively assembled through situated actions and micro-scale modifications</a:t>
            </a:r>
          </a:p>
          <a:p>
            <a:r>
              <a:rPr lang="en-GB" dirty="0" smtClean="0"/>
              <a:t>As assemblages are inter-connected with shared components, the (re-)</a:t>
            </a:r>
            <a:r>
              <a:rPr lang="en-GB" dirty="0" err="1" smtClean="0"/>
              <a:t>territorialization</a:t>
            </a:r>
            <a:r>
              <a:rPr lang="en-GB" dirty="0" smtClean="0"/>
              <a:t> of </a:t>
            </a:r>
            <a:r>
              <a:rPr lang="en-GB" dirty="0" err="1" smtClean="0"/>
              <a:t>translocal</a:t>
            </a:r>
            <a:r>
              <a:rPr lang="en-GB" dirty="0" smtClean="0"/>
              <a:t> assemblages leads to the re-</a:t>
            </a:r>
            <a:r>
              <a:rPr lang="en-GB" dirty="0" err="1" smtClean="0"/>
              <a:t>territorialization</a:t>
            </a:r>
            <a:r>
              <a:rPr lang="en-GB" dirty="0" smtClean="0"/>
              <a:t> of place-assemblages</a:t>
            </a:r>
          </a:p>
          <a:p>
            <a:r>
              <a:rPr lang="en-GB" dirty="0" smtClean="0"/>
              <a:t>Exposure to distant events creates an intrinsic instability in global networks that requires the repeated adjustment and re-assembling of local and </a:t>
            </a:r>
            <a:r>
              <a:rPr lang="en-GB" dirty="0" err="1" smtClean="0"/>
              <a:t>translocal</a:t>
            </a:r>
            <a:r>
              <a:rPr lang="en-GB" dirty="0" smtClean="0"/>
              <a:t> assemblages</a:t>
            </a:r>
          </a:p>
        </p:txBody>
      </p:sp>
    </p:spTree>
    <p:extLst>
      <p:ext uri="{BB962C8B-B14F-4D97-AF65-F5344CB8AC3E}">
        <p14:creationId xmlns:p14="http://schemas.microsoft.com/office/powerpoint/2010/main" val="3062842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5016165" cy="3762123"/>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328193" y="687973"/>
            <a:ext cx="5503779" cy="412783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762081" y="4485106"/>
            <a:ext cx="2716463" cy="2037347"/>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765884"/>
            <a:ext cx="4122821" cy="3092116"/>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3207585" y="3524334"/>
            <a:ext cx="2445084" cy="1833813"/>
          </a:xfrm>
          <a:prstGeom prst="rect">
            <a:avLst/>
          </a:prstGeom>
        </p:spPr>
      </p:pic>
      <p:sp>
        <p:nvSpPr>
          <p:cNvPr id="8" name="TextBox 7"/>
          <p:cNvSpPr txBox="1"/>
          <p:nvPr/>
        </p:nvSpPr>
        <p:spPr>
          <a:xfrm>
            <a:off x="4299284" y="5807242"/>
            <a:ext cx="2646948" cy="830997"/>
          </a:xfrm>
          <a:prstGeom prst="rect">
            <a:avLst/>
          </a:prstGeom>
          <a:noFill/>
        </p:spPr>
        <p:txBody>
          <a:bodyPr wrap="square" rtlCol="0">
            <a:spAutoFit/>
          </a:bodyPr>
          <a:lstStyle/>
          <a:p>
            <a:r>
              <a:rPr lang="en-GB" sz="2400" dirty="0" err="1" smtClean="0"/>
              <a:t>Da’ou</a:t>
            </a:r>
            <a:r>
              <a:rPr lang="en-GB" sz="2400" dirty="0" smtClean="0"/>
              <a:t> village, Shandong, China</a:t>
            </a:r>
            <a:endParaRPr lang="en-GB" sz="2400" dirty="0"/>
          </a:p>
        </p:txBody>
      </p:sp>
    </p:spTree>
    <p:extLst>
      <p:ext uri="{BB962C8B-B14F-4D97-AF65-F5344CB8AC3E}">
        <p14:creationId xmlns:p14="http://schemas.microsoft.com/office/powerpoint/2010/main" val="35805267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1" cy="6858000"/>
          </a:xfrm>
          <a:prstGeom prst="rect">
            <a:avLst/>
          </a:prstGeom>
        </p:spPr>
      </p:pic>
      <p:sp>
        <p:nvSpPr>
          <p:cNvPr id="3" name="TextBox 2"/>
          <p:cNvSpPr txBox="1"/>
          <p:nvPr/>
        </p:nvSpPr>
        <p:spPr>
          <a:xfrm>
            <a:off x="5349922" y="288878"/>
            <a:ext cx="3794078" cy="1692771"/>
          </a:xfrm>
          <a:prstGeom prst="rect">
            <a:avLst/>
          </a:prstGeom>
          <a:noFill/>
        </p:spPr>
        <p:txBody>
          <a:bodyPr wrap="square" rtlCol="0">
            <a:spAutoFit/>
          </a:bodyPr>
          <a:lstStyle/>
          <a:p>
            <a:pPr algn="ctr"/>
            <a:r>
              <a:rPr lang="en-GB" sz="3200" b="1" dirty="0" smtClean="0">
                <a:solidFill>
                  <a:schemeClr val="bg1"/>
                </a:solidFill>
              </a:rPr>
              <a:t>Michael Woods</a:t>
            </a:r>
          </a:p>
          <a:p>
            <a:pPr algn="ctr"/>
            <a:r>
              <a:rPr lang="en-GB" sz="2400" u="sng" dirty="0" smtClean="0">
                <a:solidFill>
                  <a:srgbClr val="FFFF00"/>
                </a:solidFill>
              </a:rPr>
              <a:t>m.woods@aber.ac.uk</a:t>
            </a:r>
          </a:p>
          <a:p>
            <a:pPr algn="ctr"/>
            <a:r>
              <a:rPr lang="en-GB" sz="2400" dirty="0" smtClean="0">
                <a:solidFill>
                  <a:schemeClr val="bg1"/>
                </a:solidFill>
              </a:rPr>
              <a:t>Twitter: @</a:t>
            </a:r>
            <a:r>
              <a:rPr lang="en-GB" sz="2400" dirty="0" err="1" smtClean="0">
                <a:solidFill>
                  <a:schemeClr val="bg1"/>
                </a:solidFill>
              </a:rPr>
              <a:t>globalrural</a:t>
            </a:r>
            <a:endParaRPr lang="en-GB" sz="2400" dirty="0" smtClean="0">
              <a:solidFill>
                <a:schemeClr val="bg1"/>
              </a:solidFill>
            </a:endParaRPr>
          </a:p>
          <a:p>
            <a:pPr algn="ctr"/>
            <a:endParaRPr lang="en-GB" sz="2400" dirty="0"/>
          </a:p>
        </p:txBody>
      </p:sp>
      <p:sp>
        <p:nvSpPr>
          <p:cNvPr id="4" name="TextBox 3"/>
          <p:cNvSpPr txBox="1"/>
          <p:nvPr/>
        </p:nvSpPr>
        <p:spPr>
          <a:xfrm>
            <a:off x="4776717" y="6032310"/>
            <a:ext cx="4026089" cy="646331"/>
          </a:xfrm>
          <a:prstGeom prst="rect">
            <a:avLst/>
          </a:prstGeom>
          <a:noFill/>
        </p:spPr>
        <p:txBody>
          <a:bodyPr wrap="square" rtlCol="0">
            <a:spAutoFit/>
          </a:bodyPr>
          <a:lstStyle/>
          <a:p>
            <a:pPr algn="ctr"/>
            <a:r>
              <a:rPr lang="en-GB" dirty="0">
                <a:solidFill>
                  <a:schemeClr val="bg1"/>
                </a:solidFill>
              </a:rPr>
              <a:t>Presentation slides available at: </a:t>
            </a:r>
            <a:r>
              <a:rPr lang="en-GB" dirty="0">
                <a:solidFill>
                  <a:srgbClr val="FFFF00"/>
                </a:solidFill>
              </a:rPr>
              <a:t>www.globalruralproject.wordpress.com</a:t>
            </a:r>
          </a:p>
        </p:txBody>
      </p:sp>
    </p:spTree>
    <p:extLst>
      <p:ext uri="{BB962C8B-B14F-4D97-AF65-F5344CB8AC3E}">
        <p14:creationId xmlns:p14="http://schemas.microsoft.com/office/powerpoint/2010/main" val="1232745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Black" panose="020B0A04020102020204" pitchFamily="34" charset="0"/>
              </a:rPr>
              <a:t>GLOBAL-RURAL</a:t>
            </a:r>
            <a:endParaRPr lang="en-GB" dirty="0">
              <a:solidFill>
                <a:schemeClr val="bg1"/>
              </a:solidFill>
              <a:latin typeface="Arial Black" panose="020B0A04020102020204" pitchFamily="34" charset="0"/>
            </a:endParaRPr>
          </a:p>
        </p:txBody>
      </p:sp>
      <p:sp>
        <p:nvSpPr>
          <p:cNvPr id="10" name="Content Placeholder 9"/>
          <p:cNvSpPr>
            <a:spLocks noGrp="1"/>
          </p:cNvSpPr>
          <p:nvPr>
            <p:ph sz="half" idx="1"/>
          </p:nvPr>
        </p:nvSpPr>
        <p:spPr/>
        <p:txBody>
          <a:bodyPr>
            <a:normAutofit fontScale="77500" lnSpcReduction="20000"/>
          </a:bodyPr>
          <a:lstStyle/>
          <a:p>
            <a:pPr marL="0" indent="0">
              <a:buNone/>
            </a:pPr>
            <a:r>
              <a:rPr lang="en-GB" b="1" u="sng" dirty="0" smtClean="0"/>
              <a:t>Further China case studies</a:t>
            </a:r>
          </a:p>
          <a:p>
            <a:r>
              <a:rPr lang="en-GB" dirty="0" smtClean="0"/>
              <a:t>Shoe manufacturing in Lan </a:t>
            </a:r>
            <a:r>
              <a:rPr lang="en-GB" dirty="0" err="1" smtClean="0"/>
              <a:t>Cun</a:t>
            </a:r>
            <a:r>
              <a:rPr lang="en-GB" dirty="0" smtClean="0"/>
              <a:t>, Shandong</a:t>
            </a:r>
          </a:p>
          <a:p>
            <a:r>
              <a:rPr lang="en-GB" dirty="0" smtClean="0"/>
              <a:t>Novelty manufacturing in Cao county, Shandong</a:t>
            </a:r>
          </a:p>
          <a:p>
            <a:r>
              <a:rPr lang="en-GB" dirty="0" smtClean="0"/>
              <a:t>Tourism and foreign investment in </a:t>
            </a:r>
            <a:r>
              <a:rPr lang="en-GB" dirty="0" err="1" smtClean="0"/>
              <a:t>Tengtou</a:t>
            </a:r>
            <a:r>
              <a:rPr lang="en-GB" dirty="0" smtClean="0"/>
              <a:t>, Zhejiang</a:t>
            </a:r>
          </a:p>
          <a:p>
            <a:r>
              <a:rPr lang="en-GB" dirty="0" smtClean="0"/>
              <a:t>Sugar industry restructuring in Guangxi</a:t>
            </a:r>
          </a:p>
          <a:p>
            <a:r>
              <a:rPr lang="en-GB" dirty="0" smtClean="0"/>
              <a:t>E-commerce in Guangdong</a:t>
            </a:r>
          </a:p>
          <a:p>
            <a:r>
              <a:rPr lang="en-GB" dirty="0" smtClean="0"/>
              <a:t>Migration in Henan</a:t>
            </a:r>
          </a:p>
          <a:p>
            <a:r>
              <a:rPr lang="en-GB" dirty="0" smtClean="0"/>
              <a:t>Agribusiness in Inner Mongolia</a:t>
            </a:r>
            <a:endParaRPr lang="en-GB" dirty="0"/>
          </a:p>
        </p:txBody>
      </p:sp>
      <p:sp>
        <p:nvSpPr>
          <p:cNvPr id="11" name="Content Placeholder 10"/>
          <p:cNvSpPr>
            <a:spLocks noGrp="1"/>
          </p:cNvSpPr>
          <p:nvPr>
            <p:ph sz="half" idx="2"/>
          </p:nvPr>
        </p:nvSpPr>
        <p:spPr/>
        <p:txBody>
          <a:bodyPr>
            <a:normAutofit fontScale="77500" lnSpcReduction="20000"/>
          </a:bodyPr>
          <a:lstStyle/>
          <a:p>
            <a:pPr marL="0" indent="0">
              <a:buNone/>
            </a:pPr>
            <a:r>
              <a:rPr lang="en-GB" b="1" u="sng" dirty="0" smtClean="0"/>
              <a:t>Case studies in Brazil</a:t>
            </a:r>
          </a:p>
          <a:p>
            <a:r>
              <a:rPr lang="en-GB" dirty="0" smtClean="0"/>
              <a:t>Rural development in the </a:t>
            </a:r>
            <a:r>
              <a:rPr lang="en-GB" dirty="0" err="1" smtClean="0"/>
              <a:t>Itamboata</a:t>
            </a:r>
            <a:r>
              <a:rPr lang="en-GB" dirty="0" smtClean="0"/>
              <a:t> valley, Bahia</a:t>
            </a:r>
          </a:p>
          <a:p>
            <a:r>
              <a:rPr lang="en-GB" dirty="0" smtClean="0"/>
              <a:t>Tourism and conservation in </a:t>
            </a:r>
            <a:r>
              <a:rPr lang="en-GB" dirty="0" err="1" smtClean="0"/>
              <a:t>Chapada</a:t>
            </a:r>
            <a:r>
              <a:rPr lang="en-GB" dirty="0" smtClean="0"/>
              <a:t> </a:t>
            </a:r>
            <a:r>
              <a:rPr lang="en-GB" dirty="0" err="1" smtClean="0"/>
              <a:t>Diamantia</a:t>
            </a:r>
            <a:r>
              <a:rPr lang="en-GB" dirty="0" smtClean="0"/>
              <a:t>, Bahia</a:t>
            </a:r>
          </a:p>
          <a:p>
            <a:r>
              <a:rPr lang="en-GB" dirty="0" smtClean="0"/>
              <a:t>Soya agribusiness in Rio Grande do </a:t>
            </a:r>
            <a:r>
              <a:rPr lang="en-GB" dirty="0" err="1" smtClean="0"/>
              <a:t>Sul</a:t>
            </a:r>
            <a:endParaRPr lang="en-GB" dirty="0" smtClean="0"/>
          </a:p>
          <a:p>
            <a:r>
              <a:rPr lang="en-GB" dirty="0" smtClean="0"/>
              <a:t>Peasant agriculture in Pernambuco</a:t>
            </a:r>
          </a:p>
          <a:p>
            <a:r>
              <a:rPr lang="en-GB" dirty="0" smtClean="0"/>
              <a:t>Conservation in Amazonia</a:t>
            </a:r>
            <a:endParaRPr lang="en-GB"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21623" y="282717"/>
            <a:ext cx="3215053" cy="1407972"/>
          </a:xfrm>
          <a:prstGeom prst="rect">
            <a:avLst/>
          </a:prstGeom>
        </p:spPr>
      </p:pic>
    </p:spTree>
    <p:extLst>
      <p:ext uri="{BB962C8B-B14F-4D97-AF65-F5344CB8AC3E}">
        <p14:creationId xmlns:p14="http://schemas.microsoft.com/office/powerpoint/2010/main" val="502547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4497512" cy="3373134"/>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373134"/>
            <a:ext cx="3288256" cy="246619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6127" y="4331369"/>
            <a:ext cx="3368842" cy="2526631"/>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5744" y="3373134"/>
            <a:ext cx="3288256" cy="2466192"/>
          </a:xfrm>
          <a:prstGeom prst="rect">
            <a:avLst/>
          </a:prstGeom>
        </p:spPr>
      </p:pic>
      <p:pic>
        <p:nvPicPr>
          <p:cNvPr id="6" name="Picture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97512" y="0"/>
            <a:ext cx="4475747" cy="3356810"/>
          </a:xfrm>
          <a:prstGeom prst="rect">
            <a:avLst/>
          </a:prstGeom>
        </p:spPr>
      </p:pic>
      <p:sp>
        <p:nvSpPr>
          <p:cNvPr id="8" name="TextBox 7"/>
          <p:cNvSpPr txBox="1"/>
          <p:nvPr/>
        </p:nvSpPr>
        <p:spPr>
          <a:xfrm>
            <a:off x="3441032" y="3520924"/>
            <a:ext cx="2261936" cy="646331"/>
          </a:xfrm>
          <a:prstGeom prst="rect">
            <a:avLst/>
          </a:prstGeom>
          <a:noFill/>
        </p:spPr>
        <p:txBody>
          <a:bodyPr wrap="square" rtlCol="0">
            <a:spAutoFit/>
          </a:bodyPr>
          <a:lstStyle/>
          <a:p>
            <a:pPr algn="ctr"/>
            <a:r>
              <a:rPr lang="en-GB" sz="3600" b="1" dirty="0" smtClean="0"/>
              <a:t>Newtown</a:t>
            </a:r>
            <a:endParaRPr lang="en-GB" sz="3600" b="1" dirty="0"/>
          </a:p>
        </p:txBody>
      </p:sp>
    </p:spTree>
    <p:extLst>
      <p:ext uri="{BB962C8B-B14F-4D97-AF65-F5344CB8AC3E}">
        <p14:creationId xmlns:p14="http://schemas.microsoft.com/office/powerpoint/2010/main" val="3062948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721894" y="5374105"/>
            <a:ext cx="7636043" cy="830997"/>
          </a:xfrm>
          <a:prstGeom prst="rect">
            <a:avLst/>
          </a:prstGeom>
          <a:noFill/>
        </p:spPr>
        <p:txBody>
          <a:bodyPr wrap="square" rtlCol="0">
            <a:spAutoFit/>
          </a:bodyPr>
          <a:lstStyle/>
          <a:p>
            <a:r>
              <a:rPr lang="en-GB" sz="4800" b="1" dirty="0" smtClean="0">
                <a:solidFill>
                  <a:schemeClr val="bg1"/>
                </a:solidFill>
              </a:rPr>
              <a:t>Grounding Global Challenges</a:t>
            </a:r>
            <a:endParaRPr lang="en-GB" sz="4800" b="1" dirty="0">
              <a:solidFill>
                <a:schemeClr val="bg1"/>
              </a:solidFill>
            </a:endParaRPr>
          </a:p>
        </p:txBody>
      </p:sp>
    </p:spTree>
    <p:extLst>
      <p:ext uri="{BB962C8B-B14F-4D97-AF65-F5344CB8AC3E}">
        <p14:creationId xmlns:p14="http://schemas.microsoft.com/office/powerpoint/2010/main" val="4155784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1428</TotalTime>
  <Words>2610</Words>
  <Application>Microsoft Office PowerPoint</Application>
  <PresentationFormat>On-screen Show (4:3)</PresentationFormat>
  <Paragraphs>275</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(Dis-)Assembling the Global Countryside: China and the New Zealand Dairy Assemblage</vt:lpstr>
      <vt:lpstr>  </vt:lpstr>
      <vt:lpstr>Case Studies</vt:lpstr>
      <vt:lpstr>  GLOBAL - RURAL </vt:lpstr>
      <vt:lpstr>PowerPoint Presentation</vt:lpstr>
      <vt:lpstr>PowerPoint Presentation</vt:lpstr>
      <vt:lpstr>GLOBAL-RURAL</vt:lpstr>
      <vt:lpstr>PowerPoint Presentation</vt:lpstr>
      <vt:lpstr>PowerPoint Presentation</vt:lpstr>
      <vt:lpstr>PowerPoint Presentation</vt:lpstr>
      <vt:lpstr>PowerPoint Presentation</vt:lpstr>
      <vt:lpstr>Rethinking Globalization</vt:lpstr>
      <vt:lpstr>Assemblage Thinking</vt:lpstr>
      <vt:lpstr>Assemblage Thinking</vt:lpstr>
      <vt:lpstr>Assemblage Thinking</vt:lpstr>
      <vt:lpstr>Assemblage Thinking</vt:lpstr>
      <vt:lpstr>Assemblage and Globalization</vt:lpstr>
      <vt:lpstr>Assemblage, Globalization and Place</vt:lpstr>
      <vt:lpstr>China and the New Zealand Dairy Assemblage</vt:lpstr>
      <vt:lpstr>New Zealand and the Global Economy</vt:lpstr>
      <vt:lpstr>New Zealand and the Global Economy</vt:lpstr>
      <vt:lpstr>Agricultural Restructuring</vt:lpstr>
      <vt:lpstr>Diversification</vt:lpstr>
      <vt:lpstr>PowerPoint Presentation</vt:lpstr>
      <vt:lpstr>PowerPoint Presentation</vt:lpstr>
      <vt:lpstr>Applying Assemblage</vt:lpstr>
      <vt:lpstr>Assembling NZ-China Trade</vt:lpstr>
      <vt:lpstr>PowerPoint Presentation</vt:lpstr>
      <vt:lpstr>PowerPoint Presentation</vt:lpstr>
      <vt:lpstr>PowerPoint Presentation</vt:lpstr>
      <vt:lpstr>Assembling NZ-China Trade</vt:lpstr>
      <vt:lpstr>Assembling NZ-China Trade</vt:lpstr>
      <vt:lpstr>Assembling NZ-China Trade</vt:lpstr>
      <vt:lpstr>PowerPoint Presentation</vt:lpstr>
      <vt:lpstr>Re-assembling the farm</vt:lpstr>
      <vt:lpstr>Re-assembling the farm</vt:lpstr>
      <vt:lpstr>Re-assembling the farm</vt:lpstr>
      <vt:lpstr>Re-assembling the farm</vt:lpstr>
      <vt:lpstr>Re-assembling the farm</vt:lpstr>
      <vt:lpstr>Re-assembling the farm</vt:lpstr>
      <vt:lpstr>Rural Impacts</vt:lpstr>
      <vt:lpstr>Rural Impacts</vt:lpstr>
      <vt:lpstr>Rural Impacts</vt:lpstr>
      <vt:lpstr>Dynamic Assemblages</vt:lpstr>
      <vt:lpstr>Dynamic Assemblages</vt:lpstr>
      <vt:lpstr>Dynamic Assemblages</vt:lpstr>
      <vt:lpstr>Dynamic Assemblages</vt:lpstr>
      <vt:lpstr>Dynamic Assemblages</vt:lpstr>
      <vt:lpstr>Dynamic Assemblages</vt:lpstr>
      <vt:lpstr>Dynamic Assemblages</vt:lpstr>
      <vt:lpstr>PowerPoint Presentation</vt:lpstr>
      <vt:lpstr>PowerPoint Presentation</vt:lpstr>
      <vt:lpstr>PowerPoint Presentation</vt:lpstr>
      <vt:lpstr>Dynamic Assemblages</vt:lpstr>
      <vt:lpstr>Dynamic Assemblages</vt:lpstr>
      <vt:lpstr>Dynamic Assemblages</vt:lpstr>
      <vt:lpstr>Dynamic Assemblages</vt:lpstr>
      <vt:lpstr>Summary</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Woods</dc:creator>
  <cp:lastModifiedBy>Michael Woods [zzp]</cp:lastModifiedBy>
  <cp:revision>83</cp:revision>
  <dcterms:created xsi:type="dcterms:W3CDTF">2016-07-09T10:18:53Z</dcterms:created>
  <dcterms:modified xsi:type="dcterms:W3CDTF">2016-11-24T16:00:46Z</dcterms:modified>
</cp:coreProperties>
</file>